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14"/>
  </p:notesMasterIdLst>
  <p:sldIdLst>
    <p:sldId id="610" r:id="rId2"/>
    <p:sldId id="612" r:id="rId3"/>
    <p:sldId id="633" r:id="rId4"/>
    <p:sldId id="697" r:id="rId5"/>
    <p:sldId id="715" r:id="rId6"/>
    <p:sldId id="714" r:id="rId7"/>
    <p:sldId id="716" r:id="rId8"/>
    <p:sldId id="699" r:id="rId9"/>
    <p:sldId id="717" r:id="rId10"/>
    <p:sldId id="718" r:id="rId11"/>
    <p:sldId id="719" r:id="rId12"/>
    <p:sldId id="720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CCFFFF"/>
    <a:srgbClr val="CCFFCC"/>
    <a:srgbClr val="FFFFFF"/>
    <a:srgbClr val="66FFFF"/>
    <a:srgbClr val="FFFF00"/>
    <a:srgbClr val="80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854" autoAdjust="0"/>
    <p:restoredTop sz="94660"/>
  </p:normalViewPr>
  <p:slideViewPr>
    <p:cSldViewPr>
      <p:cViewPr varScale="1">
        <p:scale>
          <a:sx n="82" d="100"/>
          <a:sy n="82" d="100"/>
        </p:scale>
        <p:origin x="12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2D5F5-615E-4696-8E4C-BD233E9663DC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081AC-E897-4BA2-AEAD-F1C0A64D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07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12926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25025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70559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0367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3982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9116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8276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9292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47160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26826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17309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629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9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298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72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209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35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441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752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75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28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122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897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500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36677FB-671D-45B2-889D-00030364D9B7}"/>
              </a:ext>
            </a:extLst>
          </p:cNvPr>
          <p:cNvSpPr/>
          <p:nvPr/>
        </p:nvSpPr>
        <p:spPr>
          <a:xfrm>
            <a:off x="1428750" y="762000"/>
            <a:ext cx="6286500" cy="1295400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66FFFF"/>
                </a:solidFill>
              </a:rPr>
              <a:t>How to stay on the right road</a:t>
            </a:r>
          </a:p>
          <a:p>
            <a:pPr algn="ctr"/>
            <a:r>
              <a:rPr lang="en-US" sz="3000" dirty="0">
                <a:solidFill>
                  <a:schemeClr val="bg1"/>
                </a:solidFill>
              </a:rPr>
              <a:t>(Mt.7)</a:t>
            </a:r>
          </a:p>
        </p:txBody>
      </p:sp>
    </p:spTree>
    <p:extLst>
      <p:ext uri="{BB962C8B-B14F-4D97-AF65-F5344CB8AC3E}">
        <p14:creationId xmlns:p14="http://schemas.microsoft.com/office/powerpoint/2010/main" val="35227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</a:rPr>
              <a:t>Study Bible every day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789" y="797351"/>
            <a:ext cx="8420100" cy="5638800"/>
          </a:xfrm>
        </p:spPr>
        <p:txBody>
          <a:bodyPr/>
          <a:lstStyle/>
          <a:p>
            <a:pPr marL="631825" indent="-631825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Lk.24:32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“I study my Bible like I gather apples…”</a:t>
            </a:r>
          </a:p>
          <a:p>
            <a:pPr marL="631825" indent="-631825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1 Tim.4:16, </a:t>
            </a:r>
            <a:r>
              <a:rPr lang="en-US" altLang="en-US" sz="3100" dirty="0">
                <a:solidFill>
                  <a:srgbClr val="FFFFCC"/>
                </a:solidFill>
              </a:rPr>
              <a:t>Take heed to yourself and to the doctrine. Continue in them, for in doing this you will save both yourself and those who hear you.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“Take heed” requires more than study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We allow the word to correct our faults, replace them with virtues</a:t>
            </a:r>
          </a:p>
          <a:p>
            <a:pPr marL="631825" indent="-631825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60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</a:rPr>
              <a:t>Teach others at every opportunity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789" y="797351"/>
            <a:ext cx="8420100" cy="5638800"/>
          </a:xfrm>
        </p:spPr>
        <p:txBody>
          <a:bodyPr/>
          <a:lstStyle/>
          <a:p>
            <a:pPr marL="631825" indent="-631825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2 Pt.1:12-14</a:t>
            </a:r>
          </a:p>
          <a:p>
            <a:pPr lvl="1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altLang="en-US" sz="3100" dirty="0">
                <a:solidFill>
                  <a:srgbClr val="CCFFCC"/>
                </a:solidFill>
              </a:rPr>
              <a:t>11-12: Peter repeats</a:t>
            </a:r>
          </a:p>
          <a:p>
            <a:pPr marL="1254125" lvl="2" indent="-339725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Put in remembrance</a:t>
            </a:r>
          </a:p>
          <a:p>
            <a:pPr marL="1254125" lvl="2" indent="-339725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Be established  (= Lk.22:32)</a:t>
            </a:r>
          </a:p>
          <a:p>
            <a:pPr marL="976313" lvl="1" indent="-461963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altLang="en-US" sz="3100" dirty="0">
                <a:solidFill>
                  <a:srgbClr val="CCFFCC"/>
                </a:solidFill>
              </a:rPr>
              <a:t>13: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CCFFCC"/>
                </a:solidFill>
              </a:rPr>
              <a:t>Peter’s death draws near</a:t>
            </a:r>
          </a:p>
          <a:p>
            <a:pPr marL="1254125" lvl="2" indent="-33972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We repeat God’s word; remind…</a:t>
            </a:r>
          </a:p>
          <a:p>
            <a:pPr marL="976313" lvl="1" indent="-461963">
              <a:spcAft>
                <a:spcPts val="900"/>
              </a:spcAft>
              <a:buFont typeface="Courier New" panose="02070309020205020404" pitchFamily="49" charset="0"/>
              <a:buChar char="o"/>
            </a:pPr>
            <a:r>
              <a:rPr lang="en-US" altLang="en-US" sz="3100" dirty="0">
                <a:solidFill>
                  <a:srgbClr val="CCFFCC"/>
                </a:solidFill>
              </a:rPr>
              <a:t>14: Peter protects future generations…</a:t>
            </a:r>
          </a:p>
          <a:p>
            <a:pPr marL="976313" lvl="1" indent="-461963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100" dirty="0">
                <a:solidFill>
                  <a:srgbClr val="CCFFCC"/>
                </a:solidFill>
              </a:rPr>
              <a:t>15: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CCFFCC"/>
                </a:solidFill>
              </a:rPr>
              <a:t>decease . . .  </a:t>
            </a:r>
            <a:r>
              <a:rPr lang="en-US" altLang="en-US" sz="3100" dirty="0">
                <a:solidFill>
                  <a:schemeClr val="bg1"/>
                </a:solidFill>
              </a:rPr>
              <a:t>(exodus)</a:t>
            </a:r>
          </a:p>
        </p:txBody>
      </p:sp>
    </p:spTree>
    <p:extLst>
      <p:ext uri="{BB962C8B-B14F-4D97-AF65-F5344CB8AC3E}">
        <p14:creationId xmlns:p14="http://schemas.microsoft.com/office/powerpoint/2010/main" val="90366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</a:rPr>
              <a:t>Live each day as if it is your last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789" y="797351"/>
            <a:ext cx="8420100" cy="5638800"/>
          </a:xfrm>
        </p:spPr>
        <p:txBody>
          <a:bodyPr/>
          <a:lstStyle/>
          <a:p>
            <a:pPr marL="631825" indent="-631825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2 Pt.3:10-13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10:</a:t>
            </a:r>
            <a:r>
              <a:rPr lang="en-US" altLang="en-US" sz="3100" dirty="0">
                <a:solidFill>
                  <a:schemeClr val="bg1"/>
                </a:solidFill>
              </a:rPr>
              <a:t> will come…   Lk.12:20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11: </a:t>
            </a:r>
            <a:r>
              <a:rPr lang="en-US" altLang="en-US" sz="3100" dirty="0">
                <a:solidFill>
                  <a:schemeClr val="bg1"/>
                </a:solidFill>
              </a:rPr>
              <a:t>only those who walk in holiness can view this time with joy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12-14: </a:t>
            </a:r>
            <a:r>
              <a:rPr lang="en-US" altLang="en-US" sz="3100" dirty="0">
                <a:solidFill>
                  <a:schemeClr val="bg1"/>
                </a:solidFill>
              </a:rPr>
              <a:t>peace in all its aspects – 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God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Conscience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Fellow men</a:t>
            </a:r>
          </a:p>
        </p:txBody>
      </p:sp>
    </p:spTree>
    <p:extLst>
      <p:ext uri="{BB962C8B-B14F-4D97-AF65-F5344CB8AC3E}">
        <p14:creationId xmlns:p14="http://schemas.microsoft.com/office/powerpoint/2010/main" val="427810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</a:rPr>
              <a:t>Prov.14:12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789" y="762000"/>
            <a:ext cx="8420100" cy="5521751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altLang="en-US" sz="3400" dirty="0">
                <a:solidFill>
                  <a:srgbClr val="FFFF99"/>
                </a:solidFill>
              </a:rPr>
              <a:t>Mt.7:13-14</a:t>
            </a:r>
          </a:p>
          <a:p>
            <a:pPr marL="0" indent="0" algn="ctr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rgbClr val="CCFFCC"/>
                </a:solidFill>
              </a:rPr>
              <a:t>Politically incorrect passage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CCFFCC"/>
                </a:solidFill>
              </a:rPr>
              <a:t>Many…wrong way…destruction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Narrow gate . . . Way of life – 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100" dirty="0">
                <a:solidFill>
                  <a:srgbClr val="FFFFCC"/>
                </a:solidFill>
              </a:rPr>
              <a:t>confined, narrow, difficult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Wide gate . . . Way of destruction – 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100" i="1" dirty="0">
                <a:solidFill>
                  <a:srgbClr val="FFFFCC"/>
                </a:solidFill>
              </a:rPr>
              <a:t>wide</a:t>
            </a:r>
            <a:r>
              <a:rPr lang="en-US" altLang="en-US" sz="3100" dirty="0">
                <a:solidFill>
                  <a:srgbClr val="FFFFCC"/>
                </a:solidFill>
              </a:rPr>
              <a:t> + </a:t>
            </a:r>
            <a:r>
              <a:rPr lang="en-US" altLang="en-US" sz="3100" i="1" dirty="0">
                <a:solidFill>
                  <a:srgbClr val="FFFFCC"/>
                </a:solidFill>
              </a:rPr>
              <a:t>place</a:t>
            </a:r>
            <a:r>
              <a:rPr lang="en-US" altLang="en-US" sz="3100" dirty="0">
                <a:solidFill>
                  <a:srgbClr val="FFFFCC"/>
                </a:solidFill>
              </a:rPr>
              <a:t>, roomy, spacious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B6E8C7-92CF-4757-9B1F-4C8DA137700E}"/>
              </a:ext>
            </a:extLst>
          </p:cNvPr>
          <p:cNvSpPr/>
          <p:nvPr/>
        </p:nvSpPr>
        <p:spPr>
          <a:xfrm>
            <a:off x="2038546" y="4953000"/>
            <a:ext cx="5071600" cy="533400"/>
          </a:xfrm>
          <a:prstGeom prst="rect">
            <a:avLst/>
          </a:prstGeom>
          <a:solidFill>
            <a:schemeClr val="tx1"/>
          </a:solidFill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FFFF"/>
                </a:solidFill>
              </a:rPr>
              <a:t>Roads lead somewhere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CC1F9D-67FF-4E9E-809B-3D0BD233C489}"/>
              </a:ext>
            </a:extLst>
          </p:cNvPr>
          <p:cNvSpPr/>
          <p:nvPr/>
        </p:nvSpPr>
        <p:spPr>
          <a:xfrm>
            <a:off x="1506028" y="5638799"/>
            <a:ext cx="6136636" cy="533400"/>
          </a:xfrm>
          <a:prstGeom prst="rect">
            <a:avLst/>
          </a:prstGeom>
          <a:solidFill>
            <a:schemeClr val="tx1"/>
          </a:solidFill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FFFF"/>
                </a:solidFill>
              </a:rPr>
              <a:t>Do all roads lead same place?</a:t>
            </a:r>
          </a:p>
        </p:txBody>
      </p:sp>
    </p:spTree>
    <p:extLst>
      <p:ext uri="{BB962C8B-B14F-4D97-AF65-F5344CB8AC3E}">
        <p14:creationId xmlns:p14="http://schemas.microsoft.com/office/powerpoint/2010/main" val="398934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9F4BA06-605E-4573-BBA1-1C443AC404C8}"/>
              </a:ext>
            </a:extLst>
          </p:cNvPr>
          <p:cNvSpPr/>
          <p:nvPr/>
        </p:nvSpPr>
        <p:spPr>
          <a:xfrm>
            <a:off x="1180327" y="914400"/>
            <a:ext cx="6801324" cy="1447800"/>
          </a:xfrm>
          <a:prstGeom prst="rect">
            <a:avLst/>
          </a:prstGeom>
          <a:solidFill>
            <a:schemeClr val="tx1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What makes the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right road so difficult</a:t>
            </a:r>
            <a:r>
              <a:rPr lang="en-US" sz="3600" dirty="0">
                <a:solidFill>
                  <a:srgbClr val="FFFF99"/>
                </a:solidFill>
                <a:latin typeface="Arial"/>
              </a:rPr>
              <a:t>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67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789" y="1315038"/>
            <a:ext cx="8420100" cy="5314362"/>
          </a:xfrm>
        </p:spPr>
        <p:txBody>
          <a:bodyPr/>
          <a:lstStyle/>
          <a:p>
            <a:pPr marL="339725" indent="-339725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1. </a:t>
            </a:r>
            <a:r>
              <a:rPr lang="en-US" altLang="en-US" sz="3100" dirty="0">
                <a:solidFill>
                  <a:schemeClr val="bg1"/>
                </a:solidFill>
              </a:rPr>
              <a:t>Keeps us from things we want.  Gn.3.  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1 K.21.   Mt.6:19-21</a:t>
            </a:r>
          </a:p>
          <a:p>
            <a:pPr marL="339725" indent="-339725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2.</a:t>
            </a:r>
            <a:r>
              <a:rPr lang="en-US" altLang="en-US" sz="24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Tells us what to do.  Ex.20.  Mt.5:3-12</a:t>
            </a:r>
          </a:p>
          <a:p>
            <a:pPr marL="339725" indent="-339725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3. </a:t>
            </a:r>
            <a:r>
              <a:rPr lang="en-US" altLang="en-US" sz="3100" dirty="0">
                <a:solidFill>
                  <a:schemeClr val="bg1"/>
                </a:solidFill>
              </a:rPr>
              <a:t>Forces us to choose.   Josh.24:15</a:t>
            </a:r>
          </a:p>
          <a:p>
            <a:pPr marL="339725" indent="-339725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4. </a:t>
            </a:r>
            <a:r>
              <a:rPr lang="en-US" altLang="en-US" sz="3100" dirty="0">
                <a:solidFill>
                  <a:schemeClr val="bg1"/>
                </a:solidFill>
              </a:rPr>
              <a:t>Requires humility.  Mt.5:3.   Is.66:2.</a:t>
            </a:r>
          </a:p>
          <a:p>
            <a:pPr marL="339725" indent="-339725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5. </a:t>
            </a:r>
            <a:r>
              <a:rPr lang="en-US" altLang="en-US" sz="3100" dirty="0">
                <a:solidFill>
                  <a:schemeClr val="bg1"/>
                </a:solidFill>
              </a:rPr>
              <a:t>Exposes our sins.   Mt.5:29-30</a:t>
            </a:r>
          </a:p>
          <a:p>
            <a:pPr marL="339725" indent="-339725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6. </a:t>
            </a:r>
            <a:r>
              <a:rPr lang="en-US" altLang="en-US" sz="3100" dirty="0">
                <a:solidFill>
                  <a:schemeClr val="bg1"/>
                </a:solidFill>
              </a:rPr>
              <a:t>Requires change of life.  Mt.6:24.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7. </a:t>
            </a:r>
            <a:r>
              <a:rPr lang="en-US" altLang="en-US" sz="3100" dirty="0">
                <a:solidFill>
                  <a:schemeClr val="bg1"/>
                </a:solidFill>
              </a:rPr>
              <a:t>Requires us to think of others…   Mt.7:12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A808A4-3AF8-457B-9908-5BA6B3EBABB1}"/>
              </a:ext>
            </a:extLst>
          </p:cNvPr>
          <p:cNvSpPr/>
          <p:nvPr/>
        </p:nvSpPr>
        <p:spPr>
          <a:xfrm>
            <a:off x="1196604" y="228600"/>
            <a:ext cx="6761395" cy="914400"/>
          </a:xfrm>
          <a:prstGeom prst="rect">
            <a:avLst/>
          </a:prstGeom>
          <a:solidFill>
            <a:schemeClr val="tx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Narrow road markers</a:t>
            </a:r>
          </a:p>
        </p:txBody>
      </p:sp>
    </p:spTree>
    <p:extLst>
      <p:ext uri="{BB962C8B-B14F-4D97-AF65-F5344CB8AC3E}">
        <p14:creationId xmlns:p14="http://schemas.microsoft.com/office/powerpoint/2010/main" val="357961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9F4BA06-605E-4573-BBA1-1C443AC404C8}"/>
              </a:ext>
            </a:extLst>
          </p:cNvPr>
          <p:cNvSpPr/>
          <p:nvPr/>
        </p:nvSpPr>
        <p:spPr>
          <a:xfrm>
            <a:off x="1180327" y="914400"/>
            <a:ext cx="6801324" cy="1447800"/>
          </a:xfrm>
          <a:prstGeom prst="rect">
            <a:avLst/>
          </a:prstGeom>
          <a:solidFill>
            <a:schemeClr val="tx1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II.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Is the narrow road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worth all the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troub</a:t>
            </a:r>
            <a:r>
              <a:rPr lang="en-US" sz="3600" dirty="0">
                <a:solidFill>
                  <a:srgbClr val="FFFF99"/>
                </a:solidFill>
                <a:latin typeface="Arial"/>
                <a:ea typeface="Verdana" panose="020B0604030504040204" pitchFamily="34" charset="0"/>
              </a:rPr>
              <a:t>le? 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6963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</a:rPr>
              <a:t>Yes, if . . .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789" y="797351"/>
            <a:ext cx="8420100" cy="5638800"/>
          </a:xfrm>
        </p:spPr>
        <p:txBody>
          <a:bodyPr/>
          <a:lstStyle/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There is a Supreme Judge.  Mt.7:13-14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Bible is His word.   Mt.7:13-14 (Ac.9:2)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We have an immortal soul.   Mt.7:13-14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Present conduct determines eternal destiny. Mt.7:13-14</a:t>
            </a:r>
            <a:endParaRPr lang="en-US" altLang="en-US" sz="3100" dirty="0">
              <a:solidFill>
                <a:srgbClr val="CCFFCC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56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9F4BA06-605E-4573-BBA1-1C443AC404C8}"/>
              </a:ext>
            </a:extLst>
          </p:cNvPr>
          <p:cNvSpPr/>
          <p:nvPr/>
        </p:nvSpPr>
        <p:spPr>
          <a:xfrm>
            <a:off x="1180327" y="914400"/>
            <a:ext cx="6801324" cy="1447800"/>
          </a:xfrm>
          <a:prstGeom prst="rect">
            <a:avLst/>
          </a:prstGeom>
          <a:solidFill>
            <a:schemeClr val="tx1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III. </a:t>
            </a:r>
            <a:r>
              <a:rPr lang="en-US" sz="3600" dirty="0">
                <a:solidFill>
                  <a:srgbClr val="FFFF99"/>
                </a:solidFill>
                <a:latin typeface="Arial"/>
                <a:ea typeface="Verdana" panose="020B0604030504040204" pitchFamily="34" charset="0"/>
              </a:rPr>
              <a:t>How to stay on</a:t>
            </a:r>
            <a:br>
              <a:rPr lang="en-US" sz="3600" dirty="0">
                <a:solidFill>
                  <a:srgbClr val="FFFF99"/>
                </a:solidFill>
                <a:latin typeface="Arial"/>
                <a:ea typeface="Verdana" panose="020B0604030504040204" pitchFamily="34" charset="0"/>
              </a:rPr>
            </a:br>
            <a:r>
              <a:rPr lang="en-US" sz="3600" dirty="0">
                <a:solidFill>
                  <a:srgbClr val="FFFF99"/>
                </a:solidFill>
                <a:latin typeface="Arial"/>
                <a:ea typeface="Verdana" panose="020B0604030504040204" pitchFamily="34" charset="0"/>
              </a:rPr>
              <a:t>the right road?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4773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</a:rPr>
              <a:t>Count your blessings every day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789" y="797351"/>
            <a:ext cx="8420100" cy="5638800"/>
          </a:xfrm>
        </p:spPr>
        <p:txBody>
          <a:bodyPr/>
          <a:lstStyle/>
          <a:p>
            <a:pPr marL="631825" indent="-631825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Psalm 8:3-4</a:t>
            </a:r>
          </a:p>
          <a:p>
            <a:pPr marL="631825" indent="-631825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1 Tim.6:17 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These rich could not . . . </a:t>
            </a:r>
          </a:p>
          <a:p>
            <a:pPr marL="631825" indent="-631825"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BF3AE1D-9E64-4DE6-8C70-0F17D00E6B10}"/>
              </a:ext>
            </a:extLst>
          </p:cNvPr>
          <p:cNvSpPr/>
          <p:nvPr/>
        </p:nvSpPr>
        <p:spPr>
          <a:xfrm>
            <a:off x="533400" y="2819400"/>
            <a:ext cx="3962400" cy="3124200"/>
          </a:xfrm>
          <a:prstGeom prst="rect">
            <a:avLst/>
          </a:prstGeom>
          <a:solidFill>
            <a:schemeClr val="tx1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spcAft>
                <a:spcPts val="900"/>
              </a:spcAft>
              <a:buAutoNum type="arabicPeriod"/>
            </a:pPr>
            <a:r>
              <a:rPr lang="en-US" sz="2400" dirty="0"/>
              <a:t>Ride in a car</a:t>
            </a:r>
          </a:p>
          <a:p>
            <a:pPr marL="342900" indent="-342900">
              <a:spcAft>
                <a:spcPts val="900"/>
              </a:spcAft>
              <a:buAutoNum type="arabicPeriod"/>
            </a:pPr>
            <a:r>
              <a:rPr lang="en-US" sz="2400" dirty="0"/>
              <a:t>Turn on a light</a:t>
            </a:r>
          </a:p>
          <a:p>
            <a:pPr marL="342900" indent="-342900">
              <a:spcAft>
                <a:spcPts val="900"/>
              </a:spcAft>
              <a:buAutoNum type="arabicPeriod"/>
            </a:pPr>
            <a:r>
              <a:rPr lang="en-US" sz="2400" dirty="0"/>
              <a:t>Buy antibiotics</a:t>
            </a:r>
          </a:p>
          <a:p>
            <a:pPr marL="342900" indent="-342900">
              <a:spcAft>
                <a:spcPts val="900"/>
              </a:spcAft>
              <a:buAutoNum type="arabicPeriod"/>
            </a:pPr>
            <a:r>
              <a:rPr lang="en-US" sz="2400" dirty="0"/>
              <a:t>Listen to radio</a:t>
            </a:r>
          </a:p>
          <a:p>
            <a:pPr marL="342900" indent="-342900">
              <a:spcAft>
                <a:spcPts val="900"/>
              </a:spcAft>
              <a:buAutoNum type="arabicPeriod"/>
            </a:pPr>
            <a:r>
              <a:rPr lang="en-US" sz="2400" dirty="0"/>
              <a:t>Watch TV</a:t>
            </a:r>
          </a:p>
          <a:p>
            <a:pPr marL="342900" indent="-342900">
              <a:buAutoNum type="arabicPeriod"/>
            </a:pPr>
            <a:r>
              <a:rPr lang="en-US" sz="2400" dirty="0"/>
              <a:t>Wash dishes in hot water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2E6319-1CCB-42EA-8D54-FD82504C8090}"/>
              </a:ext>
            </a:extLst>
          </p:cNvPr>
          <p:cNvSpPr/>
          <p:nvPr/>
        </p:nvSpPr>
        <p:spPr>
          <a:xfrm>
            <a:off x="4648200" y="2819400"/>
            <a:ext cx="3962400" cy="3124200"/>
          </a:xfrm>
          <a:prstGeom prst="rect">
            <a:avLst/>
          </a:prstGeom>
          <a:solidFill>
            <a:schemeClr val="tx1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Aft>
                <a:spcPts val="900"/>
              </a:spcAft>
            </a:pPr>
            <a:r>
              <a:rPr lang="en-US" sz="2400" dirty="0"/>
              <a:t>  7. Type a letter</a:t>
            </a:r>
          </a:p>
          <a:p>
            <a:pPr>
              <a:spcAft>
                <a:spcPts val="900"/>
              </a:spcAft>
            </a:pPr>
            <a:r>
              <a:rPr lang="en-US" sz="2400" dirty="0"/>
              <a:t>  8. Mow a lawn</a:t>
            </a:r>
          </a:p>
          <a:p>
            <a:pPr>
              <a:spcAft>
                <a:spcPts val="900"/>
              </a:spcAft>
            </a:pPr>
            <a:r>
              <a:rPr lang="en-US" sz="2400" dirty="0"/>
              <a:t>  9. Fly in plane</a:t>
            </a:r>
          </a:p>
          <a:p>
            <a:pPr>
              <a:spcAft>
                <a:spcPts val="900"/>
              </a:spcAft>
            </a:pPr>
            <a:r>
              <a:rPr lang="en-US" sz="2400" dirty="0"/>
              <a:t>10. Lie down on sleep no.</a:t>
            </a:r>
          </a:p>
          <a:p>
            <a:pPr>
              <a:spcAft>
                <a:spcPts val="900"/>
              </a:spcAft>
            </a:pPr>
            <a:r>
              <a:rPr lang="en-US" sz="2400" dirty="0"/>
              <a:t>11. Talk on phone</a:t>
            </a:r>
          </a:p>
          <a:p>
            <a:r>
              <a:rPr lang="en-US" sz="2400" dirty="0"/>
              <a:t>12. Use electricity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16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</a:rPr>
              <a:t>Pray every day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789" y="797351"/>
            <a:ext cx="8420100" cy="5638800"/>
          </a:xfrm>
        </p:spPr>
        <p:txBody>
          <a:bodyPr/>
          <a:lstStyle/>
          <a:p>
            <a:pPr marL="631825" indent="-631825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Dan.6:10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Daniel’s pure life left opponents with only one avenue of attack:  his religion.</a:t>
            </a:r>
            <a:r>
              <a:rPr lang="en-US" altLang="en-US" sz="2700" dirty="0">
                <a:solidFill>
                  <a:schemeClr val="bg1"/>
                </a:solidFill>
              </a:rPr>
              <a:t>	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He prayed three times a day.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He would not stop even if . . . </a:t>
            </a:r>
          </a:p>
          <a:p>
            <a:pPr marL="631825" indent="-631825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Mt.6:11, </a:t>
            </a:r>
            <a:r>
              <a:rPr lang="en-US" altLang="en-US" sz="3100" i="1" dirty="0">
                <a:solidFill>
                  <a:srgbClr val="CCFFFF"/>
                </a:solidFill>
              </a:rPr>
              <a:t>Give us this day our daily bread.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Daily petitions…daily provisions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Lord teaches spirit of childlike trust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We learn spirit of gratitude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17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6304</TotalTime>
  <Words>565</Words>
  <Application>Microsoft Office PowerPoint</Application>
  <PresentationFormat>On-screen Show (4:3)</PresentationFormat>
  <Paragraphs>86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Courier New</vt:lpstr>
      <vt:lpstr>Tahoma</vt:lpstr>
      <vt:lpstr>Verdana</vt:lpstr>
      <vt:lpstr>Wingdings</vt:lpstr>
      <vt:lpstr>3_Default Design</vt:lpstr>
      <vt:lpstr>PowerPoint Presentation</vt:lpstr>
      <vt:lpstr>Prov.14:12</vt:lpstr>
      <vt:lpstr>PowerPoint Presentation</vt:lpstr>
      <vt:lpstr>PowerPoint Presentation</vt:lpstr>
      <vt:lpstr>PowerPoint Presentation</vt:lpstr>
      <vt:lpstr>Yes, if . . .</vt:lpstr>
      <vt:lpstr>PowerPoint Presentation</vt:lpstr>
      <vt:lpstr>Count your blessings every day</vt:lpstr>
      <vt:lpstr>Pray every day</vt:lpstr>
      <vt:lpstr>Study Bible every day</vt:lpstr>
      <vt:lpstr>Teach others at every opportunity</vt:lpstr>
      <vt:lpstr>Live each day as if it is your last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Corrupt World by Rick Duggin</dc:title>
  <dc:creator>System Administrator</dc:creator>
  <cp:lastModifiedBy>Ty Johnson</cp:lastModifiedBy>
  <cp:revision>110</cp:revision>
  <dcterms:created xsi:type="dcterms:W3CDTF">2008-01-16T19:15:47Z</dcterms:created>
  <dcterms:modified xsi:type="dcterms:W3CDTF">2022-07-10T01:41:37Z</dcterms:modified>
</cp:coreProperties>
</file>