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25"/>
  </p:notesMasterIdLst>
  <p:sldIdLst>
    <p:sldId id="610" r:id="rId2"/>
    <p:sldId id="633" r:id="rId3"/>
    <p:sldId id="612" r:id="rId4"/>
    <p:sldId id="721" r:id="rId5"/>
    <p:sldId id="739" r:id="rId6"/>
    <p:sldId id="722" r:id="rId7"/>
    <p:sldId id="735" r:id="rId8"/>
    <p:sldId id="724" r:id="rId9"/>
    <p:sldId id="725" r:id="rId10"/>
    <p:sldId id="741" r:id="rId11"/>
    <p:sldId id="726" r:id="rId12"/>
    <p:sldId id="727" r:id="rId13"/>
    <p:sldId id="736" r:id="rId14"/>
    <p:sldId id="740" r:id="rId15"/>
    <p:sldId id="729" r:id="rId16"/>
    <p:sldId id="730" r:id="rId17"/>
    <p:sldId id="742" r:id="rId18"/>
    <p:sldId id="732" r:id="rId19"/>
    <p:sldId id="733" r:id="rId20"/>
    <p:sldId id="734" r:id="rId21"/>
    <p:sldId id="714" r:id="rId22"/>
    <p:sldId id="737" r:id="rId23"/>
    <p:sldId id="738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FFCC"/>
    <a:srgbClr val="66FFFF"/>
    <a:srgbClr val="CCFFCC"/>
    <a:srgbClr val="FFFFFF"/>
    <a:srgbClr val="FFFF00"/>
    <a:srgbClr val="80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854" autoAdjust="0"/>
    <p:restoredTop sz="94660"/>
  </p:normalViewPr>
  <p:slideViewPr>
    <p:cSldViewPr>
      <p:cViewPr varScale="1">
        <p:scale>
          <a:sx n="82" d="100"/>
          <a:sy n="82" d="100"/>
        </p:scale>
        <p:origin x="128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2D5F5-615E-4696-8E4C-BD233E9663DC}" type="datetimeFigureOut">
              <a:rPr lang="en-US" smtClean="0"/>
              <a:t>7/16/2022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F081AC-E897-4BA2-AEAD-F1C0A64DC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12926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799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39180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025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9493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161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46835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7180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9682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36175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7094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1166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04950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47160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69880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7781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398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04898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438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900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7250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634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851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429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72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098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635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41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75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756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28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22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650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36677FB-671D-45B2-889D-00030364D9B7}"/>
              </a:ext>
            </a:extLst>
          </p:cNvPr>
          <p:cNvSpPr/>
          <p:nvPr/>
        </p:nvSpPr>
        <p:spPr>
          <a:xfrm>
            <a:off x="1428750" y="762000"/>
            <a:ext cx="6286500" cy="1295400"/>
          </a:xfrm>
          <a:prstGeom prst="round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CCFFFF"/>
                </a:solidFill>
              </a:rPr>
              <a:t>Baptism, Conscience,</a:t>
            </a:r>
            <a:br>
              <a:rPr lang="en-US" sz="3600" dirty="0">
                <a:solidFill>
                  <a:srgbClr val="CCFFFF"/>
                </a:solidFill>
              </a:rPr>
            </a:br>
            <a:r>
              <a:rPr lang="en-US" sz="3600" dirty="0">
                <a:solidFill>
                  <a:srgbClr val="CCFFFF"/>
                </a:solidFill>
              </a:rPr>
              <a:t>and Resurrection</a:t>
            </a:r>
            <a:endParaRPr lang="en-US" sz="30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7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90600"/>
            <a:ext cx="8420100" cy="531436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Antecedent: </a:t>
            </a:r>
            <a:r>
              <a:rPr lang="en-US" altLang="en-US" sz="2400" dirty="0">
                <a:solidFill>
                  <a:srgbClr val="CCFFFF"/>
                </a:solidFill>
              </a:rPr>
              <a:t>water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“And corresponding to that…” – NASB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bg1"/>
                </a:solidFill>
              </a:rPr>
              <a:t>Correspondence, likeness, analogy: water in each case.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Gn.7:13-24, waters increased 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228600"/>
            <a:ext cx="8181289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An antitype ‘which’ now saves??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60D7DE-842D-4EBD-A017-97C542FA110D}"/>
              </a:ext>
            </a:extLst>
          </p:cNvPr>
          <p:cNvSpPr/>
          <p:nvPr/>
        </p:nvSpPr>
        <p:spPr>
          <a:xfrm>
            <a:off x="486657" y="3733800"/>
            <a:ext cx="4009143" cy="16764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water</a:t>
            </a:r>
            <a:r>
              <a:rPr lang="en-US" sz="3100" dirty="0"/>
              <a:t> was </a:t>
            </a:r>
            <a:r>
              <a:rPr lang="en-US" sz="3100" dirty="0">
                <a:solidFill>
                  <a:schemeClr val="bg1"/>
                </a:solidFill>
              </a:rPr>
              <a:t>the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means of </a:t>
            </a:r>
            <a:r>
              <a:rPr lang="en-US" sz="3100" u="sng" dirty="0">
                <a:solidFill>
                  <a:srgbClr val="FFFFCC"/>
                </a:solidFill>
              </a:rPr>
              <a:t>destruction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/>
              <a:t>of the wicked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F367AE-6576-4392-A4FB-2097B2067871}"/>
              </a:ext>
            </a:extLst>
          </p:cNvPr>
          <p:cNvSpPr/>
          <p:nvPr/>
        </p:nvSpPr>
        <p:spPr>
          <a:xfrm>
            <a:off x="4658803" y="3733800"/>
            <a:ext cx="4009143" cy="16764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water</a:t>
            </a:r>
            <a:r>
              <a:rPr lang="en-US" sz="3100" dirty="0"/>
              <a:t> was </a:t>
            </a:r>
            <a:r>
              <a:rPr lang="en-US" sz="3100" dirty="0">
                <a:solidFill>
                  <a:schemeClr val="bg1"/>
                </a:solidFill>
              </a:rPr>
              <a:t>the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means of </a:t>
            </a:r>
            <a:r>
              <a:rPr lang="en-US" sz="3100" u="sng" dirty="0">
                <a:solidFill>
                  <a:srgbClr val="FFFFCC"/>
                </a:solidFill>
              </a:rPr>
              <a:t>deliverance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/>
              <a:t>for Noah and family</a:t>
            </a:r>
          </a:p>
        </p:txBody>
      </p:sp>
    </p:spTree>
    <p:extLst>
      <p:ext uri="{BB962C8B-B14F-4D97-AF65-F5344CB8AC3E}">
        <p14:creationId xmlns:p14="http://schemas.microsoft.com/office/powerpoint/2010/main" val="246636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1371600"/>
            <a:ext cx="8420100" cy="493336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Eph.5:26, </a:t>
            </a:r>
            <a:r>
              <a:rPr lang="en-US" altLang="en-US" sz="3100" i="1" dirty="0">
                <a:solidFill>
                  <a:srgbClr val="FFFFCC"/>
                </a:solidFill>
              </a:rPr>
              <a:t>washing of water with the word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1 Co.6:11, </a:t>
            </a:r>
            <a:r>
              <a:rPr lang="en-US" altLang="en-US" sz="3100" i="1" dirty="0">
                <a:solidFill>
                  <a:srgbClr val="FFFFCC"/>
                </a:solidFill>
              </a:rPr>
              <a:t>but you were washed…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Hb.10:22, </a:t>
            </a:r>
            <a:r>
              <a:rPr lang="en-US" altLang="en-US" sz="3100" i="1" dirty="0">
                <a:solidFill>
                  <a:srgbClr val="FFFFCC"/>
                </a:solidFill>
              </a:rPr>
              <a:t>…hearts sprinkled clean from an evil conscience and our bodies washed with pure water  </a:t>
            </a:r>
            <a:r>
              <a:rPr lang="en-US" altLang="en-US" sz="3100" dirty="0">
                <a:solidFill>
                  <a:schemeClr val="bg1"/>
                </a:solidFill>
              </a:rPr>
              <a:t>[Ac.22:16;  Tit.3:5]</a:t>
            </a:r>
            <a:endParaRPr lang="en-US" altLang="en-US" sz="3100" i="1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Ac.2:38, same preacher:  Peter;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same conclusion:   </a:t>
            </a:r>
            <a:r>
              <a:rPr lang="en-US" altLang="en-US" sz="3100" u="sng" dirty="0">
                <a:solidFill>
                  <a:schemeClr val="bg1"/>
                </a:solidFill>
              </a:rPr>
              <a:t>if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we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u="sng" dirty="0">
                <a:solidFill>
                  <a:schemeClr val="bg1"/>
                </a:solidFill>
              </a:rPr>
              <a:t>remove</a:t>
            </a:r>
            <a:r>
              <a:rPr lang="en-US" altLang="en-US" sz="3100" dirty="0">
                <a:solidFill>
                  <a:schemeClr val="bg1"/>
                </a:solidFill>
              </a:rPr>
              <a:t> . . .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baptism</a:t>
            </a:r>
            <a:r>
              <a:rPr lang="en-US" altLang="en-US" sz="3000" i="1" dirty="0">
                <a:solidFill>
                  <a:srgbClr val="FFFFCC"/>
                </a:solidFill>
              </a:rPr>
              <a:t> </a:t>
            </a:r>
            <a:r>
              <a:rPr lang="en-US" altLang="en-US" sz="3000" dirty="0">
                <a:solidFill>
                  <a:srgbClr val="FFFFCC"/>
                </a:solidFill>
              </a:rPr>
              <a:t>… what does repent do?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u="sng" dirty="0">
                <a:solidFill>
                  <a:schemeClr val="bg1"/>
                </a:solidFill>
              </a:rPr>
              <a:t>repent</a:t>
            </a:r>
            <a:r>
              <a:rPr lang="en-US" altLang="en-US" sz="3000" dirty="0">
                <a:solidFill>
                  <a:srgbClr val="FFFFCC"/>
                </a:solidFill>
              </a:rPr>
              <a:t> … what does baptism do?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0"/>
            <a:ext cx="8181289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Saving effect of water</a:t>
            </a:r>
            <a:br>
              <a:rPr lang="en-US" sz="3100" dirty="0"/>
            </a:br>
            <a:r>
              <a:rPr lang="en-US" sz="3100" dirty="0"/>
              <a:t>(escaping through water)  [baptism]</a:t>
            </a:r>
          </a:p>
        </p:txBody>
      </p:sp>
    </p:spTree>
    <p:extLst>
      <p:ext uri="{BB962C8B-B14F-4D97-AF65-F5344CB8AC3E}">
        <p14:creationId xmlns:p14="http://schemas.microsoft.com/office/powerpoint/2010/main" val="366704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14400"/>
            <a:ext cx="8420100" cy="53340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Water that </a:t>
            </a:r>
            <a:r>
              <a:rPr lang="en-US" altLang="en-US" sz="3100" u="sng" dirty="0">
                <a:solidFill>
                  <a:schemeClr val="bg1"/>
                </a:solidFill>
              </a:rPr>
              <a:t>drowned</a:t>
            </a:r>
            <a:r>
              <a:rPr lang="en-US" altLang="en-US" sz="3100" dirty="0">
                <a:solidFill>
                  <a:schemeClr val="bg1"/>
                </a:solidFill>
              </a:rPr>
              <a:t> the disobedient, </a:t>
            </a:r>
            <a:r>
              <a:rPr lang="en-US" altLang="en-US" sz="3100" u="sng" dirty="0">
                <a:solidFill>
                  <a:schemeClr val="bg1"/>
                </a:solidFill>
              </a:rPr>
              <a:t>saved</a:t>
            </a:r>
            <a:r>
              <a:rPr lang="en-US" altLang="en-US" sz="3100" dirty="0">
                <a:solidFill>
                  <a:schemeClr val="bg1"/>
                </a:solidFill>
              </a:rPr>
              <a:t> those who entered the ark.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Baptismal water </a:t>
            </a:r>
            <a:r>
              <a:rPr lang="en-US" altLang="en-US" sz="3100" u="sng" dirty="0">
                <a:solidFill>
                  <a:schemeClr val="bg1"/>
                </a:solidFill>
              </a:rPr>
              <a:t>destroys</a:t>
            </a:r>
            <a:r>
              <a:rPr lang="en-US" altLang="en-US" sz="3100" dirty="0">
                <a:solidFill>
                  <a:schemeClr val="bg1"/>
                </a:solidFill>
              </a:rPr>
              <a:t> old man, </a:t>
            </a:r>
            <a:r>
              <a:rPr lang="en-US" altLang="en-US" sz="3100" u="sng" dirty="0">
                <a:solidFill>
                  <a:schemeClr val="bg1"/>
                </a:solidFill>
              </a:rPr>
              <a:t>saves</a:t>
            </a:r>
            <a:r>
              <a:rPr lang="en-US" altLang="en-US" sz="3100" dirty="0">
                <a:solidFill>
                  <a:schemeClr val="bg1"/>
                </a:solidFill>
              </a:rPr>
              <a:t> all who are washed by it.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0"/>
            <a:ext cx="8181289" cy="8578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497217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838200"/>
            <a:ext cx="8420100" cy="5433767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0"/>
            <a:ext cx="818128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Not the removal of filth of flesh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51A2D8-FCCA-4114-8021-C07F9B48F0DE}"/>
              </a:ext>
            </a:extLst>
          </p:cNvPr>
          <p:cNvSpPr/>
          <p:nvPr/>
        </p:nvSpPr>
        <p:spPr>
          <a:xfrm>
            <a:off x="685800" y="1066800"/>
            <a:ext cx="3733800" cy="2667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100" dirty="0">
                <a:solidFill>
                  <a:schemeClr val="bg1"/>
                </a:solidFill>
              </a:rPr>
              <a:t>Baptism </a:t>
            </a:r>
            <a:r>
              <a:rPr lang="en-US" altLang="en-US" sz="3100" u="sng" dirty="0">
                <a:solidFill>
                  <a:srgbClr val="FFFFCC"/>
                </a:solidFill>
              </a:rPr>
              <a:t>is not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dirty="0">
                <a:solidFill>
                  <a:schemeClr val="bg1"/>
                </a:solidFill>
              </a:rPr>
              <a:t>bodily cleansing    as in OT washings (Hb.9:13-14)</a:t>
            </a:r>
          </a:p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3AA370-772C-4D68-A293-B30A4E321F2A}"/>
              </a:ext>
            </a:extLst>
          </p:cNvPr>
          <p:cNvSpPr/>
          <p:nvPr/>
        </p:nvSpPr>
        <p:spPr>
          <a:xfrm>
            <a:off x="4724400" y="1066800"/>
            <a:ext cx="3733800" cy="2667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100" dirty="0">
                <a:solidFill>
                  <a:schemeClr val="bg1"/>
                </a:solidFill>
              </a:rPr>
              <a:t>Baptism </a:t>
            </a:r>
            <a:r>
              <a:rPr lang="en-US" altLang="en-US" sz="3100" u="sng" dirty="0">
                <a:solidFill>
                  <a:srgbClr val="FFFFCC"/>
                </a:solidFill>
              </a:rPr>
              <a:t>is</a:t>
            </a:r>
            <a:r>
              <a:rPr lang="en-US" altLang="en-US" sz="3100" dirty="0">
                <a:solidFill>
                  <a:schemeClr val="bg1"/>
                </a:solidFill>
              </a:rPr>
              <a:t> the ‘answer of a good conscience…’ </a:t>
            </a:r>
            <a:r>
              <a:rPr lang="en-US" altLang="en-US" sz="2800" dirty="0">
                <a:solidFill>
                  <a:schemeClr val="bg1"/>
                </a:solidFill>
              </a:rPr>
              <a:t>(NKJV; KJV)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754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219" y="1066800"/>
            <a:ext cx="8065421" cy="5410200"/>
          </a:xfrm>
          <a:ln>
            <a:solidFill>
              <a:srgbClr val="66FFFF"/>
            </a:solidFill>
          </a:ln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Louw/Nida:  </a:t>
            </a:r>
            <a:r>
              <a:rPr lang="en-US" altLang="en-US" sz="3000" dirty="0">
                <a:solidFill>
                  <a:schemeClr val="bg1"/>
                </a:solidFill>
              </a:rPr>
              <a:t>“To ask for … that which is asked for – ‘request, appeal’ … baptism…is a </a:t>
            </a:r>
            <a:r>
              <a:rPr lang="en-US" altLang="en-US" sz="3000" u="sng" dirty="0">
                <a:solidFill>
                  <a:schemeClr val="bg1"/>
                </a:solidFill>
              </a:rPr>
              <a:t>request to God for a good conscience</a:t>
            </a:r>
            <a:r>
              <a:rPr lang="en-US" altLang="en-US" sz="3000" dirty="0">
                <a:solidFill>
                  <a:schemeClr val="bg1"/>
                </a:solidFill>
              </a:rPr>
              <a:t>”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FFFF99"/>
                </a:solidFill>
              </a:rPr>
              <a:t>TDNT:  </a:t>
            </a:r>
            <a:r>
              <a:rPr lang="en-US" altLang="en-US" sz="3000" dirty="0">
                <a:solidFill>
                  <a:schemeClr val="bg1"/>
                </a:solidFill>
              </a:rPr>
              <a:t>“Not the putting away of outward filth, but </a:t>
            </a:r>
            <a:r>
              <a:rPr lang="en-US" altLang="en-US" sz="3000" u="sng" dirty="0">
                <a:solidFill>
                  <a:schemeClr val="bg1"/>
                </a:solidFill>
              </a:rPr>
              <a:t>prayer to God for a good conscience</a:t>
            </a:r>
            <a:r>
              <a:rPr lang="en-US" altLang="en-US" sz="3000" dirty="0">
                <a:solidFill>
                  <a:schemeClr val="bg1"/>
                </a:solidFill>
              </a:rPr>
              <a:t>”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Williams:  </a:t>
            </a:r>
            <a:r>
              <a:rPr lang="en-US" altLang="en-US" sz="3000" dirty="0">
                <a:solidFill>
                  <a:schemeClr val="bg1"/>
                </a:solidFill>
              </a:rPr>
              <a:t>“Baptism, which corresponds to it, now saved you, too . . . the </a:t>
            </a:r>
            <a:r>
              <a:rPr lang="en-US" altLang="en-US" sz="3000" u="sng" dirty="0">
                <a:solidFill>
                  <a:schemeClr val="bg1"/>
                </a:solidFill>
              </a:rPr>
              <a:t>craving</a:t>
            </a:r>
            <a:r>
              <a:rPr lang="en-US" altLang="en-US" sz="3000" dirty="0">
                <a:solidFill>
                  <a:schemeClr val="bg1"/>
                </a:solidFill>
              </a:rPr>
              <a:t> for a clear conscience toward God”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Goodspeed:</a:t>
            </a:r>
            <a:r>
              <a:rPr lang="en-US" altLang="en-US" sz="3100" dirty="0">
                <a:solidFill>
                  <a:schemeClr val="bg1"/>
                </a:solidFill>
              </a:rPr>
              <a:t>  “Baptism…not as the mere removing of physical stain, but as the </a:t>
            </a:r>
            <a:r>
              <a:rPr lang="en-US" altLang="en-US" sz="3100" u="sng" dirty="0">
                <a:solidFill>
                  <a:schemeClr val="bg1"/>
                </a:solidFill>
              </a:rPr>
              <a:t>craving</a:t>
            </a:r>
            <a:r>
              <a:rPr lang="en-US" altLang="en-US" sz="3100" dirty="0">
                <a:solidFill>
                  <a:schemeClr val="bg1"/>
                </a:solidFill>
              </a:rPr>
              <a:t> for a conscience right with God”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-1"/>
            <a:ext cx="8181289" cy="967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100" u="sng" dirty="0"/>
              <a:t>Objective</a:t>
            </a:r>
            <a:r>
              <a:rPr lang="en-US" sz="3100" dirty="0"/>
              <a:t>: </a:t>
            </a:r>
            <a:r>
              <a:rPr lang="en-US" sz="3100" dirty="0">
                <a:solidFill>
                  <a:srgbClr val="CCFFFF"/>
                </a:solidFill>
              </a:rPr>
              <a:t>‘an </a:t>
            </a:r>
            <a:r>
              <a:rPr lang="en-US" sz="3100" dirty="0">
                <a:solidFill>
                  <a:srgbClr val="FFFF99"/>
                </a:solidFill>
              </a:rPr>
              <a:t>appeal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CCFFFF"/>
                </a:solidFill>
              </a:rPr>
              <a:t>to God for a good conscience’ </a:t>
            </a:r>
            <a:r>
              <a:rPr lang="en-US" sz="2400" dirty="0"/>
              <a:t>– ESV; NASB; NRSV; BDAG; VINE…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37176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3219" y="1219200"/>
            <a:ext cx="8065421" cy="5257800"/>
          </a:xfrm>
          <a:ln>
            <a:solidFill>
              <a:srgbClr val="66FFFF"/>
            </a:solidFill>
          </a:ln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Thayer:  </a:t>
            </a:r>
            <a:r>
              <a:rPr lang="en-US" altLang="en-US" sz="3100" dirty="0">
                <a:solidFill>
                  <a:schemeClr val="bg1"/>
                </a:solidFill>
              </a:rPr>
              <a:t>“</a:t>
            </a:r>
            <a:r>
              <a:rPr lang="en-US" altLang="en-US" sz="3000" dirty="0">
                <a:solidFill>
                  <a:schemeClr val="bg1"/>
                </a:solidFill>
              </a:rPr>
              <a:t>As the terms of inquiry and demand often include the idea of </a:t>
            </a:r>
            <a:r>
              <a:rPr lang="en-US" altLang="en-US" sz="3000" u="sng" dirty="0">
                <a:solidFill>
                  <a:schemeClr val="bg1"/>
                </a:solidFill>
              </a:rPr>
              <a:t>desire</a:t>
            </a:r>
            <a:r>
              <a:rPr lang="en-US" altLang="en-US" sz="3000" dirty="0">
                <a:solidFill>
                  <a:schemeClr val="bg1"/>
                </a:solidFill>
              </a:rPr>
              <a:t>, the word thus gets the signification of </a:t>
            </a:r>
            <a:r>
              <a:rPr lang="en-US" altLang="en-US" sz="3000" u="sng" dirty="0">
                <a:solidFill>
                  <a:schemeClr val="bg1"/>
                </a:solidFill>
              </a:rPr>
              <a:t>earnest seeking</a:t>
            </a:r>
            <a:r>
              <a:rPr lang="en-US" altLang="en-US" sz="3000" dirty="0">
                <a:solidFill>
                  <a:schemeClr val="bg1"/>
                </a:solidFill>
              </a:rPr>
              <a:t>, i.e.  a </a:t>
            </a:r>
            <a:r>
              <a:rPr lang="en-US" altLang="en-US" sz="3000" u="sng" dirty="0">
                <a:solidFill>
                  <a:schemeClr val="bg1"/>
                </a:solidFill>
              </a:rPr>
              <a:t>craving</a:t>
            </a:r>
            <a:r>
              <a:rPr lang="en-US" altLang="en-US" sz="3000" dirty="0">
                <a:solidFill>
                  <a:schemeClr val="bg1"/>
                </a:solidFill>
              </a:rPr>
              <a:t>, an </a:t>
            </a:r>
            <a:r>
              <a:rPr lang="en-US" altLang="en-US" sz="3000" u="sng" dirty="0">
                <a:solidFill>
                  <a:schemeClr val="bg1"/>
                </a:solidFill>
              </a:rPr>
              <a:t>intense desire</a:t>
            </a:r>
            <a:r>
              <a:rPr lang="en-US" altLang="en-US" sz="3000" dirty="0">
                <a:solidFill>
                  <a:schemeClr val="bg1"/>
                </a:solidFill>
              </a:rPr>
              <a:t> (2 S.11:7) . . . If this use of the word is conceded, it affords us the easiest and most congruous explanation of that vexed passage 1 Pet.3:21: </a:t>
            </a:r>
            <a:r>
              <a:rPr lang="en-US" altLang="en-US" sz="2900" dirty="0">
                <a:solidFill>
                  <a:schemeClr val="bg1"/>
                </a:solidFill>
              </a:rPr>
              <a:t>‘which (baptism) now saves us </a:t>
            </a:r>
            <a:r>
              <a:rPr lang="en-US" altLang="en-US" sz="2800" dirty="0">
                <a:solidFill>
                  <a:schemeClr val="bg1"/>
                </a:solidFill>
              </a:rPr>
              <a:t>[you] </a:t>
            </a:r>
            <a:r>
              <a:rPr lang="en-US" altLang="en-US" sz="2900" u="sng" dirty="0">
                <a:solidFill>
                  <a:schemeClr val="bg1"/>
                </a:solidFill>
              </a:rPr>
              <a:t>not</a:t>
            </a:r>
            <a:r>
              <a:rPr lang="en-US" altLang="en-US" sz="2900" dirty="0">
                <a:solidFill>
                  <a:schemeClr val="bg1"/>
                </a:solidFill>
              </a:rPr>
              <a:t> because in receiving it we </a:t>
            </a:r>
            <a:r>
              <a:rPr lang="en-US" altLang="en-US" sz="2800" dirty="0">
                <a:solidFill>
                  <a:schemeClr val="bg1"/>
                </a:solidFill>
              </a:rPr>
              <a:t>[ye] </a:t>
            </a:r>
            <a:r>
              <a:rPr lang="en-US" altLang="en-US" sz="2900" dirty="0">
                <a:solidFill>
                  <a:schemeClr val="bg1"/>
                </a:solidFill>
              </a:rPr>
              <a:t>have put away the filth of the flesh, </a:t>
            </a:r>
            <a:r>
              <a:rPr lang="en-US" altLang="en-US" sz="2900" u="sng" dirty="0">
                <a:solidFill>
                  <a:schemeClr val="bg1"/>
                </a:solidFill>
              </a:rPr>
              <a:t>but</a:t>
            </a:r>
            <a:r>
              <a:rPr lang="en-US" altLang="en-US" sz="2900" dirty="0">
                <a:solidFill>
                  <a:schemeClr val="bg1"/>
                </a:solidFill>
              </a:rPr>
              <a:t> because we </a:t>
            </a:r>
            <a:r>
              <a:rPr lang="en-US" altLang="en-US" sz="2800" dirty="0">
                <a:solidFill>
                  <a:schemeClr val="bg1"/>
                </a:solidFill>
              </a:rPr>
              <a:t>[ye] </a:t>
            </a:r>
            <a:r>
              <a:rPr lang="en-US" altLang="en-US" sz="2900" dirty="0">
                <a:solidFill>
                  <a:schemeClr val="bg1"/>
                </a:solidFill>
              </a:rPr>
              <a:t>have earnestly sought a conscience reconciled to God’”</a:t>
            </a: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200" dirty="0">
                <a:solidFill>
                  <a:srgbClr val="FFFF99"/>
                </a:solidFill>
              </a:rPr>
              <a:t>– p. 230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-1"/>
            <a:ext cx="8181289" cy="967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100" u="sng" dirty="0"/>
              <a:t>Objective</a:t>
            </a:r>
            <a:r>
              <a:rPr lang="en-US" sz="3100" dirty="0"/>
              <a:t>: </a:t>
            </a:r>
            <a:r>
              <a:rPr lang="en-US" sz="3100" dirty="0">
                <a:solidFill>
                  <a:srgbClr val="CCFFFF"/>
                </a:solidFill>
              </a:rPr>
              <a:t>‘an </a:t>
            </a:r>
            <a:r>
              <a:rPr lang="en-US" sz="3100" dirty="0">
                <a:solidFill>
                  <a:srgbClr val="FFFF99"/>
                </a:solidFill>
              </a:rPr>
              <a:t>appeal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CCFFFF"/>
                </a:solidFill>
              </a:rPr>
              <a:t>to God for a good conscience’ </a:t>
            </a:r>
            <a:r>
              <a:rPr lang="en-US" sz="2400" dirty="0"/>
              <a:t>– ESV; NASB; NRSV; BDAG; VINE…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9475535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838200"/>
            <a:ext cx="8420100" cy="57150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319D7A-2BE4-4377-8703-E8724E9F58E9}"/>
              </a:ext>
            </a:extLst>
          </p:cNvPr>
          <p:cNvSpPr/>
          <p:nvPr/>
        </p:nvSpPr>
        <p:spPr>
          <a:xfrm>
            <a:off x="486657" y="1219200"/>
            <a:ext cx="3932943" cy="29718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sz="3200" u="sng" dirty="0"/>
              <a:t>Objective</a:t>
            </a:r>
            <a:r>
              <a:rPr lang="en-US" sz="3200" dirty="0"/>
              <a:t>: the </a:t>
            </a:r>
            <a:r>
              <a:rPr lang="en-US" sz="3200" dirty="0">
                <a:solidFill>
                  <a:srgbClr val="FFFF99"/>
                </a:solidFill>
              </a:rPr>
              <a:t>appeal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CCFFFF"/>
                </a:solidFill>
              </a:rPr>
              <a:t>to God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u="sng" dirty="0">
                <a:solidFill>
                  <a:srgbClr val="CCFFFF"/>
                </a:solidFill>
              </a:rPr>
              <a:t>for</a:t>
            </a:r>
            <a:r>
              <a:rPr lang="en-US" sz="3200" dirty="0">
                <a:solidFill>
                  <a:srgbClr val="CCFFFF"/>
                </a:solidFill>
              </a:rPr>
              <a:t> a good conscience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027044-C3EA-4692-8E72-972723301145}"/>
              </a:ext>
            </a:extLst>
          </p:cNvPr>
          <p:cNvSpPr/>
          <p:nvPr/>
        </p:nvSpPr>
        <p:spPr>
          <a:xfrm>
            <a:off x="4753857" y="1219200"/>
            <a:ext cx="3932943" cy="2971800"/>
          </a:xfrm>
          <a:prstGeom prst="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2.</a:t>
            </a:r>
            <a:r>
              <a:rPr lang="en-US" sz="2400" dirty="0"/>
              <a:t> </a:t>
            </a:r>
            <a:r>
              <a:rPr lang="en-US" sz="3200" u="sng" dirty="0"/>
              <a:t>Subjective</a:t>
            </a:r>
            <a:r>
              <a:rPr lang="en-US" sz="3200" dirty="0"/>
              <a:t>: the </a:t>
            </a:r>
            <a:r>
              <a:rPr lang="en-US" sz="3200" dirty="0">
                <a:solidFill>
                  <a:srgbClr val="FFFF99"/>
                </a:solidFill>
              </a:rPr>
              <a:t>pledge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CCFFFF"/>
                </a:solidFill>
              </a:rPr>
              <a:t>to God</a:t>
            </a:r>
            <a:br>
              <a:rPr lang="en-US" sz="3200" dirty="0">
                <a:solidFill>
                  <a:srgbClr val="CCFFFF"/>
                </a:solidFill>
              </a:rPr>
            </a:br>
            <a:r>
              <a:rPr lang="en-US" sz="3200" u="sng" dirty="0">
                <a:solidFill>
                  <a:srgbClr val="CCFFFF"/>
                </a:solidFill>
              </a:rPr>
              <a:t>from</a:t>
            </a:r>
            <a:r>
              <a:rPr lang="en-US" sz="3200" dirty="0">
                <a:solidFill>
                  <a:srgbClr val="CCFFFF"/>
                </a:solidFill>
              </a:rPr>
              <a:t> a good conscience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526D044-4A86-4D8A-909A-6D16DCF90C40}"/>
              </a:ext>
            </a:extLst>
          </p:cNvPr>
          <p:cNvSpPr/>
          <p:nvPr/>
        </p:nvSpPr>
        <p:spPr>
          <a:xfrm>
            <a:off x="4753857" y="4343400"/>
            <a:ext cx="3932943" cy="2057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Saved…committed</a:t>
            </a:r>
            <a:br>
              <a:rPr lang="en-US" sz="3000" dirty="0"/>
            </a:br>
            <a:r>
              <a:rPr lang="en-US" sz="3000" dirty="0"/>
              <a:t>to conditions of the covenant; pledges faithfulness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04C855-7E25-494A-8535-7EC95A06AB6A}"/>
              </a:ext>
            </a:extLst>
          </p:cNvPr>
          <p:cNvSpPr/>
          <p:nvPr/>
        </p:nvSpPr>
        <p:spPr>
          <a:xfrm>
            <a:off x="486657" y="4343400"/>
            <a:ext cx="3932943" cy="2057400"/>
          </a:xfrm>
          <a:prstGeom prst="rect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Baptism pictures sinner on knees begging God to forgive him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5FC59C-19D1-4504-8D0A-3EE9AD454BA2}"/>
              </a:ext>
            </a:extLst>
          </p:cNvPr>
          <p:cNvSpPr/>
          <p:nvPr/>
        </p:nvSpPr>
        <p:spPr>
          <a:xfrm>
            <a:off x="2438400" y="95838"/>
            <a:ext cx="4267200" cy="685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00"/>
                </a:solidFill>
              </a:rPr>
              <a:t>Two pictures</a:t>
            </a:r>
          </a:p>
        </p:txBody>
      </p:sp>
    </p:spTree>
    <p:extLst>
      <p:ext uri="{BB962C8B-B14F-4D97-AF65-F5344CB8AC3E}">
        <p14:creationId xmlns:p14="http://schemas.microsoft.com/office/powerpoint/2010/main" val="420367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1066800"/>
            <a:ext cx="8420100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Describes one who is committed to conditions of the covenant; he pledges faithfulness to the covenant.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Romans 6</a:t>
            </a:r>
            <a:r>
              <a:rPr lang="en-US" altLang="en-US" sz="3100" baseline="30000" dirty="0">
                <a:solidFill>
                  <a:schemeClr val="bg1"/>
                </a:solidFill>
              </a:rPr>
              <a:t>4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Therefore we were </a:t>
            </a:r>
            <a:r>
              <a:rPr lang="en-US" altLang="en-US" sz="3100" u="sng" dirty="0">
                <a:solidFill>
                  <a:srgbClr val="FFFFCC"/>
                </a:solidFill>
              </a:rPr>
              <a:t>buried</a:t>
            </a:r>
            <a:r>
              <a:rPr lang="en-US" altLang="en-US" sz="3100" dirty="0">
                <a:solidFill>
                  <a:srgbClr val="FFFFCC"/>
                </a:solidFill>
              </a:rPr>
              <a:t> </a:t>
            </a:r>
            <a:r>
              <a:rPr lang="en-US" altLang="en-US" sz="3100" u="sng" dirty="0">
                <a:solidFill>
                  <a:srgbClr val="FFFFCC"/>
                </a:solidFill>
              </a:rPr>
              <a:t>with Him through baptism</a:t>
            </a:r>
            <a:r>
              <a:rPr lang="en-US" altLang="en-US" sz="3100" dirty="0">
                <a:solidFill>
                  <a:srgbClr val="FFFFCC"/>
                </a:solidFill>
              </a:rPr>
              <a:t> into </a:t>
            </a:r>
            <a:r>
              <a:rPr lang="en-US" altLang="en-US" sz="3100" u="sng" dirty="0">
                <a:solidFill>
                  <a:srgbClr val="FFFFCC"/>
                </a:solidFill>
              </a:rPr>
              <a:t>death</a:t>
            </a:r>
            <a:r>
              <a:rPr lang="en-US" altLang="en-US" sz="3100" dirty="0">
                <a:solidFill>
                  <a:srgbClr val="FFFFCC"/>
                </a:solidFill>
              </a:rPr>
              <a:t>, that just as Christ was </a:t>
            </a:r>
            <a:r>
              <a:rPr lang="en-US" altLang="en-US" sz="3100" u="sng" dirty="0">
                <a:solidFill>
                  <a:srgbClr val="FFFFCC"/>
                </a:solidFill>
              </a:rPr>
              <a:t>raised</a:t>
            </a:r>
            <a:r>
              <a:rPr lang="en-US" altLang="en-US" sz="3100" dirty="0">
                <a:solidFill>
                  <a:srgbClr val="FFFFCC"/>
                </a:solidFill>
              </a:rPr>
              <a:t> from the dead by the glory of the Father, even so we also should </a:t>
            </a:r>
            <a:r>
              <a:rPr lang="en-US" altLang="en-US" sz="3100" u="sng" dirty="0">
                <a:solidFill>
                  <a:srgbClr val="FFFFCC"/>
                </a:solidFill>
              </a:rPr>
              <a:t>walk in newness of life</a:t>
            </a:r>
            <a:r>
              <a:rPr lang="en-US" altLang="en-US" sz="3100" dirty="0">
                <a:solidFill>
                  <a:srgbClr val="FFFFCC"/>
                </a:solidFill>
              </a:rPr>
              <a:t>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Do we bury a live man??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rgbClr val="FFFFCC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-1"/>
            <a:ext cx="8181289" cy="967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sz="3100" u="sng" dirty="0">
                <a:solidFill>
                  <a:schemeClr val="bg1"/>
                </a:solidFill>
              </a:rPr>
              <a:t>Subj</a:t>
            </a:r>
            <a:r>
              <a:rPr lang="en-US" sz="3100" u="sng" dirty="0"/>
              <a:t>ective</a:t>
            </a:r>
            <a:r>
              <a:rPr lang="en-US" sz="3100" dirty="0"/>
              <a:t>: </a:t>
            </a:r>
            <a:r>
              <a:rPr lang="en-US" sz="3100" dirty="0">
                <a:solidFill>
                  <a:srgbClr val="CCFFFF"/>
                </a:solidFill>
              </a:rPr>
              <a:t>‘the pledge to God proceeding from a good conscience’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097002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90600"/>
            <a:ext cx="8420100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1 Peter 3</a:t>
            </a:r>
            <a:r>
              <a:rPr lang="en-US" altLang="en-US" sz="3100" baseline="30000" dirty="0">
                <a:solidFill>
                  <a:schemeClr val="bg1"/>
                </a:solidFill>
              </a:rPr>
              <a:t>16 </a:t>
            </a:r>
            <a:r>
              <a:rPr lang="en-US" altLang="en-US" sz="3100" dirty="0">
                <a:solidFill>
                  <a:srgbClr val="FFFFCC"/>
                </a:solidFill>
              </a:rPr>
              <a:t>having a </a:t>
            </a:r>
            <a:r>
              <a:rPr lang="en-US" altLang="en-US" sz="3100" u="sng" dirty="0">
                <a:solidFill>
                  <a:srgbClr val="FFFFCC"/>
                </a:solidFill>
              </a:rPr>
              <a:t>good conscience</a:t>
            </a:r>
            <a:r>
              <a:rPr lang="en-US" altLang="en-US" sz="3100" dirty="0">
                <a:solidFill>
                  <a:srgbClr val="FFFFCC"/>
                </a:solidFill>
              </a:rPr>
              <a:t>, that when they defame you as evildoers, those who revile your good conduct in Christ may be ashamed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We face hostile opponents just as Jesus did (v.18).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baseline="30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-1"/>
            <a:ext cx="8181289" cy="967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bg1"/>
                </a:solidFill>
              </a:rPr>
              <a:t>What about the ‘good conscience’?</a:t>
            </a:r>
          </a:p>
        </p:txBody>
      </p:sp>
    </p:spTree>
    <p:extLst>
      <p:ext uri="{BB962C8B-B14F-4D97-AF65-F5344CB8AC3E}">
        <p14:creationId xmlns:p14="http://schemas.microsoft.com/office/powerpoint/2010/main" val="143625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90600"/>
            <a:ext cx="8420100" cy="54864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Our salvation is as real as Lord’s resurrection (v.21).</a:t>
            </a:r>
          </a:p>
          <a:p>
            <a:pPr marL="914400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Baptism derives its saving effect from Lord’s resurrection.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Without His resurrection, baptism would be an empty form.   Ro.6</a:t>
            </a:r>
            <a:r>
              <a:rPr lang="en-US" altLang="en-US" sz="3100" baseline="30000" dirty="0">
                <a:solidFill>
                  <a:schemeClr val="bg1"/>
                </a:solidFill>
              </a:rPr>
              <a:t>5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>
                <a:solidFill>
                  <a:srgbClr val="FFFFCC"/>
                </a:solidFill>
              </a:rPr>
              <a:t>For if we have been united together in the likeness of His death, certainly we also shall be in the likeness of His </a:t>
            </a:r>
            <a:r>
              <a:rPr lang="en-US" altLang="en-US" sz="3100" dirty="0" err="1">
                <a:solidFill>
                  <a:srgbClr val="FFFFCC"/>
                </a:solidFill>
              </a:rPr>
              <a:t>resurrec-tion</a:t>
            </a:r>
            <a:r>
              <a:rPr lang="en-US" altLang="en-US" sz="3100" dirty="0">
                <a:solidFill>
                  <a:srgbClr val="FFFFCC"/>
                </a:solidFill>
              </a:rPr>
              <a:t>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100" baseline="300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-1"/>
            <a:ext cx="8181289" cy="9670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chemeClr val="bg1"/>
                </a:solidFill>
              </a:rPr>
              <a:t>Through the resurrection of Jesus Christ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E3D86CF-2B84-442B-BC7C-4C002949A3E8}"/>
              </a:ext>
            </a:extLst>
          </p:cNvPr>
          <p:cNvSpPr/>
          <p:nvPr/>
        </p:nvSpPr>
        <p:spPr>
          <a:xfrm>
            <a:off x="1697574" y="2057400"/>
            <a:ext cx="5749636" cy="685800"/>
          </a:xfrm>
          <a:prstGeom prst="rect">
            <a:avLst/>
          </a:prstGeom>
          <a:solidFill>
            <a:schemeClr val="accent5">
              <a:lumMod val="10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His resurrection – our salvation</a:t>
            </a:r>
            <a:r>
              <a:rPr lang="en-US" sz="3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263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1180327" y="914400"/>
            <a:ext cx="6801324" cy="10668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The Type,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20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78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661405" y="609600"/>
            <a:ext cx="3839169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The Type, 20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C44F4C-40D1-4498-B37D-AFA854CAFD9D}"/>
              </a:ext>
            </a:extLst>
          </p:cNvPr>
          <p:cNvSpPr/>
          <p:nvPr/>
        </p:nvSpPr>
        <p:spPr>
          <a:xfrm>
            <a:off x="1180708" y="1981200"/>
            <a:ext cx="6801324" cy="10668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III.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The Parallel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06A222-16CF-4DE7-95C7-7EF41560738A}"/>
              </a:ext>
            </a:extLst>
          </p:cNvPr>
          <p:cNvSpPr/>
          <p:nvPr/>
        </p:nvSpPr>
        <p:spPr>
          <a:xfrm>
            <a:off x="2657573" y="1295400"/>
            <a:ext cx="3839169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The Antitype, 21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37664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Hebrews 10:22,</a:t>
            </a:r>
            <a:r>
              <a:rPr lang="en-US" altLang="en-US" sz="3400" dirty="0">
                <a:solidFill>
                  <a:srgbClr val="FFFF99"/>
                </a:solidFill>
              </a:rPr>
              <a:t> </a:t>
            </a:r>
            <a:r>
              <a:rPr lang="en-US" altLang="en-US" sz="3400" dirty="0">
                <a:solidFill>
                  <a:srgbClr val="CCFFCC"/>
                </a:solidFill>
              </a:rPr>
              <a:t>evil conscience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Why?  Guilt of sin… consciousness of sins (10:2).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But the conscience can be cleansed (10:22)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NOT with OT blood of animals (9:12-13)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BUT 9:14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3100" dirty="0">
                <a:solidFill>
                  <a:schemeClr val="bg1"/>
                </a:solidFill>
              </a:rPr>
              <a:t>how much more shall the blood of Christ…</a:t>
            </a:r>
            <a:r>
              <a:rPr lang="en-US" altLang="en-US" sz="3100" dirty="0">
                <a:solidFill>
                  <a:srgbClr val="CCFFCC"/>
                </a:solidFill>
              </a:rPr>
              <a:t>cleanse your conscience</a:t>
            </a:r>
            <a:r>
              <a:rPr lang="en-US" altLang="en-US" sz="3100" dirty="0">
                <a:solidFill>
                  <a:schemeClr val="bg1"/>
                </a:solidFill>
              </a:rPr>
              <a:t>…</a:t>
            </a:r>
            <a:endParaRPr lang="en-US" altLang="en-US" sz="3100" dirty="0">
              <a:solidFill>
                <a:srgbClr val="CCFFCC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9397E9F-6355-4F46-ABF8-4CC4CBF93B4D}"/>
              </a:ext>
            </a:extLst>
          </p:cNvPr>
          <p:cNvSpPr/>
          <p:nvPr/>
        </p:nvSpPr>
        <p:spPr>
          <a:xfrm>
            <a:off x="457200" y="4724400"/>
            <a:ext cx="38862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Num.19, blood / ashes of heifer to cleanse the unclean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3AF1D5-8811-4E49-8A25-1CF8CF740B25}"/>
              </a:ext>
            </a:extLst>
          </p:cNvPr>
          <p:cNvSpPr/>
          <p:nvPr/>
        </p:nvSpPr>
        <p:spPr>
          <a:xfrm>
            <a:off x="4800600" y="4724400"/>
            <a:ext cx="3886200" cy="16002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Hb.9:14, how much more </a:t>
            </a:r>
            <a:r>
              <a:rPr lang="en-US" sz="3000" dirty="0">
                <a:solidFill>
                  <a:srgbClr val="CCFFCC"/>
                </a:solidFill>
              </a:rPr>
              <a:t>blood</a:t>
            </a:r>
            <a:r>
              <a:rPr lang="en-US" sz="3000" dirty="0"/>
              <a:t> of Christ </a:t>
            </a:r>
            <a:r>
              <a:rPr lang="en-US" sz="3000" dirty="0">
                <a:solidFill>
                  <a:srgbClr val="CCFFCC"/>
                </a:solidFill>
              </a:rPr>
              <a:t>cleanses</a:t>
            </a:r>
            <a:r>
              <a:rPr lang="en-US" sz="3000" dirty="0"/>
              <a:t> </a:t>
            </a:r>
            <a:r>
              <a:rPr lang="en-US" sz="3000" dirty="0">
                <a:solidFill>
                  <a:srgbClr val="CCFFCC"/>
                </a:solidFill>
              </a:rPr>
              <a:t>conscience</a:t>
            </a:r>
          </a:p>
        </p:txBody>
      </p:sp>
    </p:spTree>
    <p:extLst>
      <p:ext uri="{BB962C8B-B14F-4D97-AF65-F5344CB8AC3E}">
        <p14:creationId xmlns:p14="http://schemas.microsoft.com/office/powerpoint/2010/main" val="196256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1 Pt.3:21 corresponds to this 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62000"/>
            <a:ext cx="84201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Not ceremonial cleansing, but of sin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Baptism saves us, not by removing filth of the flesh, but by an appeal to God for good conscience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FB82B87-8275-4463-9365-34727B322068}"/>
              </a:ext>
            </a:extLst>
          </p:cNvPr>
          <p:cNvSpPr/>
          <p:nvPr/>
        </p:nvSpPr>
        <p:spPr>
          <a:xfrm>
            <a:off x="571108" y="2942735"/>
            <a:ext cx="8019854" cy="1219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rgbClr val="FFFF99"/>
                </a:solidFill>
              </a:rPr>
              <a:t>Baptism deals with same thing Christ’s blood deals with: our conscience and guilt of sin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9EEAC4-E86A-4CC7-954C-825169E30353}"/>
              </a:ext>
            </a:extLst>
          </p:cNvPr>
          <p:cNvSpPr/>
          <p:nvPr/>
        </p:nvSpPr>
        <p:spPr>
          <a:xfrm>
            <a:off x="562465" y="4324546"/>
            <a:ext cx="8019854" cy="64730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bg1"/>
                </a:solidFill>
              </a:rPr>
              <a:t>Baptism is begging God for clean conscience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8A0B0A-93AE-400C-BC47-CAFB13E85086}"/>
              </a:ext>
            </a:extLst>
          </p:cNvPr>
          <p:cNvSpPr/>
          <p:nvPr/>
        </p:nvSpPr>
        <p:spPr>
          <a:xfrm>
            <a:off x="571108" y="5143108"/>
            <a:ext cx="8019854" cy="12192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000" dirty="0">
                <a:solidFill>
                  <a:srgbClr val="CCFFFF"/>
                </a:solidFill>
              </a:rPr>
              <a:t>One who submits to scriptural baptism relies on blood of Christ for pardon.    </a:t>
            </a:r>
            <a:r>
              <a:rPr lang="en-US" altLang="en-US" sz="3000" dirty="0">
                <a:solidFill>
                  <a:schemeClr val="bg1"/>
                </a:solidFill>
              </a:rPr>
              <a:t>2 K.5</a:t>
            </a:r>
            <a:endParaRPr lang="en-US" sz="3000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8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Baptism is not the savior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797351"/>
            <a:ext cx="84201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Baptism is the Lord’s </a:t>
            </a:r>
            <a:r>
              <a:rPr lang="en-US" altLang="en-US" sz="3100" u="sng" dirty="0">
                <a:solidFill>
                  <a:schemeClr val="bg1"/>
                </a:solidFill>
              </a:rPr>
              <a:t>means</a:t>
            </a:r>
            <a:r>
              <a:rPr lang="en-US" altLang="en-US" sz="3100" dirty="0">
                <a:solidFill>
                  <a:schemeClr val="bg1"/>
                </a:solidFill>
              </a:rPr>
              <a:t> or </a:t>
            </a:r>
            <a:r>
              <a:rPr lang="en-US" altLang="en-US" sz="3100" u="sng" dirty="0">
                <a:solidFill>
                  <a:schemeClr val="bg1"/>
                </a:solidFill>
              </a:rPr>
              <a:t>instrument</a:t>
            </a:r>
            <a:r>
              <a:rPr lang="en-US" altLang="en-US" sz="3100" dirty="0">
                <a:solidFill>
                  <a:schemeClr val="bg1"/>
                </a:solidFill>
              </a:rPr>
              <a:t> of salvation…just as Noah was saved “through” water, not “from” it.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Questions –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13DEF8C-4B42-4E93-B3E7-D152FB08B1F0}"/>
              </a:ext>
            </a:extLst>
          </p:cNvPr>
          <p:cNvSpPr/>
          <p:nvPr/>
        </p:nvSpPr>
        <p:spPr>
          <a:xfrm>
            <a:off x="381000" y="3200400"/>
            <a:ext cx="2590800" cy="2438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1. </a:t>
            </a:r>
            <a:r>
              <a:rPr lang="en-US" sz="3100" dirty="0">
                <a:solidFill>
                  <a:srgbClr val="CCFFCC"/>
                </a:solidFill>
              </a:rPr>
              <a:t>Is baptism God’s idea</a:t>
            </a:r>
            <a:br>
              <a:rPr lang="en-US" sz="3100" dirty="0">
                <a:solidFill>
                  <a:srgbClr val="CCFFCC"/>
                </a:solidFill>
              </a:rPr>
            </a:br>
            <a:r>
              <a:rPr lang="en-US" sz="3100" dirty="0">
                <a:solidFill>
                  <a:srgbClr val="CCFFCC"/>
                </a:solidFill>
              </a:rPr>
              <a:t>or man’s?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FC657DD-B98D-4CA1-856E-2D612F102003}"/>
              </a:ext>
            </a:extLst>
          </p:cNvPr>
          <p:cNvSpPr/>
          <p:nvPr/>
        </p:nvSpPr>
        <p:spPr>
          <a:xfrm>
            <a:off x="3276600" y="3200400"/>
            <a:ext cx="2590800" cy="2438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2. </a:t>
            </a:r>
            <a:r>
              <a:rPr lang="en-US" sz="3100" dirty="0">
                <a:solidFill>
                  <a:srgbClr val="CCFFCC"/>
                </a:solidFill>
              </a:rPr>
              <a:t>Does God have right to set the conditions?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75D796A3-DDF0-420B-AE1B-AAEFBDBC7ABA}"/>
              </a:ext>
            </a:extLst>
          </p:cNvPr>
          <p:cNvSpPr/>
          <p:nvPr/>
        </p:nvSpPr>
        <p:spPr>
          <a:xfrm>
            <a:off x="6172200" y="3200400"/>
            <a:ext cx="2590800" cy="243840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3. </a:t>
            </a:r>
            <a:r>
              <a:rPr lang="en-US" sz="3100" dirty="0">
                <a:solidFill>
                  <a:srgbClr val="CCFFCC"/>
                </a:solidFill>
              </a:rPr>
              <a:t>Is it safe to reject God’s plan?</a:t>
            </a:r>
          </a:p>
        </p:txBody>
      </p:sp>
    </p:spTree>
    <p:extLst>
      <p:ext uri="{BB962C8B-B14F-4D97-AF65-F5344CB8AC3E}">
        <p14:creationId xmlns:p14="http://schemas.microsoft.com/office/powerpoint/2010/main" val="345443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Who formerly were disobedient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44611" cy="5521751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Who?</a:t>
            </a:r>
            <a:r>
              <a:rPr lang="en-US" altLang="en-US" sz="3100" dirty="0">
                <a:solidFill>
                  <a:schemeClr val="bg1"/>
                </a:solidFill>
              </a:rPr>
              <a:t>   See v.19, spirits…</a:t>
            </a: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While ark was being prepared  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Describes time of their disobedience</a:t>
            </a:r>
          </a:p>
          <a:p>
            <a:pPr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Longsuffering</a:t>
            </a:r>
            <a:r>
              <a:rPr lang="en-US" altLang="en-US" sz="3100" dirty="0">
                <a:solidFill>
                  <a:schemeClr val="bg1"/>
                </a:solidFill>
              </a:rPr>
              <a:t> (holding out under provocation)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000" dirty="0">
                <a:solidFill>
                  <a:schemeClr val="bg1"/>
                </a:solidFill>
              </a:rPr>
              <a:t>God’s patience waited for repentance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Waited in days of Noah.  </a:t>
            </a:r>
            <a:r>
              <a:rPr lang="en-US" altLang="en-US" sz="3100" dirty="0">
                <a:solidFill>
                  <a:schemeClr val="bg1"/>
                </a:solidFill>
              </a:rPr>
              <a:t>2 Pt.2:5;  Hb.11:7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Few (eight) </a:t>
            </a:r>
            <a:r>
              <a:rPr lang="en-US" altLang="en-US" sz="3100" dirty="0">
                <a:solidFill>
                  <a:schemeClr val="bg1"/>
                </a:solidFill>
              </a:rPr>
              <a:t>embraced Noah’s preaching (2:4)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rgbClr val="CCFFCC"/>
                </a:solidFill>
              </a:rPr>
              <a:t>Saved through water</a:t>
            </a:r>
          </a:p>
        </p:txBody>
      </p:sp>
    </p:spTree>
    <p:extLst>
      <p:ext uri="{BB962C8B-B14F-4D97-AF65-F5344CB8AC3E}">
        <p14:creationId xmlns:p14="http://schemas.microsoft.com/office/powerpoint/2010/main" val="398934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Saved through water?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44611" cy="5521751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rgbClr val="FFFF99"/>
                </a:solidFill>
              </a:rPr>
              <a:t>Local</a:t>
            </a:r>
            <a:r>
              <a:rPr lang="en-US" altLang="en-US" sz="3100" dirty="0">
                <a:solidFill>
                  <a:srgbClr val="FFFF99"/>
                </a:solidFill>
              </a:rPr>
              <a:t> sense: </a:t>
            </a:r>
            <a:r>
              <a:rPr lang="en-US" altLang="en-US" sz="3100" dirty="0">
                <a:solidFill>
                  <a:schemeClr val="bg1"/>
                </a:solidFill>
              </a:rPr>
              <a:t>ark moving through water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“They experienced salvation in same way Noah did, namely by passing through water to safety” </a:t>
            </a:r>
            <a:r>
              <a:rPr lang="en-US" altLang="en-US" sz="2400" dirty="0">
                <a:solidFill>
                  <a:schemeClr val="bg1"/>
                </a:solidFill>
              </a:rPr>
              <a:t>– </a:t>
            </a:r>
            <a:r>
              <a:rPr lang="en-US" altLang="en-US" sz="2400" dirty="0" err="1">
                <a:solidFill>
                  <a:schemeClr val="bg1"/>
                </a:solidFill>
              </a:rPr>
              <a:t>Davids</a:t>
            </a:r>
            <a:endParaRPr lang="en-US" altLang="en-US" sz="2700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755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99"/>
                </a:solidFill>
              </a:rPr>
              <a:t>Saved through water?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544611" cy="5521751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2700" u="sng" dirty="0">
                <a:solidFill>
                  <a:srgbClr val="FFFF99"/>
                </a:solidFill>
              </a:rPr>
              <a:t>Local</a:t>
            </a:r>
            <a:r>
              <a:rPr lang="en-US" altLang="en-US" sz="2700" dirty="0">
                <a:solidFill>
                  <a:srgbClr val="FFFF99"/>
                </a:solidFill>
              </a:rPr>
              <a:t> sense: </a:t>
            </a:r>
            <a:r>
              <a:rPr lang="en-US" altLang="en-US" sz="2700" dirty="0">
                <a:solidFill>
                  <a:schemeClr val="bg1"/>
                </a:solidFill>
              </a:rPr>
              <a:t>ark moving through water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altLang="en-US" sz="3100" u="sng" dirty="0">
                <a:solidFill>
                  <a:srgbClr val="FFFF99"/>
                </a:solidFill>
              </a:rPr>
              <a:t>Instrumental</a:t>
            </a:r>
            <a:r>
              <a:rPr lang="en-US" altLang="en-US" sz="3100" dirty="0">
                <a:solidFill>
                  <a:srgbClr val="FFFF99"/>
                </a:solidFill>
              </a:rPr>
              <a:t> sense: </a:t>
            </a:r>
            <a:r>
              <a:rPr lang="en-US" altLang="en-US" sz="3100" dirty="0">
                <a:solidFill>
                  <a:schemeClr val="bg1"/>
                </a:solidFill>
              </a:rPr>
              <a:t>means of salvation</a:t>
            </a:r>
          </a:p>
          <a:p>
            <a:pPr lvl="1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Water destroyed evil people; washed sins from earth ... saved eight from sinful world</a:t>
            </a:r>
          </a:p>
          <a:p>
            <a:pPr marL="914400" lvl="2" indent="0">
              <a:spcAft>
                <a:spcPts val="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914400" lvl="2" indent="0">
              <a:spcAft>
                <a:spcPts val="2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2"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endParaRPr lang="en-US" altLang="en-US" sz="3100" dirty="0">
              <a:solidFill>
                <a:schemeClr val="bg1"/>
              </a:solidFill>
            </a:endParaRPr>
          </a:p>
          <a:p>
            <a:pPr lvl="1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100" dirty="0">
                <a:solidFill>
                  <a:schemeClr val="bg1"/>
                </a:solidFill>
              </a:rPr>
              <a:t>Noah / family saved </a:t>
            </a:r>
            <a:r>
              <a:rPr lang="en-US" altLang="en-US" baseline="30000" dirty="0">
                <a:solidFill>
                  <a:srgbClr val="66FFFF"/>
                </a:solidFill>
              </a:rPr>
              <a:t>1</a:t>
            </a:r>
            <a:r>
              <a:rPr lang="en-US" altLang="en-US" sz="3100" u="sng" dirty="0">
                <a:solidFill>
                  <a:schemeClr val="bg1"/>
                </a:solidFill>
              </a:rPr>
              <a:t>from</a:t>
            </a:r>
            <a:r>
              <a:rPr lang="en-US" altLang="en-US" sz="3100" dirty="0">
                <a:solidFill>
                  <a:schemeClr val="bg1"/>
                </a:solidFill>
              </a:rPr>
              <a:t> death </a:t>
            </a:r>
            <a:r>
              <a:rPr lang="en-US" altLang="en-US" baseline="30000" dirty="0">
                <a:solidFill>
                  <a:srgbClr val="66FFFF"/>
                </a:solidFill>
              </a:rPr>
              <a:t>2</a:t>
            </a:r>
            <a:r>
              <a:rPr lang="en-US" altLang="en-US" sz="3100" dirty="0">
                <a:solidFill>
                  <a:schemeClr val="bg1"/>
                </a:solidFill>
              </a:rPr>
              <a:t>to new life 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89C7193-04EA-44FC-8A14-888344B86435}"/>
              </a:ext>
            </a:extLst>
          </p:cNvPr>
          <p:cNvSpPr/>
          <p:nvPr/>
        </p:nvSpPr>
        <p:spPr>
          <a:xfrm>
            <a:off x="1513084" y="3048000"/>
            <a:ext cx="6125770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Water took them from a sin-filled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world to a clean new world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99F37-8934-4F13-BFCB-70E386DB923A}"/>
              </a:ext>
            </a:extLst>
          </p:cNvPr>
          <p:cNvSpPr/>
          <p:nvPr/>
        </p:nvSpPr>
        <p:spPr>
          <a:xfrm>
            <a:off x="1514573" y="4343400"/>
            <a:ext cx="6125770" cy="10668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Water that destroyed the others, saved Noah and his family</a:t>
            </a:r>
          </a:p>
        </p:txBody>
      </p:sp>
    </p:spTree>
    <p:extLst>
      <p:ext uri="{BB962C8B-B14F-4D97-AF65-F5344CB8AC3E}">
        <p14:creationId xmlns:p14="http://schemas.microsoft.com/office/powerpoint/2010/main" val="202384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9F4BA06-605E-4573-BBA1-1C443AC404C8}"/>
              </a:ext>
            </a:extLst>
          </p:cNvPr>
          <p:cNvSpPr/>
          <p:nvPr/>
        </p:nvSpPr>
        <p:spPr>
          <a:xfrm>
            <a:off x="2661405" y="609600"/>
            <a:ext cx="3839169" cy="53340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The Type, 20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3AF5EC-0FD7-4AE2-B535-CC8B00A1A7B1}"/>
              </a:ext>
            </a:extLst>
          </p:cNvPr>
          <p:cNvSpPr/>
          <p:nvPr/>
        </p:nvSpPr>
        <p:spPr>
          <a:xfrm>
            <a:off x="1172065" y="1295400"/>
            <a:ext cx="6801324" cy="10668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II.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The Antitype,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Verdana" panose="020B0604030504040204" pitchFamily="34" charset="0"/>
                <a:cs typeface="+mn-cs"/>
              </a:rPr>
              <a:t>21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5634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90600"/>
            <a:ext cx="8420100" cy="5314362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228600"/>
            <a:ext cx="8181289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Antitype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862688E-A924-418A-8B98-F399CD59B9AB}"/>
              </a:ext>
            </a:extLst>
          </p:cNvPr>
          <p:cNvSpPr/>
          <p:nvPr/>
        </p:nvSpPr>
        <p:spPr>
          <a:xfrm>
            <a:off x="381000" y="1143000"/>
            <a:ext cx="4191000" cy="4267200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1800"/>
              </a:spcAft>
            </a:pPr>
            <a:r>
              <a:rPr lang="en-US" sz="3100" dirty="0">
                <a:solidFill>
                  <a:srgbClr val="FFFF99"/>
                </a:solidFill>
              </a:rPr>
              <a:t>“Baptism, which corresponds to this” </a:t>
            </a:r>
            <a:r>
              <a:rPr lang="en-US" sz="2400" dirty="0"/>
              <a:t>– ESV.</a:t>
            </a:r>
          </a:p>
          <a:p>
            <a:pPr>
              <a:spcAft>
                <a:spcPts val="1800"/>
              </a:spcAft>
            </a:pPr>
            <a:r>
              <a:rPr lang="en-US" sz="3100" dirty="0">
                <a:solidFill>
                  <a:srgbClr val="FFFF99"/>
                </a:solidFill>
              </a:rPr>
              <a:t>“Baptism, which this prefigured” </a:t>
            </a:r>
            <a:r>
              <a:rPr lang="en-US" sz="2400" dirty="0"/>
              <a:t>– NRSV. </a:t>
            </a:r>
            <a:endParaRPr lang="en-US" sz="3100" dirty="0"/>
          </a:p>
          <a:p>
            <a:r>
              <a:rPr lang="en-US" sz="3100" dirty="0">
                <a:solidFill>
                  <a:srgbClr val="FFFF99"/>
                </a:solidFill>
              </a:rPr>
              <a:t>“A true likeness now saves you” </a:t>
            </a:r>
            <a:r>
              <a:rPr lang="en-US" sz="2400" dirty="0"/>
              <a:t>– ASV.  </a:t>
            </a:r>
            <a:endParaRPr lang="en-US" sz="31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4511F9-94D2-4D52-A93D-D8DCA875C07A}"/>
              </a:ext>
            </a:extLst>
          </p:cNvPr>
          <p:cNvSpPr/>
          <p:nvPr/>
        </p:nvSpPr>
        <p:spPr>
          <a:xfrm>
            <a:off x="4953000" y="1673595"/>
            <a:ext cx="3581400" cy="320601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US" sz="3100" dirty="0"/>
              <a:t>Sinners are</a:t>
            </a:r>
            <a:br>
              <a:rPr lang="en-US" sz="3100" dirty="0"/>
            </a:br>
            <a:r>
              <a:rPr lang="en-US" sz="3100" dirty="0"/>
              <a:t>saved . . .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CCFFFF"/>
                </a:solidFill>
              </a:rPr>
              <a:t>(1)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FFFF99"/>
                </a:solidFill>
              </a:rPr>
              <a:t>from death…</a:t>
            </a:r>
          </a:p>
          <a:p>
            <a:pPr algn="ctr">
              <a:spcAft>
                <a:spcPts val="1200"/>
              </a:spcAft>
            </a:pPr>
            <a:r>
              <a:rPr lang="en-US" sz="2400" dirty="0">
                <a:solidFill>
                  <a:srgbClr val="CCFFFF"/>
                </a:solidFill>
              </a:rPr>
              <a:t>(2)</a:t>
            </a:r>
            <a:r>
              <a:rPr lang="en-US" sz="3100" dirty="0"/>
              <a:t> </a:t>
            </a:r>
            <a:r>
              <a:rPr lang="en-US" sz="3100" dirty="0">
                <a:solidFill>
                  <a:srgbClr val="FFFF99"/>
                </a:solidFill>
              </a:rPr>
              <a:t>to a new life…</a:t>
            </a:r>
          </a:p>
          <a:p>
            <a:pPr algn="ctr"/>
            <a:r>
              <a:rPr lang="en-US" sz="3100" u="sng" dirty="0">
                <a:solidFill>
                  <a:schemeClr val="bg1"/>
                </a:solidFill>
              </a:rPr>
              <a:t>When</a:t>
            </a:r>
            <a:r>
              <a:rPr lang="en-US" sz="3100" dirty="0">
                <a:solidFill>
                  <a:schemeClr val="bg1"/>
                </a:solidFill>
              </a:rPr>
              <a:t>?  1 Pt.3:21</a:t>
            </a:r>
          </a:p>
        </p:txBody>
      </p:sp>
    </p:spTree>
    <p:extLst>
      <p:ext uri="{BB962C8B-B14F-4D97-AF65-F5344CB8AC3E}">
        <p14:creationId xmlns:p14="http://schemas.microsoft.com/office/powerpoint/2010/main" val="424795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90600"/>
            <a:ext cx="8420100" cy="531436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304800"/>
            <a:ext cx="8181289" cy="1143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100" dirty="0">
                <a:solidFill>
                  <a:schemeClr val="bg1"/>
                </a:solidFill>
              </a:rPr>
              <a:t>Likeness or resemblance exists between Noah’s salvation and ours</a:t>
            </a:r>
            <a:endParaRPr lang="en-US" sz="31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56334BA-0D20-48C9-8FFC-F505145E59A7}"/>
              </a:ext>
            </a:extLst>
          </p:cNvPr>
          <p:cNvSpPr/>
          <p:nvPr/>
        </p:nvSpPr>
        <p:spPr>
          <a:xfrm>
            <a:off x="607314" y="1752600"/>
            <a:ext cx="7929373" cy="4495800"/>
          </a:xfrm>
          <a:prstGeom prst="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</a:pPr>
            <a:r>
              <a:rPr lang="en-US" sz="3100" dirty="0">
                <a:solidFill>
                  <a:srgbClr val="FFFF99"/>
                </a:solidFill>
              </a:rPr>
              <a:t>Points of resemblance in the two cases – </a:t>
            </a:r>
          </a:p>
          <a:p>
            <a:pPr marL="574675" indent="-574675">
              <a:spcAft>
                <a:spcPts val="1200"/>
              </a:spcAft>
            </a:pPr>
            <a:r>
              <a:rPr lang="en-US" sz="3100" dirty="0">
                <a:solidFill>
                  <a:srgbClr val="FFFF99"/>
                </a:solidFill>
              </a:rPr>
              <a:t>  </a:t>
            </a:r>
            <a:r>
              <a:rPr lang="en-US" sz="2400" dirty="0">
                <a:solidFill>
                  <a:schemeClr val="bg1"/>
                </a:solidFill>
              </a:rPr>
              <a:t>1.</a:t>
            </a:r>
            <a:r>
              <a:rPr lang="en-US" sz="3100" dirty="0">
                <a:solidFill>
                  <a:srgbClr val="FFFF99"/>
                </a:solidFill>
              </a:rPr>
              <a:t> </a:t>
            </a:r>
            <a:r>
              <a:rPr lang="en-US" sz="3000" dirty="0">
                <a:solidFill>
                  <a:srgbClr val="CCFFFF"/>
                </a:solidFill>
              </a:rPr>
              <a:t>There is </a:t>
            </a:r>
            <a:r>
              <a:rPr lang="en-US" sz="3000" u="sng" dirty="0">
                <a:solidFill>
                  <a:srgbClr val="CCFFFF"/>
                </a:solidFill>
              </a:rPr>
              <a:t>salvation</a:t>
            </a:r>
            <a:r>
              <a:rPr lang="en-US" sz="3000" dirty="0">
                <a:solidFill>
                  <a:srgbClr val="CCFFFF"/>
                </a:solidFill>
              </a:rPr>
              <a:t> in both; Noah, from death, and we from hell.   </a:t>
            </a:r>
          </a:p>
          <a:p>
            <a:pPr marL="574675" indent="-574675">
              <a:spcAft>
                <a:spcPts val="1200"/>
              </a:spcAft>
            </a:pPr>
            <a:r>
              <a:rPr lang="en-US" sz="2400" dirty="0">
                <a:solidFill>
                  <a:schemeClr val="bg1"/>
                </a:solidFill>
              </a:rPr>
              <a:t>  2.</a:t>
            </a:r>
            <a:r>
              <a:rPr lang="en-US" sz="3100" dirty="0">
                <a:solidFill>
                  <a:srgbClr val="FFFF99"/>
                </a:solidFill>
              </a:rPr>
              <a:t> </a:t>
            </a:r>
            <a:r>
              <a:rPr lang="en-US" sz="3000" u="sng" dirty="0">
                <a:solidFill>
                  <a:srgbClr val="CCFFFF"/>
                </a:solidFill>
              </a:rPr>
              <a:t>Water</a:t>
            </a:r>
            <a:r>
              <a:rPr lang="en-US" sz="3000" dirty="0">
                <a:solidFill>
                  <a:srgbClr val="CCFFFF"/>
                </a:solidFill>
              </a:rPr>
              <a:t> is employed in both cases – in case of Noah, to uphold the ark; in ours to be a symbol of purification.    </a:t>
            </a:r>
          </a:p>
          <a:p>
            <a:pPr marL="574675" indent="-574675"/>
            <a:r>
              <a:rPr lang="en-US" sz="2400" dirty="0">
                <a:solidFill>
                  <a:schemeClr val="bg1"/>
                </a:solidFill>
              </a:rPr>
              <a:t>  3. </a:t>
            </a:r>
            <a:r>
              <a:rPr lang="en-US" sz="3000" u="sng" dirty="0">
                <a:solidFill>
                  <a:srgbClr val="CCFFFF"/>
                </a:solidFill>
              </a:rPr>
              <a:t>Water</a:t>
            </a:r>
            <a:r>
              <a:rPr lang="en-US" sz="3000" dirty="0">
                <a:solidFill>
                  <a:srgbClr val="CCFFFF"/>
                </a:solidFill>
              </a:rPr>
              <a:t> in both cases is </a:t>
            </a:r>
            <a:r>
              <a:rPr lang="en-US" sz="3000" u="sng" dirty="0">
                <a:solidFill>
                  <a:srgbClr val="CCFFFF"/>
                </a:solidFill>
              </a:rPr>
              <a:t>connected</a:t>
            </a:r>
            <a:r>
              <a:rPr lang="en-US" sz="3000" dirty="0">
                <a:solidFill>
                  <a:srgbClr val="CCFFFF"/>
                </a:solidFill>
              </a:rPr>
              <a:t> wi</a:t>
            </a:r>
            <a:r>
              <a:rPr lang="en-US" sz="3000" u="sng" dirty="0">
                <a:solidFill>
                  <a:srgbClr val="CCFFFF"/>
                </a:solidFill>
              </a:rPr>
              <a:t>t</a:t>
            </a:r>
            <a:r>
              <a:rPr lang="en-US" sz="3000" dirty="0">
                <a:solidFill>
                  <a:srgbClr val="CCFFFF"/>
                </a:solidFill>
              </a:rPr>
              <a:t>h </a:t>
            </a:r>
            <a:r>
              <a:rPr lang="en-US" sz="3000" u="sng" dirty="0">
                <a:solidFill>
                  <a:srgbClr val="CCFFFF"/>
                </a:solidFill>
              </a:rPr>
              <a:t>salvation</a:t>
            </a:r>
            <a:r>
              <a:rPr lang="en-US" sz="3000" dirty="0">
                <a:solidFill>
                  <a:srgbClr val="CCFFFF"/>
                </a:solidFill>
              </a:rPr>
              <a:t> </a:t>
            </a:r>
            <a:r>
              <a:rPr lang="en-US" sz="2300" dirty="0">
                <a:solidFill>
                  <a:schemeClr val="bg1"/>
                </a:solidFill>
              </a:rPr>
              <a:t>– A. Barnes</a:t>
            </a:r>
            <a:r>
              <a:rPr lang="en-US" sz="2300" dirty="0">
                <a:solidFill>
                  <a:srgbClr val="FFFF99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656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0789" y="990600"/>
            <a:ext cx="8420100" cy="5314362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Antecedent: </a:t>
            </a:r>
            <a:r>
              <a:rPr lang="en-US" altLang="en-US" sz="3100" dirty="0">
                <a:solidFill>
                  <a:srgbClr val="CCFFFF"/>
                </a:solidFill>
              </a:rPr>
              <a:t>water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“And corresponding to that…” </a:t>
            </a:r>
            <a:r>
              <a:rPr lang="en-US" altLang="en-US" sz="2400" dirty="0">
                <a:solidFill>
                  <a:schemeClr val="bg1"/>
                </a:solidFill>
              </a:rPr>
              <a:t>– NASB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Correspondence, likeness, analogy: water in each case.</a:t>
            </a:r>
            <a:r>
              <a:rPr lang="en-US" altLang="en-US" sz="2700" dirty="0">
                <a:solidFill>
                  <a:schemeClr val="bg1"/>
                </a:solidFill>
              </a:rPr>
              <a:t>  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A808A4-3AF8-457B-9908-5BA6B3EBABB1}"/>
              </a:ext>
            </a:extLst>
          </p:cNvPr>
          <p:cNvSpPr/>
          <p:nvPr/>
        </p:nvSpPr>
        <p:spPr>
          <a:xfrm>
            <a:off x="486657" y="228600"/>
            <a:ext cx="8181289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/>
              <a:t>An antitype ‘which’ now saves??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AF39986-0379-4C10-BB05-AD56FA71E906}"/>
              </a:ext>
            </a:extLst>
          </p:cNvPr>
          <p:cNvSpPr/>
          <p:nvPr/>
        </p:nvSpPr>
        <p:spPr>
          <a:xfrm>
            <a:off x="542827" y="3505200"/>
            <a:ext cx="8058346" cy="2667000"/>
          </a:xfrm>
          <a:prstGeom prst="roundRect">
            <a:avLst/>
          </a:prstGeom>
          <a:solidFill>
            <a:schemeClr val="tx1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CC"/>
                </a:solidFill>
              </a:rPr>
              <a:t>“What a perfect illustration this is of the way you have been admitted to the safety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of the Christian ‘ark’ by baptism,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which means … the ability to face God</a:t>
            </a:r>
            <a:br>
              <a:rPr lang="en-US" sz="3100" dirty="0">
                <a:solidFill>
                  <a:srgbClr val="FFFFCC"/>
                </a:solidFill>
              </a:rPr>
            </a:br>
            <a:r>
              <a:rPr lang="en-US" sz="3100" dirty="0">
                <a:solidFill>
                  <a:srgbClr val="FFFFCC"/>
                </a:solidFill>
              </a:rPr>
              <a:t>with a clear conscience” </a:t>
            </a:r>
            <a:r>
              <a:rPr lang="en-US" sz="2200" dirty="0"/>
              <a:t>– Phillips </a:t>
            </a:r>
          </a:p>
        </p:txBody>
      </p:sp>
    </p:spTree>
    <p:extLst>
      <p:ext uri="{BB962C8B-B14F-4D97-AF65-F5344CB8AC3E}">
        <p14:creationId xmlns:p14="http://schemas.microsoft.com/office/powerpoint/2010/main" val="416956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6773</TotalTime>
  <Words>1398</Words>
  <Application>Microsoft Office PowerPoint</Application>
  <PresentationFormat>On-screen Show (4:3)</PresentationFormat>
  <Paragraphs>144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Tahoma</vt:lpstr>
      <vt:lpstr>Verdana</vt:lpstr>
      <vt:lpstr>Wingdings</vt:lpstr>
      <vt:lpstr>3_Default Design</vt:lpstr>
      <vt:lpstr>PowerPoint Presentation</vt:lpstr>
      <vt:lpstr>PowerPoint Presentation</vt:lpstr>
      <vt:lpstr>Who formerly were disobedient</vt:lpstr>
      <vt:lpstr>Saved through water?</vt:lpstr>
      <vt:lpstr>Saved through water?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Hebrews 10:22, evil conscience</vt:lpstr>
      <vt:lpstr>1 Pt.3:21 corresponds to this </vt:lpstr>
      <vt:lpstr>Baptism is not the savior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Ty Johnson</cp:lastModifiedBy>
  <cp:revision>118</cp:revision>
  <dcterms:created xsi:type="dcterms:W3CDTF">2008-01-16T19:15:47Z</dcterms:created>
  <dcterms:modified xsi:type="dcterms:W3CDTF">2022-07-16T18:40:16Z</dcterms:modified>
</cp:coreProperties>
</file>