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26"/>
  </p:notesMasterIdLst>
  <p:sldIdLst>
    <p:sldId id="305" r:id="rId3"/>
    <p:sldId id="374" r:id="rId4"/>
    <p:sldId id="373" r:id="rId5"/>
    <p:sldId id="470" r:id="rId6"/>
    <p:sldId id="479" r:id="rId7"/>
    <p:sldId id="476" r:id="rId8"/>
    <p:sldId id="480" r:id="rId9"/>
    <p:sldId id="482" r:id="rId10"/>
    <p:sldId id="481" r:id="rId11"/>
    <p:sldId id="483" r:id="rId12"/>
    <p:sldId id="484" r:id="rId13"/>
    <p:sldId id="428" r:id="rId14"/>
    <p:sldId id="485" r:id="rId15"/>
    <p:sldId id="486" r:id="rId16"/>
    <p:sldId id="487" r:id="rId17"/>
    <p:sldId id="488" r:id="rId18"/>
    <p:sldId id="489" r:id="rId19"/>
    <p:sldId id="490" r:id="rId20"/>
    <p:sldId id="491" r:id="rId21"/>
    <p:sldId id="492" r:id="rId22"/>
    <p:sldId id="465" r:id="rId23"/>
    <p:sldId id="494" r:id="rId24"/>
    <p:sldId id="497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FF"/>
    <a:srgbClr val="CCFFCC"/>
    <a:srgbClr val="FFFFCC"/>
    <a:srgbClr val="800000"/>
    <a:srgbClr val="C0C0C0"/>
    <a:srgbClr val="DDDDDD"/>
    <a:srgbClr val="CCECFF"/>
    <a:srgbClr val="CC0066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81654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28104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67260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92481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22606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39712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90547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43800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33612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3140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8558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6802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4033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69442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6405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62752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99839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5551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2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44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25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830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6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3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8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19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13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0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39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32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335586" y="1600200"/>
            <a:ext cx="6477000" cy="1295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“I am persuaded”</a:t>
            </a: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>
                <a:solidFill>
                  <a:srgbClr val="FFFF00"/>
                </a:solidFill>
              </a:rPr>
              <a:t>Ro.8:34, </a:t>
            </a:r>
            <a:r>
              <a:rPr lang="en-US" altLang="en-US" sz="3600" i="1">
                <a:solidFill>
                  <a:srgbClr val="FFFF00"/>
                </a:solidFill>
              </a:rPr>
              <a:t>A Friend in high places…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146" y="838200"/>
            <a:ext cx="8419708" cy="56388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Zechariah 3:1-5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False Charge: ‘no mention of Jesus in OT’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Joshua: </a:t>
            </a:r>
            <a:r>
              <a:rPr lang="en-US" sz="3100" i="1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JHVH is salvation 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(Savior).  </a:t>
            </a: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[Vine, 333]</a:t>
            </a:r>
            <a:r>
              <a:rPr lang="en-US" sz="24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Mt.1:1,18,21, 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‘Jesus’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(= 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‘</a:t>
            </a:r>
            <a:r>
              <a:rPr lang="en-US" sz="3100" i="1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Joshua’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).   Hb.4:8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LXX: ‘Jesus’ (Joshua is a ‘</a:t>
            </a:r>
            <a:r>
              <a:rPr lang="en-US" sz="3100" u="sng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type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’)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High priest: Joshua – a stick pulled from fire; filthy.   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Hag.2:14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Can a filthy high priest bring forgiveness?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Pilate, Mt.27:24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500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16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2139690" y="533400"/>
            <a:ext cx="4866266" cy="6096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6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6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God is for us, 31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D0C636C4-8204-41AF-ABBC-06C98A8015BB}"/>
              </a:ext>
            </a:extLst>
          </p:cNvPr>
          <p:cNvSpPr/>
          <p:nvPr/>
        </p:nvSpPr>
        <p:spPr bwMode="auto">
          <a:xfrm>
            <a:off x="1010238" y="2819400"/>
            <a:ext cx="7124700" cy="1228627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</a:t>
            </a:r>
            <a:r>
              <a:rPr kumimoji="0" lang="en-US" sz="36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God loves us, </a:t>
            </a:r>
            <a:r>
              <a:rPr kumimoji="0" lang="en-US" sz="36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35,39</a:t>
            </a:r>
            <a:endParaRPr kumimoji="0" lang="en-US" sz="320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FA2B5C02-BF63-4AD9-8326-B9C06763847A}"/>
              </a:ext>
            </a:extLst>
          </p:cNvPr>
          <p:cNvSpPr/>
          <p:nvPr/>
        </p:nvSpPr>
        <p:spPr bwMode="auto">
          <a:xfrm>
            <a:off x="2143027" y="1285973"/>
            <a:ext cx="4866266" cy="6096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God gave His Son for us, 32</a:t>
            </a:r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C10A64E9-4C2F-4042-BBAE-3A71A97DFC76}"/>
              </a:ext>
            </a:extLst>
          </p:cNvPr>
          <p:cNvSpPr/>
          <p:nvPr/>
        </p:nvSpPr>
        <p:spPr bwMode="auto">
          <a:xfrm>
            <a:off x="2143027" y="2047973"/>
            <a:ext cx="4866266" cy="6096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6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26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God justifies us, 33-34</a:t>
            </a:r>
          </a:p>
        </p:txBody>
      </p:sp>
    </p:spTree>
    <p:extLst>
      <p:ext uri="{BB962C8B-B14F-4D97-AF65-F5344CB8AC3E}">
        <p14:creationId xmlns:p14="http://schemas.microsoft.com/office/powerpoint/2010/main" val="2133089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>
                <a:solidFill>
                  <a:srgbClr val="FFFF99"/>
                </a:solidFill>
              </a:rPr>
              <a:t>Wrong conclusion: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838200"/>
            <a:ext cx="83058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“Hard times show that God abandoned us”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Mt.27:39-43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Jews were wrong despite appearances to the contrary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God proved love for His Son by over-turning their sinful verdict – </a:t>
            </a:r>
            <a:r>
              <a:rPr lang="en-US" sz="3100" u="sng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resurrection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(Ro.8:34-35)</a:t>
            </a:r>
          </a:p>
          <a:p>
            <a:pPr lvl="2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96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What can separate us from His love? </a:t>
            </a:r>
            <a:r>
              <a:rPr lang="en-US" altLang="en-US" sz="2800" dirty="0">
                <a:solidFill>
                  <a:schemeClr val="bg1"/>
                </a:solidFill>
              </a:rPr>
              <a:t>(35)</a:t>
            </a:r>
            <a:endParaRPr lang="en-US" altLang="en-US" sz="35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838200"/>
            <a:ext cx="8305800" cy="5638800"/>
          </a:xfrm>
        </p:spPr>
        <p:txBody>
          <a:bodyPr/>
          <a:lstStyle/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Tribulation: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pressure of affliction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Distress: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hemmed in by circumstances; anguish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Persecution: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trouble / hardship because of our faith.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Famine: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hunger.  Hb.11:37-38, destitute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Nakedness: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destitute.  Ja.2:15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Peril: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dangers.  2 Co.11:26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Sword: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violence, violent death.  Ac.12:2</a:t>
            </a:r>
          </a:p>
          <a:p>
            <a:pPr lvl="2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425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200" dirty="0">
                <a:solidFill>
                  <a:schemeClr val="bg1"/>
                </a:solidFill>
              </a:rPr>
              <a:t>36</a:t>
            </a:r>
            <a:r>
              <a:rPr lang="en-US" altLang="en-US" sz="3600" dirty="0">
                <a:solidFill>
                  <a:srgbClr val="FFFF00"/>
                </a:solidFill>
              </a:rPr>
              <a:t> </a:t>
            </a:r>
            <a:r>
              <a:rPr lang="en-US" altLang="en-US" sz="3000" dirty="0">
                <a:solidFill>
                  <a:srgbClr val="FFFF00"/>
                </a:solidFill>
              </a:rPr>
              <a:t>(Ps.44:22)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838200"/>
            <a:ext cx="8305800" cy="5638800"/>
          </a:xfrm>
        </p:spPr>
        <p:txBody>
          <a:bodyPr/>
          <a:lstStyle/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Society: ‘Christians are fit only for slaughter’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‘How can God say He loves me?’ . . .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God’s Son 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arthly problems are not incompatible with the love of God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pPr lvl="2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More than conquerors </a:t>
            </a:r>
            <a:r>
              <a:rPr lang="en-US" altLang="en-US" sz="2800" dirty="0">
                <a:solidFill>
                  <a:schemeClr val="bg1"/>
                </a:solidFill>
              </a:rPr>
              <a:t>(37)</a:t>
            </a:r>
            <a:endParaRPr lang="en-US" altLang="en-US" sz="30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838200"/>
            <a:ext cx="8305800" cy="5638800"/>
          </a:xfrm>
        </p:spPr>
        <p:txBody>
          <a:bodyPr/>
          <a:lstStyle/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Paul’s shout of victory – </a:t>
            </a:r>
            <a:r>
              <a:rPr lang="en-US" sz="3100" u="sng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in</a:t>
            </a: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adversity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Enemy’s opposition helps him / us become more Christlike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1E20B05-B5B8-4902-AC83-C6F5BB59390C}"/>
              </a:ext>
            </a:extLst>
          </p:cNvPr>
          <p:cNvSpPr/>
          <p:nvPr/>
        </p:nvSpPr>
        <p:spPr>
          <a:xfrm>
            <a:off x="1221308" y="2738484"/>
            <a:ext cx="6719455" cy="1524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/>
              <a:t>When you have nothing left but God,</a:t>
            </a:r>
            <a:br>
              <a:rPr lang="en-US" sz="3000"/>
            </a:br>
            <a:r>
              <a:rPr lang="en-US" sz="3000"/>
              <a:t>then you become aware that</a:t>
            </a:r>
            <a:br>
              <a:rPr lang="en-US" sz="3000"/>
            </a:br>
            <a:r>
              <a:rPr lang="en-US" sz="3000"/>
              <a:t>God is enough</a:t>
            </a:r>
          </a:p>
        </p:txBody>
      </p:sp>
    </p:spTree>
    <p:extLst>
      <p:ext uri="{BB962C8B-B14F-4D97-AF65-F5344CB8AC3E}">
        <p14:creationId xmlns:p14="http://schemas.microsoft.com/office/powerpoint/2010/main" val="377926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The most savage enemy</a:t>
            </a:r>
            <a:br>
              <a:rPr lang="en-US" altLang="en-US" sz="3500" dirty="0">
                <a:solidFill>
                  <a:srgbClr val="FFFF00"/>
                </a:solidFill>
              </a:rPr>
            </a:br>
            <a:r>
              <a:rPr lang="en-US" altLang="en-US" sz="3500" dirty="0">
                <a:solidFill>
                  <a:srgbClr val="FFFF00"/>
                </a:solidFill>
              </a:rPr>
              <a:t>cannot harm us </a:t>
            </a:r>
            <a:r>
              <a:rPr lang="en-US" altLang="en-US" sz="2800" dirty="0">
                <a:solidFill>
                  <a:schemeClr val="bg1"/>
                </a:solidFill>
              </a:rPr>
              <a:t>(38-39)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1219200"/>
            <a:ext cx="8305800" cy="5257800"/>
          </a:xfrm>
        </p:spPr>
        <p:txBody>
          <a:bodyPr/>
          <a:lstStyle/>
          <a:p>
            <a:pPr marL="227013" indent="-227013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Death: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if His love conquers death, what is left to fear?   34.  </a:t>
            </a:r>
          </a:p>
          <a:p>
            <a:pPr marL="627063" lvl="2" indent="-227013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Christ lives / sees benefits of His death in us</a:t>
            </a:r>
          </a:p>
          <a:p>
            <a:pPr marL="227013" indent="-22701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Life: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may refer to . . .</a:t>
            </a:r>
          </a:p>
          <a:p>
            <a:pPr lvl="1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release from torture . . .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trials of daily life</a:t>
            </a:r>
            <a:endParaRPr lang="en-US" sz="3100" kern="0" dirty="0">
              <a:solidFill>
                <a:srgbClr val="FFFFCC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0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The most savage enemy</a:t>
            </a:r>
            <a:br>
              <a:rPr lang="en-US" altLang="en-US" sz="3500" dirty="0">
                <a:solidFill>
                  <a:srgbClr val="FFFF00"/>
                </a:solidFill>
              </a:rPr>
            </a:br>
            <a:r>
              <a:rPr lang="en-US" altLang="en-US" sz="3500" dirty="0">
                <a:solidFill>
                  <a:srgbClr val="FFFF00"/>
                </a:solidFill>
              </a:rPr>
              <a:t>cannot harm us </a:t>
            </a:r>
            <a:r>
              <a:rPr lang="en-US" altLang="en-US" sz="2800" dirty="0">
                <a:solidFill>
                  <a:schemeClr val="bg1"/>
                </a:solidFill>
              </a:rPr>
              <a:t>(38-39)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1219200"/>
            <a:ext cx="8305800" cy="5257800"/>
          </a:xfrm>
        </p:spPr>
        <p:txBody>
          <a:bodyPr/>
          <a:lstStyle/>
          <a:p>
            <a:pPr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Angels: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would a good angel separate someone from the love of Christ? </a:t>
            </a:r>
          </a:p>
          <a:p>
            <a:pPr lvl="1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 false one can (1 K.13).   Gal.1:8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Principalities and powers:</a:t>
            </a: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24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Principalities (rule).  Lk.12:11</a:t>
            </a:r>
          </a:p>
          <a:p>
            <a:pPr marL="457200" lvl="1" indent="0">
              <a:spcBef>
                <a:spcPts val="400"/>
              </a:spcBef>
              <a:spcAft>
                <a:spcPts val="200"/>
              </a:spcAft>
              <a:buNone/>
            </a:pPr>
            <a:r>
              <a:rPr lang="en-US" sz="24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Powers – includes demons.  Ep.6:12</a:t>
            </a:r>
            <a:endParaRPr lang="en-US" sz="3100" kern="0" dirty="0">
              <a:solidFill>
                <a:srgbClr val="FFFFCC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75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The most savage enemy</a:t>
            </a:r>
            <a:br>
              <a:rPr lang="en-US" altLang="en-US" sz="3500" dirty="0">
                <a:solidFill>
                  <a:srgbClr val="FFFF00"/>
                </a:solidFill>
              </a:rPr>
            </a:br>
            <a:r>
              <a:rPr lang="en-US" altLang="en-US" sz="3500" dirty="0">
                <a:solidFill>
                  <a:srgbClr val="FFFF00"/>
                </a:solidFill>
              </a:rPr>
              <a:t>cannot harm us </a:t>
            </a:r>
            <a:r>
              <a:rPr lang="en-US" altLang="en-US" sz="2800" dirty="0">
                <a:solidFill>
                  <a:schemeClr val="bg1"/>
                </a:solidFill>
              </a:rPr>
              <a:t>(38-39)</a:t>
            </a:r>
            <a:endParaRPr lang="en-US" altLang="en-US" sz="35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1219200"/>
            <a:ext cx="8305800" cy="5486400"/>
          </a:xfrm>
        </p:spPr>
        <p:txBody>
          <a:bodyPr/>
          <a:lstStyle/>
          <a:p>
            <a:pPr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Things present: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current problems / troubles</a:t>
            </a:r>
          </a:p>
          <a:p>
            <a:pPr lvl="1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Present times were difficult even for Paul.  Ph.1:23 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Things to come:</a:t>
            </a: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 need for Christians to worry about future’s unknown possibilities…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E65493D-6F6F-40F3-A4EC-9F9B62D67D22}"/>
              </a:ext>
            </a:extLst>
          </p:cNvPr>
          <p:cNvSpPr/>
          <p:nvPr/>
        </p:nvSpPr>
        <p:spPr>
          <a:xfrm>
            <a:off x="1066800" y="4732118"/>
            <a:ext cx="7010400" cy="111564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/>
              <a:t>‘We don’t know what the future holds, but we know who holds the future.’</a:t>
            </a:r>
          </a:p>
        </p:txBody>
      </p:sp>
    </p:spTree>
    <p:extLst>
      <p:ext uri="{BB962C8B-B14F-4D97-AF65-F5344CB8AC3E}">
        <p14:creationId xmlns:p14="http://schemas.microsoft.com/office/powerpoint/2010/main" val="252416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The most savage enemy</a:t>
            </a:r>
            <a:br>
              <a:rPr lang="en-US" altLang="en-US" sz="3500" dirty="0">
                <a:solidFill>
                  <a:srgbClr val="FFFF00"/>
                </a:solidFill>
              </a:rPr>
            </a:br>
            <a:r>
              <a:rPr lang="en-US" altLang="en-US" sz="3500" dirty="0">
                <a:solidFill>
                  <a:srgbClr val="FFFF00"/>
                </a:solidFill>
              </a:rPr>
              <a:t>cannot harm us </a:t>
            </a:r>
            <a:r>
              <a:rPr lang="en-US" altLang="en-US" sz="2800" dirty="0">
                <a:solidFill>
                  <a:schemeClr val="bg1"/>
                </a:solidFill>
              </a:rPr>
              <a:t>(38-39)</a:t>
            </a:r>
            <a:endParaRPr lang="en-US" altLang="en-US" sz="35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1219200"/>
            <a:ext cx="8305800" cy="5486400"/>
          </a:xfrm>
        </p:spPr>
        <p:txBody>
          <a:bodyPr/>
          <a:lstStyle/>
          <a:p>
            <a:pPr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Height:</a:t>
            </a: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Peak of prosperity and honor?</a:t>
            </a:r>
          </a:p>
          <a:p>
            <a:pPr lvl="1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Unlimited spaces above? 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Depth:</a:t>
            </a: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Overwhelming adversity and disgrace?</a:t>
            </a:r>
          </a:p>
          <a:p>
            <a:pPr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Any other created thing: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In case something is omitted…</a:t>
            </a:r>
          </a:p>
        </p:txBody>
      </p:sp>
    </p:spTree>
    <p:extLst>
      <p:ext uri="{BB962C8B-B14F-4D97-AF65-F5344CB8AC3E}">
        <p14:creationId xmlns:p14="http://schemas.microsoft.com/office/powerpoint/2010/main" val="777103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>
                <a:solidFill>
                  <a:srgbClr val="FFFF00"/>
                </a:solidFill>
              </a:rPr>
              <a:t>Some think God is against us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We know He is fervently for us</a:t>
            </a:r>
          </a:p>
          <a:p>
            <a:pPr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Ro.8:38 = what God’s love has done for Christians…  </a:t>
            </a:r>
            <a:r>
              <a:rPr lang="en-US" altLang="en-US" sz="3100" dirty="0">
                <a:solidFill>
                  <a:srgbClr val="FFFFCC"/>
                </a:solidFill>
              </a:rPr>
              <a:t>[‘</a:t>
            </a:r>
            <a:r>
              <a:rPr lang="en-US" altLang="en-US" sz="3100" i="1" dirty="0">
                <a:solidFill>
                  <a:srgbClr val="FFFFCC"/>
                </a:solidFill>
              </a:rPr>
              <a:t>I am persuaded</a:t>
            </a:r>
            <a:r>
              <a:rPr lang="en-US" altLang="en-US" sz="3100" dirty="0">
                <a:solidFill>
                  <a:srgbClr val="FFFFCC"/>
                </a:solidFill>
              </a:rPr>
              <a:t>’]</a:t>
            </a:r>
          </a:p>
          <a:p>
            <a:pPr marL="744537" lvl="2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71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1403"/>
            <a:ext cx="8229600" cy="963105"/>
          </a:xfrm>
        </p:spPr>
        <p:txBody>
          <a:bodyPr/>
          <a:lstStyle/>
          <a:p>
            <a:r>
              <a:rPr lang="en-US" altLang="en-US" sz="3500">
                <a:solidFill>
                  <a:srgbClr val="FFFF00"/>
                </a:solidFill>
              </a:rPr>
              <a:t>The most savage enemy</a:t>
            </a:r>
            <a:br>
              <a:rPr lang="en-US" altLang="en-US" sz="3500">
                <a:solidFill>
                  <a:srgbClr val="FFFF00"/>
                </a:solidFill>
              </a:rPr>
            </a:br>
            <a:r>
              <a:rPr lang="en-US" altLang="en-US" sz="3500">
                <a:solidFill>
                  <a:srgbClr val="FFFF00"/>
                </a:solidFill>
              </a:rPr>
              <a:t>cannot harm us</a:t>
            </a:r>
            <a:endParaRPr lang="en-US" altLang="en-US" sz="350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990600"/>
            <a:ext cx="8305800" cy="5486400"/>
          </a:xfrm>
        </p:spPr>
        <p:txBody>
          <a:bodyPr/>
          <a:lstStyle/>
          <a:p>
            <a:pPr marL="0" indent="0">
              <a:spcAft>
                <a:spcPts val="200"/>
              </a:spcAft>
              <a:buNone/>
            </a:pPr>
            <a:endParaRPr lang="en-US" sz="3100" kern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00"/>
              </a:spcAft>
              <a:buFont typeface="Arial" panose="020B0604020202020204" pitchFamily="34" charset="0"/>
              <a:buChar char="•"/>
            </a:pPr>
            <a:endParaRPr lang="en-US" sz="3100" kern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00"/>
              </a:spcAft>
              <a:buFont typeface="Arial" panose="020B0604020202020204" pitchFamily="34" charset="0"/>
              <a:buChar char="•"/>
            </a:pPr>
            <a:endParaRPr lang="en-US" sz="3100" kern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200"/>
              </a:spcAft>
              <a:buFont typeface="Arial" panose="020B0604020202020204" pitchFamily="34" charset="0"/>
              <a:buChar char="•"/>
            </a:pPr>
            <a:endParaRPr lang="en-US" sz="3100" kern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CD56B79-FB20-4DBA-9DD0-ED8E46EE3CF7}"/>
              </a:ext>
            </a:extLst>
          </p:cNvPr>
          <p:cNvSpPr/>
          <p:nvPr/>
        </p:nvSpPr>
        <p:spPr>
          <a:xfrm>
            <a:off x="1209773" y="1447800"/>
            <a:ext cx="3133627" cy="2362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1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31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The only thing that can remove</a:t>
            </a:r>
            <a:br>
              <a:rPr kumimoji="0" lang="en-US" sz="31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kumimoji="0" lang="en-US" sz="31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us from God is sin. 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A9C612-F590-46BC-BAC2-D921D2492509}"/>
              </a:ext>
            </a:extLst>
          </p:cNvPr>
          <p:cNvSpPr/>
          <p:nvPr/>
        </p:nvSpPr>
        <p:spPr>
          <a:xfrm>
            <a:off x="4810811" y="3886200"/>
            <a:ext cx="3133627" cy="2362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1" indent="5715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100" kern="0">
                <a:solidFill>
                  <a:srgbClr val="FFFFFF"/>
                </a:solidFill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The only one who can give it permission to harm us is self.</a:t>
            </a:r>
            <a:endParaRPr kumimoji="0" lang="en-US" sz="31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573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altLang="en-US" sz="3200" dirty="0">
                <a:solidFill>
                  <a:schemeClr val="bg1"/>
                </a:solidFill>
              </a:rPr>
              <a:t>36 </a:t>
            </a:r>
            <a:r>
              <a:rPr lang="en-US" altLang="en-US" sz="2800" dirty="0">
                <a:solidFill>
                  <a:srgbClr val="FFFF00"/>
                </a:solidFill>
              </a:rPr>
              <a:t>(Ps.44:22)</a:t>
            </a:r>
            <a:endParaRPr lang="en-US" altLang="en-US" sz="3400" dirty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791200"/>
          </a:xfrm>
        </p:spPr>
        <p:txBody>
          <a:bodyPr/>
          <a:lstStyle/>
          <a:p>
            <a:pPr>
              <a:spcAft>
                <a:spcPts val="4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“Every two hours a ‘Christian’ is martyred in Jesus’ name.”  </a:t>
            </a:r>
          </a:p>
          <a:p>
            <a:pPr lvl="1">
              <a:spcAft>
                <a:spcPts val="4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God’s Son died horrible death to save us.</a:t>
            </a:r>
          </a:p>
          <a:p>
            <a:pPr lvl="1">
              <a:spcAft>
                <a:spcPts val="4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Ac.5:41 . . .  Ac.7</a:t>
            </a:r>
          </a:p>
          <a:p>
            <a:pPr lvl="1"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No one can show that earthly pain is incompatible with the love of God.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56BA20B-95E1-45C1-BBFA-2B8276B37071}"/>
              </a:ext>
            </a:extLst>
          </p:cNvPr>
          <p:cNvSpPr/>
          <p:nvPr/>
        </p:nvSpPr>
        <p:spPr>
          <a:xfrm>
            <a:off x="838200" y="4361470"/>
            <a:ext cx="7467600" cy="1676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99"/>
                </a:solidFill>
              </a:rPr>
              <a:t>“It is a good sign that our troubles are sanctified to us when they turn our hearts against sin, and not against God”</a:t>
            </a:r>
            <a:r>
              <a:rPr lang="en-US" dirty="0">
                <a:solidFill>
                  <a:srgbClr val="FFFF99"/>
                </a:solidFill>
              </a:rPr>
              <a:t> </a:t>
            </a:r>
            <a:r>
              <a:rPr lang="en-US" dirty="0"/>
              <a:t>– John </a:t>
            </a:r>
            <a:r>
              <a:rPr lang="en-US" dirty="0" err="1"/>
              <a:t>Flavel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595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altLang="en-US" sz="3200" dirty="0">
                <a:solidFill>
                  <a:schemeClr val="bg1"/>
                </a:solidFill>
              </a:rPr>
              <a:t>37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791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Affliction, distress… in spite of it all, even because of these things, we are more than conquerors!    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Paul’s enemies became his servants</a:t>
            </a:r>
          </a:p>
        </p:txBody>
      </p:sp>
    </p:spTree>
    <p:extLst>
      <p:ext uri="{BB962C8B-B14F-4D97-AF65-F5344CB8AC3E}">
        <p14:creationId xmlns:p14="http://schemas.microsoft.com/office/powerpoint/2010/main" val="1589181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altLang="en-US" sz="3200" dirty="0">
                <a:solidFill>
                  <a:schemeClr val="bg1"/>
                </a:solidFill>
              </a:rPr>
              <a:t>38-39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7912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None of these things . . .</a:t>
            </a:r>
          </a:p>
          <a:p>
            <a:pPr lvl="1">
              <a:spcAft>
                <a:spcPts val="0"/>
              </a:spcAft>
            </a:pPr>
            <a:r>
              <a:rPr lang="en-US" altLang="en-US" sz="3100" dirty="0">
                <a:solidFill>
                  <a:srgbClr val="FFFF00"/>
                </a:solidFill>
              </a:rPr>
              <a:t>–1:</a:t>
            </a:r>
            <a:r>
              <a:rPr lang="en-US" altLang="en-US" sz="3100" dirty="0">
                <a:solidFill>
                  <a:schemeClr val="bg1"/>
                </a:solidFill>
              </a:rPr>
              <a:t>  began with no condemnation</a:t>
            </a:r>
          </a:p>
          <a:p>
            <a:pPr lvl="1">
              <a:spcAft>
                <a:spcPts val="800"/>
              </a:spcAft>
            </a:pPr>
            <a:r>
              <a:rPr lang="en-US" altLang="en-US" sz="3100" dirty="0">
                <a:solidFill>
                  <a:srgbClr val="FFFF00"/>
                </a:solidFill>
              </a:rPr>
              <a:t>39:</a:t>
            </a:r>
            <a:r>
              <a:rPr lang="en-US" altLang="en-US" sz="3100" dirty="0">
                <a:solidFill>
                  <a:schemeClr val="bg1"/>
                </a:solidFill>
              </a:rPr>
              <a:t>  ends with no separation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rgbClr val="CCFFCC"/>
                </a:solidFill>
              </a:rPr>
              <a:t>Paul does not deny that one thing in universe may separate us from His love – our own stubborn will </a:t>
            </a:r>
            <a:r>
              <a:rPr lang="en-US" altLang="en-US" sz="3100" dirty="0">
                <a:solidFill>
                  <a:schemeClr val="bg1"/>
                </a:solidFill>
              </a:rPr>
              <a:t>(Ro.8:13)   </a:t>
            </a:r>
          </a:p>
        </p:txBody>
      </p:sp>
    </p:spTree>
    <p:extLst>
      <p:ext uri="{BB962C8B-B14F-4D97-AF65-F5344CB8AC3E}">
        <p14:creationId xmlns:p14="http://schemas.microsoft.com/office/powerpoint/2010/main" val="1577127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010473" y="533400"/>
            <a:ext cx="7124700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36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God is for us, </a:t>
            </a:r>
            <a:r>
              <a:rPr kumimoji="0" lang="en-US" sz="36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31</a:t>
            </a:r>
            <a:endParaRPr kumimoji="0" lang="en-US" sz="320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718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>
                <a:solidFill>
                  <a:schemeClr val="bg1"/>
                </a:solidFill>
              </a:rPr>
              <a:t>31: “all these things”  (28-30)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5638800"/>
          </a:xfrm>
        </p:spPr>
        <p:txBody>
          <a:bodyPr/>
          <a:lstStyle/>
          <a:p>
            <a:pPr marL="0" indent="0">
              <a:spcAft>
                <a:spcPts val="400"/>
              </a:spcAft>
              <a:buNone/>
            </a:pPr>
            <a:r>
              <a:rPr lang="en-US" altLang="en-US" sz="3100" dirty="0">
                <a:solidFill>
                  <a:srgbClr val="FFFF99"/>
                </a:solidFill>
              </a:rPr>
              <a:t>If God is for us, we need fear no enemy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1 Sm.17:45-50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In this court, God is both Judge and Defender, </a:t>
            </a:r>
            <a:r>
              <a:rPr lang="en-US" altLang="en-US" sz="3100" dirty="0">
                <a:solidFill>
                  <a:schemeClr val="bg1"/>
                </a:solidFill>
              </a:rPr>
              <a:t>8:1    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Gn.42:36-38… Jacob’s view…  </a:t>
            </a:r>
          </a:p>
        </p:txBody>
      </p:sp>
    </p:spTree>
    <p:extLst>
      <p:ext uri="{BB962C8B-B14F-4D97-AF65-F5344CB8AC3E}">
        <p14:creationId xmlns:p14="http://schemas.microsoft.com/office/powerpoint/2010/main" val="156815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2139690" y="533400"/>
            <a:ext cx="4866266" cy="6096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6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6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God is for us, 31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D0C636C4-8204-41AF-ABBC-06C98A8015BB}"/>
              </a:ext>
            </a:extLst>
          </p:cNvPr>
          <p:cNvSpPr/>
          <p:nvPr/>
        </p:nvSpPr>
        <p:spPr bwMode="auto">
          <a:xfrm>
            <a:off x="1010238" y="1295400"/>
            <a:ext cx="7124700" cy="1250623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36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God gave His Son for us, </a:t>
            </a:r>
            <a:r>
              <a:rPr kumimoji="0" lang="en-US" sz="36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32</a:t>
            </a:r>
            <a:endParaRPr kumimoji="0" lang="en-US" sz="320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709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32a</a:t>
            </a:r>
            <a:r>
              <a:rPr lang="en-US" altLang="en-US" sz="3600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838200"/>
            <a:ext cx="83058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Abraham – Isaac, Gn.22</a:t>
            </a:r>
          </a:p>
          <a:p>
            <a:pPr marL="231775" indent="-2921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Pharaoh’s most severe plague – firstborn, Ex.12</a:t>
            </a:r>
          </a:p>
          <a:p>
            <a:pPr marL="231775" indent="-2921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Harlot would give away her son instead of killing him, 1 K.3</a:t>
            </a:r>
          </a:p>
          <a:p>
            <a:pPr marL="0" indent="0">
              <a:spcAft>
                <a:spcPts val="600"/>
              </a:spcAft>
              <a:buNone/>
            </a:pP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31775" indent="-2921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500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E5E7E94-7F25-5370-803E-42B1FBA2E1E0}"/>
              </a:ext>
            </a:extLst>
          </p:cNvPr>
          <p:cNvSpPr/>
          <p:nvPr/>
        </p:nvSpPr>
        <p:spPr>
          <a:xfrm>
            <a:off x="1658694" y="3785273"/>
            <a:ext cx="5836048" cy="75332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FF"/>
                </a:solidFill>
              </a:rPr>
              <a:t>Never doubt the love of God</a:t>
            </a:r>
          </a:p>
        </p:txBody>
      </p:sp>
    </p:spTree>
    <p:extLst>
      <p:ext uri="{BB962C8B-B14F-4D97-AF65-F5344CB8AC3E}">
        <p14:creationId xmlns:p14="http://schemas.microsoft.com/office/powerpoint/2010/main" val="247973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32b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762784"/>
            <a:ext cx="8305800" cy="5638800"/>
          </a:xfrm>
        </p:spPr>
        <p:txBody>
          <a:bodyPr/>
          <a:lstStyle/>
          <a:p>
            <a:pPr>
              <a:spcAft>
                <a:spcPts val="3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Who ‘gave Him up to die…’?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1800"/>
              </a:spcBef>
              <a:spcAft>
                <a:spcPts val="600"/>
              </a:spcAft>
              <a:buNone/>
            </a:pPr>
            <a:r>
              <a:rPr lang="en-US" sz="36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32c</a:t>
            </a: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500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565DBE6-2913-4646-BBF1-B47048C7FBA0}"/>
              </a:ext>
            </a:extLst>
          </p:cNvPr>
          <p:cNvSpPr/>
          <p:nvPr/>
        </p:nvSpPr>
        <p:spPr>
          <a:xfrm>
            <a:off x="609600" y="3974181"/>
            <a:ext cx="3810000" cy="1873642"/>
          </a:xfrm>
          <a:prstGeom prst="roundRect">
            <a:avLst/>
          </a:prstGeom>
          <a:solidFill>
            <a:schemeClr val="accent5">
              <a:lumMod val="1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FF"/>
                </a:solidFill>
              </a:rPr>
              <a:t>God already gave greatest gift while we were enemies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5F0D7EB-3CA6-4177-918D-7BAEA23D0A49}"/>
              </a:ext>
            </a:extLst>
          </p:cNvPr>
          <p:cNvSpPr/>
          <p:nvPr/>
        </p:nvSpPr>
        <p:spPr>
          <a:xfrm>
            <a:off x="4724400" y="3969987"/>
            <a:ext cx="3810000" cy="1873642"/>
          </a:xfrm>
          <a:prstGeom prst="roundRect">
            <a:avLst/>
          </a:prstGeom>
          <a:solidFill>
            <a:schemeClr val="accent5">
              <a:lumMod val="1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FF"/>
                </a:solidFill>
              </a:rPr>
              <a:t>God will not withhold  anything we need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A9FBDAF-3067-4905-B382-C4FA2E4CE237}"/>
              </a:ext>
            </a:extLst>
          </p:cNvPr>
          <p:cNvSpPr/>
          <p:nvPr/>
        </p:nvSpPr>
        <p:spPr>
          <a:xfrm>
            <a:off x="842920" y="1508289"/>
            <a:ext cx="7471524" cy="1554643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chemeClr val="bg1"/>
                </a:solidFill>
              </a:rPr>
              <a:t>“Not Judas, for money, not Pilate, for fear, not Jews, for envy, but the Father</a:t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</a:rPr>
              <a:t> for love”</a:t>
            </a:r>
          </a:p>
        </p:txBody>
      </p:sp>
    </p:spTree>
    <p:extLst>
      <p:ext uri="{BB962C8B-B14F-4D97-AF65-F5344CB8AC3E}">
        <p14:creationId xmlns:p14="http://schemas.microsoft.com/office/powerpoint/2010/main" val="94886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2139690" y="533400"/>
            <a:ext cx="4866266" cy="6096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6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6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God is for us, 31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D0C636C4-8204-41AF-ABBC-06C98A8015BB}"/>
              </a:ext>
            </a:extLst>
          </p:cNvPr>
          <p:cNvSpPr/>
          <p:nvPr/>
        </p:nvSpPr>
        <p:spPr bwMode="auto">
          <a:xfrm>
            <a:off x="1010238" y="2047973"/>
            <a:ext cx="7124700" cy="1250623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36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God justifies us, </a:t>
            </a:r>
            <a:r>
              <a:rPr kumimoji="0" lang="en-US" sz="36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33-34</a:t>
            </a:r>
            <a:endParaRPr kumimoji="0" lang="en-US" sz="320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FA2B5C02-BF63-4AD9-8326-B9C06763847A}"/>
              </a:ext>
            </a:extLst>
          </p:cNvPr>
          <p:cNvSpPr/>
          <p:nvPr/>
        </p:nvSpPr>
        <p:spPr bwMode="auto">
          <a:xfrm>
            <a:off x="2143027" y="1285973"/>
            <a:ext cx="4866266" cy="6096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6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6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God gave His Son for us, 32</a:t>
            </a:r>
          </a:p>
        </p:txBody>
      </p:sp>
    </p:spTree>
    <p:extLst>
      <p:ext uri="{BB962C8B-B14F-4D97-AF65-F5344CB8AC3E}">
        <p14:creationId xmlns:p14="http://schemas.microsoft.com/office/powerpoint/2010/main" val="3413416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>
                <a:solidFill>
                  <a:srgbClr val="FFFF00"/>
                </a:solidFill>
              </a:rPr>
              <a:t>Who can charge us?</a:t>
            </a:r>
            <a:endParaRPr lang="en-US" altLang="en-US" sz="3600">
              <a:solidFill>
                <a:srgbClr val="FFFFCC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146" y="838200"/>
            <a:ext cx="8419708" cy="5638800"/>
          </a:xfrm>
        </p:spPr>
        <p:txBody>
          <a:bodyPr/>
          <a:lstStyle/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kern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Answer:</a:t>
            </a:r>
            <a:r>
              <a:rPr lang="en-US" sz="3100" kern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No one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Charge:</a:t>
            </a:r>
            <a:r>
              <a:rPr lang="en-US" sz="3100" kern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law term </a:t>
            </a:r>
          </a:p>
          <a:p>
            <a:pPr marL="914400" lvl="2" indent="0">
              <a:spcAft>
                <a:spcPts val="600"/>
              </a:spcAft>
              <a:buNone/>
            </a:pPr>
            <a:endParaRPr lang="en-US" sz="3100" kern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500" kern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8B554DE-1D4F-42A4-A2D2-1FA2F12F6495}"/>
              </a:ext>
            </a:extLst>
          </p:cNvPr>
          <p:cNvSpPr/>
          <p:nvPr/>
        </p:nvSpPr>
        <p:spPr>
          <a:xfrm>
            <a:off x="381000" y="2286000"/>
            <a:ext cx="4114800" cy="234205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This does not mean that no one</a:t>
            </a:r>
            <a:br>
              <a:rPr lang="en-US" sz="3000" dirty="0"/>
            </a:br>
            <a:r>
              <a:rPr lang="en-US" sz="3000" dirty="0"/>
              <a:t>accuses </a:t>
            </a:r>
            <a:br>
              <a:rPr lang="en-US" sz="3000" dirty="0"/>
            </a:br>
            <a:r>
              <a:rPr lang="en-US" sz="3000" dirty="0">
                <a:solidFill>
                  <a:srgbClr val="FFFF99"/>
                </a:solidFill>
              </a:rPr>
              <a:t>(Paul: Ac.23:28-29)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26B99E-AC17-4552-BED2-B492E64E6F6D}"/>
              </a:ext>
            </a:extLst>
          </p:cNvPr>
          <p:cNvSpPr/>
          <p:nvPr/>
        </p:nvSpPr>
        <p:spPr>
          <a:xfrm>
            <a:off x="4648200" y="2286000"/>
            <a:ext cx="4114800" cy="234205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Our true Judge</a:t>
            </a:r>
            <a:br>
              <a:rPr lang="en-US" sz="3000" dirty="0"/>
            </a:br>
            <a:r>
              <a:rPr lang="en-US" sz="3000" dirty="0"/>
              <a:t>determines</a:t>
            </a:r>
            <a:br>
              <a:rPr lang="en-US" sz="3000" dirty="0"/>
            </a:br>
            <a:r>
              <a:rPr lang="en-US" sz="3000" dirty="0"/>
              <a:t>guilt or innocence</a:t>
            </a:r>
            <a:br>
              <a:rPr lang="en-US" sz="3000" dirty="0"/>
            </a:br>
            <a:r>
              <a:rPr lang="en-US" sz="3000" dirty="0">
                <a:solidFill>
                  <a:srgbClr val="FFFF99"/>
                </a:solidFill>
              </a:rPr>
              <a:t>(as with Paul).  2 Tim.4</a:t>
            </a:r>
          </a:p>
        </p:txBody>
      </p:sp>
    </p:spTree>
    <p:extLst>
      <p:ext uri="{BB962C8B-B14F-4D97-AF65-F5344CB8AC3E}">
        <p14:creationId xmlns:p14="http://schemas.microsoft.com/office/powerpoint/2010/main" val="17365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723</TotalTime>
  <Words>1011</Words>
  <Application>Microsoft Office PowerPoint</Application>
  <PresentationFormat>On-screen Show (4:3)</PresentationFormat>
  <Paragraphs>131</Paragraphs>
  <Slides>23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Verdana</vt:lpstr>
      <vt:lpstr>Wingdings</vt:lpstr>
      <vt:lpstr>1_Default Design</vt:lpstr>
      <vt:lpstr>Default Design</vt:lpstr>
      <vt:lpstr>PowerPoint Presentation</vt:lpstr>
      <vt:lpstr>Some think God is against us</vt:lpstr>
      <vt:lpstr>PowerPoint Presentation</vt:lpstr>
      <vt:lpstr>31: “all these things”  (28-30)</vt:lpstr>
      <vt:lpstr>PowerPoint Presentation</vt:lpstr>
      <vt:lpstr>32a </vt:lpstr>
      <vt:lpstr>32b</vt:lpstr>
      <vt:lpstr>PowerPoint Presentation</vt:lpstr>
      <vt:lpstr>Who can charge us?</vt:lpstr>
      <vt:lpstr>Ro.8:34, A Friend in high places…</vt:lpstr>
      <vt:lpstr>PowerPoint Presentation</vt:lpstr>
      <vt:lpstr>Wrong conclusion:</vt:lpstr>
      <vt:lpstr>What can separate us from His love? (35)</vt:lpstr>
      <vt:lpstr>36 (Ps.44:22)</vt:lpstr>
      <vt:lpstr>More than conquerors (37)</vt:lpstr>
      <vt:lpstr>The most savage enemy cannot harm us (38-39)</vt:lpstr>
      <vt:lpstr>The most savage enemy cannot harm us (38-39)</vt:lpstr>
      <vt:lpstr>The most savage enemy cannot harm us (38-39)</vt:lpstr>
      <vt:lpstr>The most savage enemy cannot harm us (38-39)</vt:lpstr>
      <vt:lpstr>The most savage enemy cannot harm us</vt:lpstr>
      <vt:lpstr>36 (Ps.44:22)</vt:lpstr>
      <vt:lpstr>37</vt:lpstr>
      <vt:lpstr>38-39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6</cp:revision>
  <dcterms:created xsi:type="dcterms:W3CDTF">2011-08-18T15:42:19Z</dcterms:created>
  <dcterms:modified xsi:type="dcterms:W3CDTF">2022-08-06T18:32:39Z</dcterms:modified>
</cp:coreProperties>
</file>