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 id="2147483763" r:id="rId3"/>
  </p:sldMasterIdLst>
  <p:notesMasterIdLst>
    <p:notesMasterId r:id="rId35"/>
  </p:notesMasterIdLst>
  <p:sldIdLst>
    <p:sldId id="305" r:id="rId4"/>
    <p:sldId id="539" r:id="rId5"/>
    <p:sldId id="374" r:id="rId6"/>
    <p:sldId id="523" r:id="rId7"/>
    <p:sldId id="373" r:id="rId8"/>
    <p:sldId id="428" r:id="rId9"/>
    <p:sldId id="547" r:id="rId10"/>
    <p:sldId id="524" r:id="rId11"/>
    <p:sldId id="525" r:id="rId12"/>
    <p:sldId id="526" r:id="rId13"/>
    <p:sldId id="527" r:id="rId14"/>
    <p:sldId id="542" r:id="rId15"/>
    <p:sldId id="543" r:id="rId16"/>
    <p:sldId id="528" r:id="rId17"/>
    <p:sldId id="456" r:id="rId18"/>
    <p:sldId id="544" r:id="rId19"/>
    <p:sldId id="545" r:id="rId20"/>
    <p:sldId id="529" r:id="rId21"/>
    <p:sldId id="462" r:id="rId22"/>
    <p:sldId id="530" r:id="rId23"/>
    <p:sldId id="531" r:id="rId24"/>
    <p:sldId id="532" r:id="rId25"/>
    <p:sldId id="533" r:id="rId26"/>
    <p:sldId id="546" r:id="rId27"/>
    <p:sldId id="535" r:id="rId28"/>
    <p:sldId id="534" r:id="rId29"/>
    <p:sldId id="536" r:id="rId30"/>
    <p:sldId id="537" r:id="rId31"/>
    <p:sldId id="538" r:id="rId32"/>
    <p:sldId id="453" r:id="rId33"/>
    <p:sldId id="548"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CCFFFF"/>
    <a:srgbClr val="CCECFF"/>
    <a:srgbClr val="FFFF99"/>
    <a:srgbClr val="800000"/>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6275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10368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52191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1214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36922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00945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68843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29957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92088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42801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747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031107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95823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700069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80922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73585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88027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99990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3926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627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4047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2030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13265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43586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3865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2341288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41425152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12355799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37253362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27902724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33202211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417103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5589945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17383619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26353888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250714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p14="http://schemas.microsoft.com/office/powerpoint/2010/main" val="1364032908"/>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29995" y="1371600"/>
            <a:ext cx="5888182"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Relativism and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Situation Ethics</a:t>
            </a:r>
            <a:endParaRPr kumimoji="0" lang="en-US" sz="30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19200"/>
          </a:xfrm>
        </p:spPr>
        <p:txBody>
          <a:bodyPr/>
          <a:lstStyle/>
          <a:p>
            <a:r>
              <a:rPr lang="en-US" altLang="en-US" sz="2400" dirty="0">
                <a:solidFill>
                  <a:schemeClr val="bg1"/>
                </a:solidFill>
              </a:rPr>
              <a:t>1. Definition</a:t>
            </a:r>
            <a:br>
              <a:rPr lang="en-US" altLang="en-US" sz="2400" dirty="0">
                <a:solidFill>
                  <a:schemeClr val="bg1"/>
                </a:solidFill>
              </a:rPr>
            </a:br>
            <a:r>
              <a:rPr lang="en-US" altLang="en-US" sz="2400" dirty="0">
                <a:solidFill>
                  <a:schemeClr val="bg1"/>
                </a:solidFill>
              </a:rPr>
              <a:t>2. Motivation: why do good?</a:t>
            </a:r>
            <a:br>
              <a:rPr lang="en-US" altLang="en-US" sz="2400" dirty="0">
                <a:solidFill>
                  <a:schemeClr val="bg1"/>
                </a:solidFill>
              </a:rPr>
            </a:br>
            <a:r>
              <a:rPr lang="en-US" altLang="en-US" sz="2400" dirty="0">
                <a:solidFill>
                  <a:srgbClr val="FFFF99"/>
                </a:solidFill>
              </a:rPr>
              <a:t>3.</a:t>
            </a:r>
            <a:r>
              <a:rPr lang="en-US" altLang="en-US" sz="3300" dirty="0">
                <a:solidFill>
                  <a:schemeClr val="bg1"/>
                </a:solidFill>
              </a:rPr>
              <a:t> </a:t>
            </a:r>
            <a:r>
              <a:rPr lang="en-US" altLang="en-US" sz="3300" dirty="0">
                <a:solidFill>
                  <a:srgbClr val="CCFFFF"/>
                </a:solidFill>
              </a:rPr>
              <a:t>Comparison</a:t>
            </a:r>
          </a:p>
        </p:txBody>
      </p:sp>
      <p:sp>
        <p:nvSpPr>
          <p:cNvPr id="3075" name="Rectangle 3"/>
          <p:cNvSpPr>
            <a:spLocks noGrp="1" noChangeArrowheads="1"/>
          </p:cNvSpPr>
          <p:nvPr>
            <p:ph type="body" idx="1"/>
          </p:nvPr>
        </p:nvSpPr>
        <p:spPr>
          <a:xfrm>
            <a:off x="343292" y="1295400"/>
            <a:ext cx="8458200" cy="5029200"/>
          </a:xfrm>
        </p:spPr>
        <p:txBody>
          <a:bodyPr/>
          <a:lstStyle/>
          <a:p>
            <a:pPr>
              <a:spcAft>
                <a:spcPts val="0"/>
              </a:spcAft>
              <a:buFont typeface="Arial" panose="020B0604020202020204" pitchFamily="34" charset="0"/>
              <a:buChar char="•"/>
            </a:pPr>
            <a:r>
              <a:rPr lang="en-US" altLang="en-US" sz="3100" dirty="0">
                <a:solidFill>
                  <a:srgbClr val="FFFF00"/>
                </a:solidFill>
              </a:rPr>
              <a:t>Only after</a:t>
            </a:r>
            <a:r>
              <a:rPr lang="en-US" altLang="en-US" sz="3100" dirty="0">
                <a:solidFill>
                  <a:schemeClr val="bg1"/>
                </a:solidFill>
              </a:rPr>
              <a:t> crossing first two hurdles can naturalism </a:t>
            </a:r>
            <a:r>
              <a:rPr lang="en-US" altLang="en-US" sz="3100" u="sng" dirty="0">
                <a:solidFill>
                  <a:schemeClr val="bg1"/>
                </a:solidFill>
              </a:rPr>
              <a:t>pretend</a:t>
            </a:r>
            <a:r>
              <a:rPr lang="en-US" altLang="en-US" sz="3100" dirty="0">
                <a:solidFill>
                  <a:schemeClr val="bg1"/>
                </a:solidFill>
              </a:rPr>
              <a:t> to </a:t>
            </a:r>
            <a:r>
              <a:rPr lang="en-US" altLang="en-US" sz="3100" u="sng" dirty="0">
                <a:solidFill>
                  <a:schemeClr val="bg1"/>
                </a:solidFill>
              </a:rPr>
              <a:t>offer</a:t>
            </a:r>
            <a:r>
              <a:rPr lang="en-US" altLang="en-US" sz="3100" dirty="0">
                <a:solidFill>
                  <a:schemeClr val="bg1"/>
                </a:solidFill>
              </a:rPr>
              <a:t> an ethical system … much less </a:t>
            </a:r>
            <a:r>
              <a:rPr lang="en-US" altLang="en-US" sz="3100" u="sng" dirty="0">
                <a:solidFill>
                  <a:schemeClr val="bg1"/>
                </a:solidFill>
              </a:rPr>
              <a:t>claim superiority</a:t>
            </a:r>
            <a:r>
              <a:rPr lang="en-US" altLang="en-US" sz="3100" dirty="0">
                <a:solidFill>
                  <a:schemeClr val="bg1"/>
                </a:solidFill>
              </a:rPr>
              <a:t> to other systems.</a:t>
            </a:r>
          </a:p>
        </p:txBody>
      </p:sp>
    </p:spTree>
    <p:extLst>
      <p:ext uri="{BB962C8B-B14F-4D97-AF65-F5344CB8AC3E}">
        <p14:creationId xmlns:p14="http://schemas.microsoft.com/office/powerpoint/2010/main" val="143983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85800"/>
          </a:xfrm>
        </p:spPr>
        <p:txBody>
          <a:bodyPr/>
          <a:lstStyle/>
          <a:p>
            <a:r>
              <a:rPr lang="en-US" altLang="en-US" sz="3300" dirty="0">
                <a:solidFill>
                  <a:schemeClr val="bg1"/>
                </a:solidFill>
              </a:rPr>
              <a:t>A test:</a:t>
            </a:r>
          </a:p>
        </p:txBody>
      </p:sp>
      <p:sp>
        <p:nvSpPr>
          <p:cNvPr id="3075" name="Rectangle 3"/>
          <p:cNvSpPr>
            <a:spLocks noGrp="1" noChangeArrowheads="1"/>
          </p:cNvSpPr>
          <p:nvPr>
            <p:ph type="body" idx="1"/>
          </p:nvPr>
        </p:nvSpPr>
        <p:spPr>
          <a:xfrm>
            <a:off x="343292" y="685800"/>
            <a:ext cx="8458200" cy="5715000"/>
          </a:xfrm>
        </p:spPr>
        <p:txBody>
          <a:bodyPr/>
          <a:lstStyle/>
          <a:p>
            <a:pPr>
              <a:spcAft>
                <a:spcPts val="0"/>
              </a:spcAft>
              <a:buFont typeface="Arial" panose="020B0604020202020204" pitchFamily="34" charset="0"/>
              <a:buChar char="•"/>
            </a:pPr>
            <a:r>
              <a:rPr lang="en-US" altLang="en-US" sz="3100" dirty="0">
                <a:solidFill>
                  <a:schemeClr val="bg1"/>
                </a:solidFill>
              </a:rPr>
              <a:t>“God authorized killing – 1 Sm.15.”</a:t>
            </a:r>
          </a:p>
          <a:p>
            <a:pPr>
              <a:spcBef>
                <a:spcPts val="600"/>
              </a:spcBef>
              <a:spcAft>
                <a:spcPts val="600"/>
              </a:spcAft>
              <a:buFont typeface="Arial" panose="020B0604020202020204" pitchFamily="34" charset="0"/>
              <a:buChar char="•"/>
            </a:pPr>
            <a:r>
              <a:rPr lang="en-US" altLang="en-US" sz="3100" dirty="0">
                <a:solidFill>
                  <a:schemeClr val="bg1"/>
                </a:solidFill>
              </a:rPr>
              <a:t>If it made Saul happy what’s wrong with it?</a:t>
            </a:r>
            <a:r>
              <a:rPr lang="en-US" altLang="en-US" sz="2800" dirty="0">
                <a:solidFill>
                  <a:schemeClr val="bg1"/>
                </a:solidFill>
              </a:rPr>
              <a:t> </a:t>
            </a:r>
            <a:r>
              <a:rPr lang="en-US" altLang="en-US" sz="2700" dirty="0">
                <a:solidFill>
                  <a:schemeClr val="bg1"/>
                </a:solidFill>
              </a:rPr>
              <a:t>(Epicurus) </a:t>
            </a:r>
          </a:p>
          <a:p>
            <a:pPr lvl="1">
              <a:spcAft>
                <a:spcPts val="0"/>
              </a:spcAft>
              <a:buFont typeface="Arial" panose="020B0604020202020204" pitchFamily="34" charset="0"/>
              <a:buChar char="•"/>
            </a:pPr>
            <a:endParaRPr lang="en-US" altLang="en-US" sz="3100" dirty="0">
              <a:solidFill>
                <a:schemeClr val="bg1"/>
              </a:solidFill>
            </a:endParaRPr>
          </a:p>
          <a:p>
            <a:pPr lvl="1">
              <a:spcAft>
                <a:spcPts val="0"/>
              </a:spcAft>
              <a:buFont typeface="Arial" panose="020B0604020202020204" pitchFamily="34" charset="0"/>
              <a:buChar char="•"/>
            </a:pPr>
            <a:endParaRPr lang="en-US" altLang="en-US" sz="3100" dirty="0">
              <a:solidFill>
                <a:schemeClr val="bg1"/>
              </a:solidFill>
            </a:endParaRPr>
          </a:p>
          <a:p>
            <a:pPr lvl="1">
              <a:spcAft>
                <a:spcPts val="0"/>
              </a:spcAft>
              <a:buFont typeface="Arial" panose="020B0604020202020204" pitchFamily="34" charset="0"/>
              <a:buChar char="•"/>
            </a:pPr>
            <a:endParaRPr lang="en-US" altLang="en-US" sz="3100" dirty="0">
              <a:solidFill>
                <a:schemeClr val="bg1"/>
              </a:solidFill>
            </a:endParaRPr>
          </a:p>
          <a:p>
            <a:pPr lvl="1">
              <a:spcAft>
                <a:spcPts val="0"/>
              </a:spcAft>
              <a:buFont typeface="Arial" panose="020B0604020202020204" pitchFamily="34" charset="0"/>
              <a:buChar char="•"/>
            </a:pPr>
            <a:endParaRPr lang="en-US" altLang="en-US" sz="3100" dirty="0">
              <a:solidFill>
                <a:schemeClr val="bg1"/>
              </a:solidFill>
            </a:endParaRPr>
          </a:p>
          <a:p>
            <a:pPr lvl="1">
              <a:spcAft>
                <a:spcPts val="0"/>
              </a:spcAft>
              <a:buFont typeface="Arial" panose="020B0604020202020204" pitchFamily="34" charset="0"/>
              <a:buChar char="•"/>
            </a:pPr>
            <a:r>
              <a:rPr lang="en-US" altLang="en-US" sz="3100" dirty="0">
                <a:solidFill>
                  <a:schemeClr val="bg1"/>
                </a:solidFill>
              </a:rPr>
              <a:t>But Saul also killed </a:t>
            </a:r>
            <a:r>
              <a:rPr lang="en-US" altLang="en-US" sz="3100" u="sng" dirty="0">
                <a:solidFill>
                  <a:schemeClr val="bg1"/>
                </a:solidFill>
              </a:rPr>
              <a:t>Gibeonites</a:t>
            </a:r>
            <a:r>
              <a:rPr lang="en-US" altLang="en-US" sz="3100" dirty="0">
                <a:solidFill>
                  <a:schemeClr val="bg1"/>
                </a:solidFill>
              </a:rPr>
              <a:t> – 2 Sm.21</a:t>
            </a:r>
          </a:p>
          <a:p>
            <a:pPr lvl="2">
              <a:spcAft>
                <a:spcPts val="0"/>
              </a:spcAft>
              <a:buFont typeface="Arial" panose="020B0604020202020204" pitchFamily="34" charset="0"/>
              <a:buChar char="•"/>
            </a:pPr>
            <a:r>
              <a:rPr lang="en-US" altLang="en-US" sz="3100" dirty="0">
                <a:solidFill>
                  <a:schemeClr val="bg1"/>
                </a:solidFill>
              </a:rPr>
              <a:t>Good or bad?   </a:t>
            </a:r>
          </a:p>
          <a:p>
            <a:pPr lvl="3">
              <a:spcAft>
                <a:spcPts val="0"/>
              </a:spcAft>
              <a:buFont typeface="Arial" panose="020B0604020202020204" pitchFamily="34" charset="0"/>
              <a:buChar char="•"/>
            </a:pPr>
            <a:r>
              <a:rPr lang="en-US" altLang="en-US" sz="3100" dirty="0">
                <a:solidFill>
                  <a:schemeClr val="bg1"/>
                </a:solidFill>
              </a:rPr>
              <a:t>What determines it?   God’s word…</a:t>
            </a:r>
          </a:p>
        </p:txBody>
      </p:sp>
      <p:sp>
        <p:nvSpPr>
          <p:cNvPr id="2" name="Rectangle 1">
            <a:extLst>
              <a:ext uri="{FF2B5EF4-FFF2-40B4-BE49-F238E27FC236}">
                <a16:creationId xmlns:a16="http://schemas.microsoft.com/office/drawing/2014/main" id="{5E69DA2B-F7C9-4116-90A6-FEB4FF801FE3}"/>
              </a:ext>
            </a:extLst>
          </p:cNvPr>
          <p:cNvSpPr/>
          <p:nvPr/>
        </p:nvSpPr>
        <p:spPr>
          <a:xfrm>
            <a:off x="381000" y="2438400"/>
            <a:ext cx="2743200" cy="1981200"/>
          </a:xfrm>
          <a:prstGeom prst="rect">
            <a:avLst/>
          </a:prstGeom>
          <a:solidFill>
            <a:schemeClr val="tx1">
              <a:lumMod val="85000"/>
              <a:lumOff val="1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ECFF"/>
                </a:solidFill>
              </a:rPr>
              <a:t>Major premise:</a:t>
            </a:r>
          </a:p>
          <a:p>
            <a:pPr algn="ctr"/>
            <a:r>
              <a:rPr lang="en-US" sz="3000" dirty="0">
                <a:solidFill>
                  <a:srgbClr val="CCFFCC"/>
                </a:solidFill>
              </a:rPr>
              <a:t>If it brings happiness, </a:t>
            </a:r>
            <a:br>
              <a:rPr lang="en-US" sz="3000" dirty="0">
                <a:solidFill>
                  <a:srgbClr val="CCFFCC"/>
                </a:solidFill>
              </a:rPr>
            </a:br>
            <a:r>
              <a:rPr lang="en-US" sz="3000" dirty="0">
                <a:solidFill>
                  <a:srgbClr val="CCFFCC"/>
                </a:solidFill>
              </a:rPr>
              <a:t>it is good.</a:t>
            </a:r>
          </a:p>
        </p:txBody>
      </p:sp>
      <p:sp>
        <p:nvSpPr>
          <p:cNvPr id="5" name="Rectangle 4">
            <a:extLst>
              <a:ext uri="{FF2B5EF4-FFF2-40B4-BE49-F238E27FC236}">
                <a16:creationId xmlns:a16="http://schemas.microsoft.com/office/drawing/2014/main" id="{999B39CA-2E5C-47AF-8A5A-1D93423B6506}"/>
              </a:ext>
            </a:extLst>
          </p:cNvPr>
          <p:cNvSpPr/>
          <p:nvPr/>
        </p:nvSpPr>
        <p:spPr>
          <a:xfrm>
            <a:off x="3200400" y="2438400"/>
            <a:ext cx="2743200" cy="1981200"/>
          </a:xfrm>
          <a:prstGeom prst="rect">
            <a:avLst/>
          </a:prstGeom>
          <a:solidFill>
            <a:schemeClr val="tx1">
              <a:lumMod val="85000"/>
              <a:lumOff val="1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ECFF"/>
                </a:solidFill>
              </a:rPr>
              <a:t>Minor premise:</a:t>
            </a:r>
          </a:p>
          <a:p>
            <a:pPr algn="ctr"/>
            <a:r>
              <a:rPr lang="en-US" sz="3000" dirty="0">
                <a:solidFill>
                  <a:srgbClr val="CCFFCC"/>
                </a:solidFill>
              </a:rPr>
              <a:t>Killing Amal. brings happiness.</a:t>
            </a:r>
          </a:p>
        </p:txBody>
      </p:sp>
      <p:sp>
        <p:nvSpPr>
          <p:cNvPr id="6" name="Rectangle 5">
            <a:extLst>
              <a:ext uri="{FF2B5EF4-FFF2-40B4-BE49-F238E27FC236}">
                <a16:creationId xmlns:a16="http://schemas.microsoft.com/office/drawing/2014/main" id="{31C920AF-B64F-4F7F-BD7B-0A7AA32A00C3}"/>
              </a:ext>
            </a:extLst>
          </p:cNvPr>
          <p:cNvSpPr/>
          <p:nvPr/>
        </p:nvSpPr>
        <p:spPr>
          <a:xfrm>
            <a:off x="6019800" y="2438400"/>
            <a:ext cx="2743200" cy="1981200"/>
          </a:xfrm>
          <a:prstGeom prst="rect">
            <a:avLst/>
          </a:prstGeom>
          <a:solidFill>
            <a:schemeClr val="tx1">
              <a:lumMod val="85000"/>
              <a:lumOff val="1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ECFF"/>
                </a:solidFill>
              </a:rPr>
              <a:t>Conclusion:</a:t>
            </a:r>
          </a:p>
          <a:p>
            <a:pPr algn="ctr"/>
            <a:r>
              <a:rPr lang="en-US" sz="3000" dirty="0">
                <a:solidFill>
                  <a:srgbClr val="CCFFCC"/>
                </a:solidFill>
              </a:rPr>
              <a:t>Killing Amalekites</a:t>
            </a:r>
            <a:br>
              <a:rPr lang="en-US" sz="3000" dirty="0">
                <a:solidFill>
                  <a:srgbClr val="CCFFCC"/>
                </a:solidFill>
              </a:rPr>
            </a:br>
            <a:r>
              <a:rPr lang="en-US" sz="3000" dirty="0">
                <a:solidFill>
                  <a:srgbClr val="CCFFCC"/>
                </a:solidFill>
              </a:rPr>
              <a:t>is good.</a:t>
            </a:r>
          </a:p>
        </p:txBody>
      </p:sp>
    </p:spTree>
    <p:extLst>
      <p:ext uri="{BB962C8B-B14F-4D97-AF65-F5344CB8AC3E}">
        <p14:creationId xmlns:p14="http://schemas.microsoft.com/office/powerpoint/2010/main" val="297317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200" dirty="0">
                <a:solidFill>
                  <a:schemeClr val="bg1"/>
                </a:solidFill>
              </a:rPr>
              <a:t>Nuremberg trials: how bad does it get</a:t>
            </a:r>
            <a:br>
              <a:rPr lang="en-US" altLang="en-US" sz="3200" dirty="0">
                <a:solidFill>
                  <a:schemeClr val="bg1"/>
                </a:solidFill>
              </a:rPr>
            </a:br>
            <a:r>
              <a:rPr lang="en-US" altLang="en-US" sz="3200" dirty="0">
                <a:solidFill>
                  <a:schemeClr val="bg1"/>
                </a:solidFill>
              </a:rPr>
              <a:t>when God is ignored?    </a:t>
            </a:r>
            <a:r>
              <a:rPr lang="en-US" altLang="en-US" sz="3200" dirty="0">
                <a:solidFill>
                  <a:srgbClr val="FFFFCC"/>
                </a:solidFill>
              </a:rPr>
              <a:t>Nazi defense – </a:t>
            </a:r>
          </a:p>
        </p:txBody>
      </p:sp>
      <p:sp>
        <p:nvSpPr>
          <p:cNvPr id="3075" name="Rectangle 3"/>
          <p:cNvSpPr>
            <a:spLocks noGrp="1" noChangeArrowheads="1"/>
          </p:cNvSpPr>
          <p:nvPr>
            <p:ph type="body" idx="1"/>
          </p:nvPr>
        </p:nvSpPr>
        <p:spPr>
          <a:xfrm>
            <a:off x="343292" y="1143000"/>
            <a:ext cx="8458200" cy="5181600"/>
          </a:xfrm>
        </p:spPr>
        <p:txBody>
          <a:bodyPr/>
          <a:lstStyle/>
          <a:p>
            <a:pPr marL="0" indent="0">
              <a:spcAft>
                <a:spcPts val="600"/>
              </a:spcAft>
              <a:buNone/>
            </a:pPr>
            <a:r>
              <a:rPr lang="en-US" altLang="en-US" sz="2400" dirty="0">
                <a:solidFill>
                  <a:srgbClr val="CCFFCC"/>
                </a:solidFill>
              </a:rPr>
              <a:t>1. </a:t>
            </a:r>
            <a:r>
              <a:rPr lang="en-US" altLang="en-US" sz="3000" dirty="0">
                <a:solidFill>
                  <a:schemeClr val="bg1"/>
                </a:solidFill>
              </a:rPr>
              <a:t>Our society had its own needs and desires.</a:t>
            </a:r>
          </a:p>
          <a:p>
            <a:pPr marL="339725" indent="-339725">
              <a:spcAft>
                <a:spcPts val="600"/>
              </a:spcAft>
              <a:buNone/>
            </a:pPr>
            <a:r>
              <a:rPr lang="en-US" altLang="en-US" sz="2400" dirty="0">
                <a:solidFill>
                  <a:srgbClr val="CCFFCC"/>
                </a:solidFill>
              </a:rPr>
              <a:t>2. </a:t>
            </a:r>
            <a:r>
              <a:rPr lang="en-US" altLang="en-US" sz="3000" dirty="0">
                <a:solidFill>
                  <a:schemeClr val="bg1"/>
                </a:solidFill>
              </a:rPr>
              <a:t>Our society made its own laws, based on those needs and desires.</a:t>
            </a:r>
          </a:p>
          <a:p>
            <a:pPr marL="339725" indent="-339725">
              <a:spcAft>
                <a:spcPts val="600"/>
              </a:spcAft>
              <a:buNone/>
            </a:pPr>
            <a:r>
              <a:rPr lang="en-US" altLang="en-US" sz="2400" dirty="0">
                <a:solidFill>
                  <a:srgbClr val="CCFFCC"/>
                </a:solidFill>
              </a:rPr>
              <a:t>3. </a:t>
            </a:r>
            <a:r>
              <a:rPr lang="en-US" altLang="en-US" sz="3000" dirty="0">
                <a:solidFill>
                  <a:schemeClr val="bg1"/>
                </a:solidFill>
              </a:rPr>
              <a:t>Our society commanded us to exterminate the Jews.</a:t>
            </a:r>
          </a:p>
          <a:p>
            <a:pPr marL="339725" indent="-339725">
              <a:spcAft>
                <a:spcPts val="600"/>
              </a:spcAft>
              <a:buNone/>
            </a:pPr>
            <a:r>
              <a:rPr lang="en-US" altLang="en-US" sz="2400" dirty="0">
                <a:solidFill>
                  <a:srgbClr val="CCFFCC"/>
                </a:solidFill>
              </a:rPr>
              <a:t>4. </a:t>
            </a:r>
            <a:r>
              <a:rPr lang="en-US" altLang="en-US" sz="3000" dirty="0">
                <a:solidFill>
                  <a:schemeClr val="bg1"/>
                </a:solidFill>
              </a:rPr>
              <a:t>It would have been wrong for us not to obey.</a:t>
            </a:r>
          </a:p>
          <a:p>
            <a:pPr marL="339725" indent="-339725">
              <a:spcAft>
                <a:spcPts val="0"/>
              </a:spcAft>
              <a:buNone/>
            </a:pPr>
            <a:r>
              <a:rPr lang="en-US" altLang="en-US" sz="2400" dirty="0">
                <a:solidFill>
                  <a:srgbClr val="CCFFCC"/>
                </a:solidFill>
              </a:rPr>
              <a:t>5. </a:t>
            </a:r>
            <a:r>
              <a:rPr lang="en-US" altLang="en-US" sz="3000" dirty="0">
                <a:solidFill>
                  <a:schemeClr val="bg1"/>
                </a:solidFill>
              </a:rPr>
              <a:t>Now you try to condemn us by the law of an alien society – a value system which had nothing to do with the Nazis.</a:t>
            </a:r>
          </a:p>
          <a:p>
            <a:pPr lvl="1">
              <a:spcAft>
                <a:spcPts val="0"/>
              </a:spcAft>
              <a:buFont typeface="Arial" panose="020B0604020202020204" pitchFamily="34" charset="0"/>
              <a:buChar char="•"/>
            </a:pPr>
            <a:endParaRPr lang="en-US" altLang="en-US" sz="3100" dirty="0">
              <a:solidFill>
                <a:schemeClr val="bg1"/>
              </a:solidFill>
            </a:endParaRPr>
          </a:p>
          <a:p>
            <a:pPr lvl="1">
              <a:spcAft>
                <a:spcPts val="0"/>
              </a:spcAft>
              <a:buFont typeface="Arial" panose="020B0604020202020204" pitchFamily="34" charset="0"/>
              <a:buChar char="•"/>
            </a:pPr>
            <a:endParaRPr lang="en-US" altLang="en-US" sz="3100" dirty="0">
              <a:solidFill>
                <a:schemeClr val="bg1"/>
              </a:solidFill>
            </a:endParaRPr>
          </a:p>
          <a:p>
            <a:pPr marL="45720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301087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85800"/>
          </a:xfrm>
        </p:spPr>
        <p:txBody>
          <a:bodyPr/>
          <a:lstStyle/>
          <a:p>
            <a:r>
              <a:rPr lang="en-US" altLang="en-US" sz="3200" dirty="0">
                <a:solidFill>
                  <a:schemeClr val="bg1"/>
                </a:solidFill>
              </a:rPr>
              <a:t>Nazi defense = </a:t>
            </a:r>
            <a:r>
              <a:rPr lang="en-US" altLang="en-US" sz="3200" u="sng" dirty="0">
                <a:solidFill>
                  <a:schemeClr val="bg1"/>
                </a:solidFill>
              </a:rPr>
              <a:t>ethical relativity</a:t>
            </a:r>
          </a:p>
        </p:txBody>
      </p:sp>
      <p:sp>
        <p:nvSpPr>
          <p:cNvPr id="3075" name="Rectangle 3"/>
          <p:cNvSpPr>
            <a:spLocks noGrp="1" noChangeArrowheads="1"/>
          </p:cNvSpPr>
          <p:nvPr>
            <p:ph type="body" idx="1"/>
          </p:nvPr>
        </p:nvSpPr>
        <p:spPr>
          <a:xfrm>
            <a:off x="343292" y="838200"/>
            <a:ext cx="8458200" cy="5486400"/>
          </a:xfrm>
        </p:spPr>
        <p:txBody>
          <a:bodyPr/>
          <a:lstStyle/>
          <a:p>
            <a:pPr marL="457200" lvl="1" indent="-457200">
              <a:spcAft>
                <a:spcPts val="0"/>
              </a:spcAft>
              <a:buFont typeface="Wingdings" panose="05000000000000000000" pitchFamily="2" charset="2"/>
              <a:buChar char="§"/>
            </a:pPr>
            <a:r>
              <a:rPr lang="en-US" altLang="en-US" sz="3100" dirty="0">
                <a:solidFill>
                  <a:srgbClr val="CCFFCC"/>
                </a:solidFill>
              </a:rPr>
              <a:t>Nazis:</a:t>
            </a:r>
            <a:r>
              <a:rPr lang="en-US" altLang="en-US" sz="3100" dirty="0">
                <a:solidFill>
                  <a:schemeClr val="bg1"/>
                </a:solidFill>
              </a:rPr>
              <a:t> actions are morally right (murders … torture…).  </a:t>
            </a:r>
          </a:p>
          <a:p>
            <a:pPr marL="857250" lvl="2" indent="-457200">
              <a:spcAft>
                <a:spcPts val="0"/>
              </a:spcAft>
              <a:buFont typeface="Wingdings" panose="05000000000000000000" pitchFamily="2" charset="2"/>
              <a:buChar char="§"/>
            </a:pPr>
            <a:r>
              <a:rPr lang="en-US" altLang="en-US" sz="3100" dirty="0">
                <a:solidFill>
                  <a:schemeClr val="bg1"/>
                </a:solidFill>
              </a:rPr>
              <a:t>If Hitler had lived … should he have been set free??</a:t>
            </a:r>
          </a:p>
          <a:p>
            <a:pPr marL="457200" lvl="1" indent="-457200">
              <a:spcAft>
                <a:spcPts val="0"/>
              </a:spcAft>
              <a:buFont typeface="Wingdings" panose="05000000000000000000" pitchFamily="2" charset="2"/>
              <a:buChar char="§"/>
            </a:pPr>
            <a:r>
              <a:rPr lang="en-US" altLang="en-US" sz="3200" dirty="0">
                <a:solidFill>
                  <a:srgbClr val="FFFF00"/>
                </a:solidFill>
              </a:rPr>
              <a:t>Jews: ethical accountability – </a:t>
            </a:r>
            <a:r>
              <a:rPr lang="en-US" altLang="en-US" sz="3200" dirty="0">
                <a:solidFill>
                  <a:srgbClr val="FFFF99"/>
                </a:solidFill>
              </a:rPr>
              <a:t>Nazis are morally wrong </a:t>
            </a:r>
          </a:p>
          <a:p>
            <a:pPr marL="857250" lvl="2" indent="-457200">
              <a:spcAft>
                <a:spcPts val="0"/>
              </a:spcAft>
              <a:buFont typeface="Wingdings" panose="05000000000000000000" pitchFamily="2" charset="2"/>
              <a:buChar char="§"/>
            </a:pPr>
            <a:r>
              <a:rPr lang="en-US" altLang="en-US" sz="3200" dirty="0">
                <a:solidFill>
                  <a:schemeClr val="bg1"/>
                </a:solidFill>
              </a:rPr>
              <a:t>Are both right???</a:t>
            </a:r>
            <a:r>
              <a:rPr lang="en-US" altLang="en-US" sz="2800" dirty="0">
                <a:solidFill>
                  <a:srgbClr val="FFFF99"/>
                </a:solidFill>
              </a:rPr>
              <a:t>    </a:t>
            </a:r>
            <a:r>
              <a:rPr lang="en-US" altLang="en-US" sz="3200" dirty="0">
                <a:solidFill>
                  <a:schemeClr val="bg1"/>
                </a:solidFill>
              </a:rPr>
              <a:t>Matter of opinion?</a:t>
            </a:r>
          </a:p>
          <a:p>
            <a:pPr marL="457200" lvl="1" indent="-457200">
              <a:spcAft>
                <a:spcPts val="0"/>
              </a:spcAft>
              <a:buFont typeface="Wingdings" panose="05000000000000000000" pitchFamily="2" charset="2"/>
              <a:buChar char="§"/>
            </a:pPr>
            <a:r>
              <a:rPr lang="en-US" altLang="en-US" sz="3100" dirty="0">
                <a:solidFill>
                  <a:schemeClr val="bg1"/>
                </a:solidFill>
              </a:rPr>
              <a:t>Robert Jackson, closing address made  </a:t>
            </a:r>
            <a:br>
              <a:rPr lang="en-US" altLang="en-US" sz="3100" dirty="0">
                <a:solidFill>
                  <a:schemeClr val="bg1"/>
                </a:solidFill>
              </a:rPr>
            </a:br>
            <a:r>
              <a:rPr lang="en-US" altLang="en-US" sz="3100" dirty="0">
                <a:solidFill>
                  <a:schemeClr val="bg1"/>
                </a:solidFill>
              </a:rPr>
              <a:t>appeal to a </a:t>
            </a:r>
            <a:r>
              <a:rPr lang="en-US" altLang="en-US" sz="3100" dirty="0">
                <a:solidFill>
                  <a:srgbClr val="CCECFF"/>
                </a:solidFill>
              </a:rPr>
              <a:t>higher law </a:t>
            </a:r>
            <a:r>
              <a:rPr lang="en-US" altLang="en-US" sz="3100" dirty="0">
                <a:solidFill>
                  <a:schemeClr val="bg1"/>
                </a:solidFill>
              </a:rPr>
              <a:t>which </a:t>
            </a:r>
            <a:r>
              <a:rPr lang="en-US" altLang="en-US" sz="3100" dirty="0">
                <a:solidFill>
                  <a:srgbClr val="CCECFF"/>
                </a:solidFill>
              </a:rPr>
              <a:t>‘transcends</a:t>
            </a:r>
            <a:br>
              <a:rPr lang="en-US" altLang="en-US" sz="3100" dirty="0">
                <a:solidFill>
                  <a:srgbClr val="CCECFF"/>
                </a:solidFill>
              </a:rPr>
            </a:br>
            <a:r>
              <a:rPr lang="en-US" altLang="en-US" sz="3100" dirty="0">
                <a:solidFill>
                  <a:srgbClr val="CCECFF"/>
                </a:solidFill>
              </a:rPr>
              <a:t>the </a:t>
            </a:r>
            <a:r>
              <a:rPr lang="en-US" altLang="en-US" sz="3100" u="sng" dirty="0">
                <a:solidFill>
                  <a:srgbClr val="CCECFF"/>
                </a:solidFill>
              </a:rPr>
              <a:t>provincial</a:t>
            </a:r>
            <a:r>
              <a:rPr lang="en-US" altLang="en-US" sz="3100" dirty="0">
                <a:solidFill>
                  <a:srgbClr val="CCECFF"/>
                </a:solidFill>
              </a:rPr>
              <a:t> and </a:t>
            </a:r>
            <a:r>
              <a:rPr lang="en-US" altLang="en-US" sz="3100" u="sng" dirty="0">
                <a:solidFill>
                  <a:srgbClr val="CCECFF"/>
                </a:solidFill>
              </a:rPr>
              <a:t>transient</a:t>
            </a:r>
            <a:r>
              <a:rPr lang="en-US" altLang="en-US" sz="3100" dirty="0">
                <a:solidFill>
                  <a:srgbClr val="CCECFF"/>
                </a:solidFill>
              </a:rPr>
              <a:t>…’ </a:t>
            </a:r>
          </a:p>
          <a:p>
            <a:pPr marL="457200" lvl="1" indent="-457200">
              <a:spcAft>
                <a:spcPts val="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334152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117316" y="415096"/>
            <a:ext cx="6917776" cy="499304"/>
          </a:xfrm>
          <a:prstGeom prst="roundRect">
            <a:avLst/>
          </a:prstGeom>
          <a:solidFill>
            <a:schemeClr val="tx1">
              <a:lumMod val="85000"/>
              <a:lumOff val="15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Naturalism offers no standard to govern conduct</a:t>
            </a:r>
          </a:p>
        </p:txBody>
      </p:sp>
      <p:sp>
        <p:nvSpPr>
          <p:cNvPr id="3" name="Rounded Rectangle 3">
            <a:extLst>
              <a:ext uri="{FF2B5EF4-FFF2-40B4-BE49-F238E27FC236}">
                <a16:creationId xmlns:a16="http://schemas.microsoft.com/office/drawing/2014/main" id="{A6DE5FCF-991E-4C8A-930D-93E7B5AB88C4}"/>
              </a:ext>
            </a:extLst>
          </p:cNvPr>
          <p:cNvSpPr/>
          <p:nvPr/>
        </p:nvSpPr>
        <p:spPr bwMode="auto">
          <a:xfrm>
            <a:off x="771427" y="1134992"/>
            <a:ext cx="7609554" cy="1227208"/>
          </a:xfrm>
          <a:prstGeom prst="roundRect">
            <a:avLst/>
          </a:prstGeom>
          <a:solidFill>
            <a:schemeClr val="accent6">
              <a:lumMod val="50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5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Bible claims to be our standard</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4927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Bible’s claims are God’s claims</a:t>
            </a:r>
          </a:p>
        </p:txBody>
      </p:sp>
      <p:sp>
        <p:nvSpPr>
          <p:cNvPr id="3075" name="Rectangle 3"/>
          <p:cNvSpPr>
            <a:spLocks noGrp="1" noChangeArrowheads="1"/>
          </p:cNvSpPr>
          <p:nvPr>
            <p:ph type="body" idx="1"/>
          </p:nvPr>
        </p:nvSpPr>
        <p:spPr>
          <a:xfrm>
            <a:off x="343292" y="1066800"/>
            <a:ext cx="8458200" cy="5181600"/>
          </a:xfrm>
        </p:spPr>
        <p:txBody>
          <a:bodyPr/>
          <a:lstStyle/>
          <a:p>
            <a:pPr>
              <a:spcAft>
                <a:spcPts val="900"/>
              </a:spcAft>
              <a:buFont typeface="Arial" panose="020B0604020202020204" pitchFamily="34" charset="0"/>
              <a:buChar char="•"/>
            </a:pPr>
            <a:r>
              <a:rPr lang="en-US" sz="3100" dirty="0">
                <a:solidFill>
                  <a:schemeClr val="bg1"/>
                </a:solidFill>
                <a:latin typeface="Calibri" panose="020F0502020204030204" pitchFamily="34" charset="0"/>
                <a:ea typeface="Times New Roman" panose="02020603050405020304" pitchFamily="18" charset="0"/>
              </a:rPr>
              <a:t>Mt.5:19 </a:t>
            </a:r>
            <a:r>
              <a:rPr lang="en-US" sz="3100" dirty="0">
                <a:solidFill>
                  <a:srgbClr val="CCFFFF"/>
                </a:solidFill>
                <a:latin typeface="Calibri" panose="020F0502020204030204" pitchFamily="34" charset="0"/>
                <a:ea typeface="Times New Roman" panose="02020603050405020304" pitchFamily="18" charset="0"/>
              </a:rPr>
              <a:t>Whoever therefore breaks one of the least of these commandments, and teaches men so, shall be called least in the kingdom of heaven; but whoever does and teaches them, he shall be called great in the kingdom of heaven</a:t>
            </a:r>
          </a:p>
          <a:p>
            <a:pPr>
              <a:spcAft>
                <a:spcPts val="600"/>
              </a:spcAft>
              <a:buFont typeface="Arial" panose="020B0604020202020204" pitchFamily="34" charset="0"/>
              <a:buChar char="•"/>
            </a:pPr>
            <a:r>
              <a:rPr lang="en-US" sz="3100" kern="0" dirty="0">
                <a:solidFill>
                  <a:schemeClr val="bg1"/>
                </a:solidFill>
                <a:latin typeface="Calibri" panose="020F0502020204030204" pitchFamily="34" charset="0"/>
                <a:ea typeface="Verdana" panose="020B0604030504040204" pitchFamily="34" charset="0"/>
                <a:cs typeface="Times New Roman" panose="02020603050405020304" pitchFamily="18" charset="0"/>
              </a:rPr>
              <a:t>Jn.8:31-32 </a:t>
            </a:r>
            <a:r>
              <a:rPr lang="en-US" sz="3100" kern="0" dirty="0">
                <a:solidFill>
                  <a:srgbClr val="CCFFFF"/>
                </a:solidFill>
                <a:latin typeface="Calibri" panose="020F0502020204030204" pitchFamily="34" charset="0"/>
                <a:ea typeface="Verdana" panose="020B0604030504040204" pitchFamily="34" charset="0"/>
                <a:cs typeface="Times New Roman" panose="02020603050405020304" pitchFamily="18" charset="0"/>
              </a:rPr>
              <a:t>Then Jesus said to those Jews who believed Him, If you abide in My word, you are My disciples indeed.  And you shall know the truth, and the truth shall make you free.</a:t>
            </a:r>
          </a:p>
          <a:p>
            <a:pPr>
              <a:spcAft>
                <a:spcPts val="600"/>
              </a:spcAft>
              <a:buFont typeface="Arial" panose="020B0604020202020204" pitchFamily="34" charset="0"/>
              <a:buChar char="•"/>
            </a:pPr>
            <a:endParaRPr lang="en-US" sz="3100" kern="0" dirty="0">
              <a:solidFill>
                <a:srgbClr val="CCFFFF"/>
              </a:solidFill>
              <a:latin typeface="Calibri" panose="020F0502020204030204" pitchFamily="34" charset="0"/>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5395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Bible’s claims are God’s claims</a:t>
            </a:r>
          </a:p>
        </p:txBody>
      </p:sp>
      <p:sp>
        <p:nvSpPr>
          <p:cNvPr id="3075" name="Rectangle 3"/>
          <p:cNvSpPr>
            <a:spLocks noGrp="1" noChangeArrowheads="1"/>
          </p:cNvSpPr>
          <p:nvPr>
            <p:ph type="body" idx="1"/>
          </p:nvPr>
        </p:nvSpPr>
        <p:spPr>
          <a:xfrm>
            <a:off x="343292" y="1066800"/>
            <a:ext cx="8458200" cy="5181600"/>
          </a:xfrm>
        </p:spPr>
        <p:txBody>
          <a:bodyPr/>
          <a:lstStyle/>
          <a:p>
            <a:pPr>
              <a:spcAft>
                <a:spcPts val="0"/>
              </a:spcAft>
              <a:buFont typeface="Arial" panose="020B0604020202020204" pitchFamily="34" charset="0"/>
              <a:buChar char="•"/>
            </a:pPr>
            <a:r>
              <a:rPr lang="en-US" sz="3100" kern="0" dirty="0">
                <a:solidFill>
                  <a:schemeClr val="bg1"/>
                </a:solidFill>
                <a:latin typeface="Calibri" panose="020F0502020204030204" pitchFamily="34" charset="0"/>
                <a:ea typeface="Verdana" panose="020B0604030504040204" pitchFamily="34" charset="0"/>
                <a:cs typeface="Times New Roman" panose="02020603050405020304" pitchFamily="18" charset="0"/>
              </a:rPr>
              <a:t>Ga.6:16 </a:t>
            </a:r>
            <a:r>
              <a:rPr lang="en-US" sz="3100" kern="0" dirty="0">
                <a:solidFill>
                  <a:srgbClr val="CCFFFF"/>
                </a:solidFill>
                <a:latin typeface="Calibri" panose="020F0502020204030204" pitchFamily="34" charset="0"/>
                <a:ea typeface="Verdana" panose="020B0604030504040204" pitchFamily="34" charset="0"/>
                <a:cs typeface="Times New Roman" panose="02020603050405020304" pitchFamily="18" charset="0"/>
              </a:rPr>
              <a:t>And as many as walk according to this rule, peace and mercy be upon them, and upon the Israel of God. </a:t>
            </a:r>
          </a:p>
          <a:p>
            <a:pPr lvl="1">
              <a:spcAft>
                <a:spcPts val="600"/>
              </a:spcAft>
              <a:buFont typeface="Arial" panose="020B0604020202020204" pitchFamily="34" charset="0"/>
              <a:buChar char="•"/>
            </a:pPr>
            <a:r>
              <a:rPr lang="en-US" sz="3100" kern="0" dirty="0">
                <a:solidFill>
                  <a:srgbClr val="CCECFF"/>
                </a:solidFill>
                <a:latin typeface="Calibri" panose="020F0502020204030204" pitchFamily="34" charset="0"/>
                <a:ea typeface="Verdana" panose="020B0604030504040204" pitchFamily="34" charset="0"/>
                <a:cs typeface="Times New Roman" panose="02020603050405020304" pitchFamily="18" charset="0"/>
              </a:rPr>
              <a:t>Rule:</a:t>
            </a:r>
            <a:r>
              <a:rPr lang="en-US" sz="3100" kern="0" dirty="0">
                <a:solidFill>
                  <a:schemeClr val="bg1"/>
                </a:solidFill>
                <a:latin typeface="Calibri" panose="020F0502020204030204" pitchFamily="34" charset="0"/>
                <a:ea typeface="Verdana" panose="020B0604030504040204" pitchFamily="34" charset="0"/>
                <a:cs typeface="Times New Roman" panose="02020603050405020304" pitchFamily="18" charset="0"/>
              </a:rPr>
              <a:t>  rod, measuring rule, standard. </a:t>
            </a: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9867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Bible’s claims are God’s claims</a:t>
            </a:r>
          </a:p>
        </p:txBody>
      </p:sp>
      <p:sp>
        <p:nvSpPr>
          <p:cNvPr id="3075" name="Rectangle 3"/>
          <p:cNvSpPr>
            <a:spLocks noGrp="1" noChangeArrowheads="1"/>
          </p:cNvSpPr>
          <p:nvPr>
            <p:ph type="body" idx="1"/>
          </p:nvPr>
        </p:nvSpPr>
        <p:spPr>
          <a:xfrm>
            <a:off x="343292" y="1066800"/>
            <a:ext cx="8458200" cy="5181600"/>
          </a:xfrm>
        </p:spPr>
        <p:txBody>
          <a:bodyPr/>
          <a:lstStyle/>
          <a:p>
            <a:pPr>
              <a:spcAft>
                <a:spcPts val="600"/>
              </a:spcAft>
              <a:buFont typeface="Arial" panose="020B0604020202020204" pitchFamily="34" charset="0"/>
              <a:buChar char="•"/>
            </a:pPr>
            <a:r>
              <a:rPr lang="en-US" sz="3100" kern="0" dirty="0">
                <a:solidFill>
                  <a:schemeClr val="bg1"/>
                </a:solidFill>
                <a:latin typeface="Calibri" panose="020F0502020204030204" pitchFamily="34" charset="0"/>
                <a:ea typeface="Verdana" panose="020B0604030504040204" pitchFamily="34" charset="0"/>
                <a:cs typeface="Times New Roman" panose="02020603050405020304" pitchFamily="18" charset="0"/>
              </a:rPr>
              <a:t>2 Th.2:10-12 </a:t>
            </a:r>
            <a:r>
              <a:rPr lang="en-US" sz="3100" kern="0" dirty="0">
                <a:solidFill>
                  <a:srgbClr val="CCFFFF"/>
                </a:solidFill>
                <a:latin typeface="Calibri" panose="020F0502020204030204" pitchFamily="34" charset="0"/>
                <a:ea typeface="Verdana" panose="020B0604030504040204" pitchFamily="34" charset="0"/>
                <a:cs typeface="Times New Roman" panose="02020603050405020304" pitchFamily="18" charset="0"/>
              </a:rPr>
              <a:t>and with all unrighteous deception among those who perish, because they did not receive the love of the truth, that they might be saved.  And for this reason God will send them strong delusion, that they should believe the lie, that they all may be condemned who did not believe the truth but had pleasure in </a:t>
            </a:r>
            <a:r>
              <a:rPr lang="en-US" sz="3100" kern="0" dirty="0" err="1">
                <a:solidFill>
                  <a:srgbClr val="CCFFFF"/>
                </a:solidFill>
                <a:latin typeface="Calibri" panose="020F0502020204030204" pitchFamily="34" charset="0"/>
                <a:ea typeface="Verdana" panose="020B0604030504040204" pitchFamily="34" charset="0"/>
                <a:cs typeface="Times New Roman" panose="02020603050405020304" pitchFamily="18" charset="0"/>
              </a:rPr>
              <a:t>unright-eousness</a:t>
            </a:r>
            <a:r>
              <a:rPr lang="en-US" sz="3100" kern="0" dirty="0">
                <a:solidFill>
                  <a:srgbClr val="CCFFFF"/>
                </a:solidFill>
                <a:latin typeface="Calibri" panose="020F0502020204030204" pitchFamily="34" charset="0"/>
                <a:ea typeface="Verdana" panose="020B0604030504040204" pitchFamily="34" charset="0"/>
                <a:cs typeface="Times New Roman" panose="02020603050405020304" pitchFamily="18" charset="0"/>
              </a:rPr>
              <a:t>.</a:t>
            </a:r>
          </a:p>
          <a:p>
            <a:pPr lvl="1">
              <a:spcAft>
                <a:spcPts val="600"/>
              </a:spcAft>
              <a:buFont typeface="Arial" panose="020B0604020202020204" pitchFamily="34" charset="0"/>
              <a:buChar char="•"/>
            </a:pPr>
            <a:r>
              <a:rPr lang="en-US" sz="2700" kern="0" dirty="0">
                <a:solidFill>
                  <a:srgbClr val="FFFFCC"/>
                </a:solidFill>
                <a:latin typeface="Calibri" panose="020F0502020204030204" pitchFamily="34" charset="0"/>
                <a:ea typeface="Verdana" panose="020B0604030504040204" pitchFamily="34" charset="0"/>
                <a:cs typeface="Times New Roman" panose="02020603050405020304" pitchFamily="18" charset="0"/>
              </a:rPr>
              <a:t>[-------------------]    </a:t>
            </a:r>
            <a:r>
              <a:rPr lang="en-US" sz="2700" kern="0" baseline="30000" dirty="0">
                <a:solidFill>
                  <a:schemeClr val="bg1"/>
                </a:solidFill>
                <a:latin typeface="Calibri" panose="020F0502020204030204" pitchFamily="34" charset="0"/>
                <a:ea typeface="Verdana" panose="020B0604030504040204" pitchFamily="34" charset="0"/>
                <a:cs typeface="Times New Roman" panose="02020603050405020304" pitchFamily="18" charset="0"/>
              </a:rPr>
              <a:t>1</a:t>
            </a:r>
            <a:r>
              <a:rPr lang="en-US" sz="3000" kern="0" dirty="0">
                <a:solidFill>
                  <a:srgbClr val="FFFFCC"/>
                </a:solidFill>
                <a:latin typeface="Calibri" panose="020F0502020204030204" pitchFamily="34" charset="0"/>
                <a:ea typeface="Verdana" panose="020B0604030504040204" pitchFamily="34" charset="0"/>
                <a:cs typeface="Times New Roman" panose="02020603050405020304" pitchFamily="18" charset="0"/>
              </a:rPr>
              <a:t>Length?</a:t>
            </a:r>
            <a:r>
              <a:rPr lang="en-US" sz="2700" kern="0" dirty="0">
                <a:solidFill>
                  <a:srgbClr val="FFFFCC"/>
                </a:solidFill>
                <a:latin typeface="Calibri" panose="020F0502020204030204" pitchFamily="34" charset="0"/>
                <a:ea typeface="Verdana" panose="020B0604030504040204" pitchFamily="34" charset="0"/>
                <a:cs typeface="Times New Roman" panose="02020603050405020304" pitchFamily="18" charset="0"/>
              </a:rPr>
              <a:t>    </a:t>
            </a:r>
            <a:r>
              <a:rPr lang="en-US" sz="2700" kern="0" baseline="30000" dirty="0">
                <a:solidFill>
                  <a:schemeClr val="bg1"/>
                </a:solidFill>
                <a:latin typeface="Calibri" panose="020F0502020204030204" pitchFamily="34" charset="0"/>
                <a:ea typeface="Verdana" panose="020B0604030504040204" pitchFamily="34" charset="0"/>
                <a:cs typeface="Times New Roman" panose="02020603050405020304" pitchFamily="18" charset="0"/>
              </a:rPr>
              <a:t>2</a:t>
            </a:r>
            <a:r>
              <a:rPr lang="en-US" sz="3000" kern="0" dirty="0">
                <a:solidFill>
                  <a:srgbClr val="FFFFCC"/>
                </a:solidFill>
                <a:latin typeface="Calibri" panose="020F0502020204030204" pitchFamily="34" charset="0"/>
                <a:ea typeface="Verdana" panose="020B0604030504040204" pitchFamily="34" charset="0"/>
                <a:cs typeface="Times New Roman" panose="02020603050405020304" pitchFamily="18" charset="0"/>
              </a:rPr>
              <a:t>Standard?   </a:t>
            </a:r>
          </a:p>
          <a:p>
            <a:pPr lvl="1">
              <a:spcAft>
                <a:spcPts val="600"/>
              </a:spcAft>
              <a:buFont typeface="Arial" panose="020B0604020202020204" pitchFamily="34" charset="0"/>
              <a:buChar char="•"/>
            </a:pPr>
            <a:r>
              <a:rPr lang="en-US" sz="3100" kern="0" dirty="0">
                <a:solidFill>
                  <a:schemeClr val="bg1"/>
                </a:solidFill>
                <a:latin typeface="Calibri" panose="020F0502020204030204" pitchFamily="34" charset="0"/>
                <a:ea typeface="Verdana" panose="020B0604030504040204" pitchFamily="34" charset="0"/>
                <a:cs typeface="Times New Roman" panose="02020603050405020304" pitchFamily="18" charset="0"/>
              </a:rPr>
              <a:t>2 Tim.3:16-17</a:t>
            </a: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4857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117316" y="415096"/>
            <a:ext cx="6917776" cy="499304"/>
          </a:xfrm>
          <a:prstGeom prst="roundRect">
            <a:avLst/>
          </a:prstGeom>
          <a:solidFill>
            <a:schemeClr val="tx1">
              <a:lumMod val="85000"/>
              <a:lumOff val="15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Naturalism offers no standard to govern conduct</a:t>
            </a:r>
          </a:p>
        </p:txBody>
      </p:sp>
      <p:sp>
        <p:nvSpPr>
          <p:cNvPr id="3" name="Rounded Rectangle 3">
            <a:extLst>
              <a:ext uri="{FF2B5EF4-FFF2-40B4-BE49-F238E27FC236}">
                <a16:creationId xmlns:a16="http://schemas.microsoft.com/office/drawing/2014/main" id="{A6DE5FCF-991E-4C8A-930D-93E7B5AB88C4}"/>
              </a:ext>
            </a:extLst>
          </p:cNvPr>
          <p:cNvSpPr/>
          <p:nvPr/>
        </p:nvSpPr>
        <p:spPr bwMode="auto">
          <a:xfrm>
            <a:off x="771427" y="1828800"/>
            <a:ext cx="7609554" cy="1227208"/>
          </a:xfrm>
          <a:prstGeom prst="roundRect">
            <a:avLst/>
          </a:prstGeom>
          <a:solidFill>
            <a:schemeClr val="accent6">
              <a:lumMod val="50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What does </a:t>
            </a:r>
            <a:r>
              <a:rPr kumimoji="0" lang="en-US" sz="35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Bible say</a:t>
            </a:r>
          </a:p>
          <a:p>
            <a:pPr marR="0" lvl="0" algn="ctr" defTabSz="914400" eaLnBrk="1" fontAlgn="auto" latinLnBrk="0" hangingPunct="1">
              <a:lnSpc>
                <a:spcPct val="100000"/>
              </a:lnSpc>
              <a:spcBef>
                <a:spcPts val="0"/>
              </a:spcBef>
              <a:spcAft>
                <a:spcPts val="0"/>
              </a:spcAft>
              <a:buClrTx/>
              <a:buSzTx/>
              <a:tabLst/>
              <a:defRPr/>
            </a:pPr>
            <a:r>
              <a:rPr kumimoji="0" lang="en-US" sz="35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about situation ethics?</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E7A1F0DA-4D38-446E-BEBA-66BF30304BCE}"/>
              </a:ext>
            </a:extLst>
          </p:cNvPr>
          <p:cNvSpPr/>
          <p:nvPr/>
        </p:nvSpPr>
        <p:spPr bwMode="auto">
          <a:xfrm>
            <a:off x="1117316" y="1100896"/>
            <a:ext cx="6917776" cy="499304"/>
          </a:xfrm>
          <a:prstGeom prst="roundRect">
            <a:avLst/>
          </a:prstGeom>
          <a:solidFill>
            <a:schemeClr val="tx1">
              <a:lumMod val="85000"/>
              <a:lumOff val="15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Bible claims to be our standard</a:t>
            </a:r>
          </a:p>
        </p:txBody>
      </p:sp>
    </p:spTree>
    <p:extLst>
      <p:ext uri="{BB962C8B-B14F-4D97-AF65-F5344CB8AC3E}">
        <p14:creationId xmlns:p14="http://schemas.microsoft.com/office/powerpoint/2010/main" val="3089781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400" dirty="0">
                <a:solidFill>
                  <a:schemeClr val="bg1"/>
                </a:solidFill>
              </a:rPr>
              <a:t>When God’s way “doesn’t work” unbelievers seek their own way</a:t>
            </a:r>
          </a:p>
        </p:txBody>
      </p:sp>
      <p:sp>
        <p:nvSpPr>
          <p:cNvPr id="3075" name="Rectangle 3"/>
          <p:cNvSpPr>
            <a:spLocks noGrp="1" noChangeArrowheads="1"/>
          </p:cNvSpPr>
          <p:nvPr>
            <p:ph type="body" idx="1"/>
          </p:nvPr>
        </p:nvSpPr>
        <p:spPr>
          <a:xfrm>
            <a:off x="343292" y="1295400"/>
            <a:ext cx="8458200" cy="5181600"/>
          </a:xfrm>
        </p:spPr>
        <p:txBody>
          <a:bodyPr/>
          <a:lstStyle/>
          <a:p>
            <a:pPr marL="231775" indent="-292100">
              <a:spcAft>
                <a:spcPts val="12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Hosea 10</a:t>
            </a:r>
            <a:r>
              <a:rPr lang="en-US" sz="3100" kern="0" baseline="30000" dirty="0">
                <a:solidFill>
                  <a:schemeClr val="bg1"/>
                </a:solidFill>
                <a:ea typeface="Verdana" panose="020B0604030504040204" pitchFamily="34" charset="0"/>
                <a:cs typeface="Times New Roman" panose="02020603050405020304" pitchFamily="18" charset="0"/>
              </a:rPr>
              <a:t>13</a:t>
            </a:r>
            <a:r>
              <a:rPr lang="en-US" sz="3100" kern="0" dirty="0">
                <a:solidFill>
                  <a:schemeClr val="bg1"/>
                </a:solidFill>
                <a:ea typeface="Verdana" panose="020B0604030504040204" pitchFamily="34" charset="0"/>
                <a:cs typeface="Times New Roman" panose="02020603050405020304" pitchFamily="18" charset="0"/>
              </a:rPr>
              <a:t> </a:t>
            </a:r>
            <a:r>
              <a:rPr lang="en-US" sz="3100" kern="0" dirty="0">
                <a:solidFill>
                  <a:srgbClr val="FFFFCC"/>
                </a:solidFill>
                <a:ea typeface="Verdana" panose="020B0604030504040204" pitchFamily="34" charset="0"/>
                <a:cs typeface="Times New Roman" panose="02020603050405020304" pitchFamily="18" charset="0"/>
              </a:rPr>
              <a:t>You have plowed </a:t>
            </a:r>
            <a:r>
              <a:rPr lang="en-US" sz="3100" u="sng" kern="0" dirty="0">
                <a:solidFill>
                  <a:srgbClr val="FFFFCC"/>
                </a:solidFill>
                <a:ea typeface="Verdana" panose="020B0604030504040204" pitchFamily="34" charset="0"/>
                <a:cs typeface="Times New Roman" panose="02020603050405020304" pitchFamily="18" charset="0"/>
              </a:rPr>
              <a:t>wickedness</a:t>
            </a:r>
            <a:r>
              <a:rPr lang="en-US" sz="3100" kern="0" dirty="0">
                <a:solidFill>
                  <a:srgbClr val="FFFFCC"/>
                </a:solidFill>
                <a:ea typeface="Verdana" panose="020B0604030504040204" pitchFamily="34" charset="0"/>
                <a:cs typeface="Times New Roman" panose="02020603050405020304" pitchFamily="18" charset="0"/>
              </a:rPr>
              <a:t>; You have reaped </a:t>
            </a:r>
            <a:r>
              <a:rPr lang="en-US" sz="3100" u="sng" kern="0" dirty="0">
                <a:solidFill>
                  <a:srgbClr val="FFFFCC"/>
                </a:solidFill>
                <a:ea typeface="Verdana" panose="020B0604030504040204" pitchFamily="34" charset="0"/>
                <a:cs typeface="Times New Roman" panose="02020603050405020304" pitchFamily="18" charset="0"/>
              </a:rPr>
              <a:t>iniquity</a:t>
            </a:r>
            <a:r>
              <a:rPr lang="en-US" sz="3100" kern="0" dirty="0">
                <a:solidFill>
                  <a:srgbClr val="FFFFCC"/>
                </a:solidFill>
                <a:ea typeface="Verdana" panose="020B0604030504040204" pitchFamily="34" charset="0"/>
                <a:cs typeface="Times New Roman" panose="02020603050405020304" pitchFamily="18" charset="0"/>
              </a:rPr>
              <a:t>. You have </a:t>
            </a:r>
            <a:r>
              <a:rPr lang="en-US" sz="3100" u="sng" kern="0" dirty="0">
                <a:solidFill>
                  <a:srgbClr val="FFFFCC"/>
                </a:solidFill>
                <a:ea typeface="Verdana" panose="020B0604030504040204" pitchFamily="34" charset="0"/>
                <a:cs typeface="Times New Roman" panose="02020603050405020304" pitchFamily="18" charset="0"/>
              </a:rPr>
              <a:t>eaten</a:t>
            </a:r>
            <a:r>
              <a:rPr lang="en-US" sz="3100" kern="0" dirty="0">
                <a:solidFill>
                  <a:srgbClr val="FFFFCC"/>
                </a:solidFill>
                <a:ea typeface="Verdana" panose="020B0604030504040204" pitchFamily="34" charset="0"/>
                <a:cs typeface="Times New Roman" panose="02020603050405020304" pitchFamily="18" charset="0"/>
              </a:rPr>
              <a:t> the fruit of </a:t>
            </a:r>
            <a:r>
              <a:rPr lang="en-US" sz="3100" u="sng" kern="0" dirty="0">
                <a:solidFill>
                  <a:srgbClr val="FFFFCC"/>
                </a:solidFill>
                <a:ea typeface="Verdana" panose="020B0604030504040204" pitchFamily="34" charset="0"/>
                <a:cs typeface="Times New Roman" panose="02020603050405020304" pitchFamily="18" charset="0"/>
              </a:rPr>
              <a:t>lies</a:t>
            </a:r>
            <a:r>
              <a:rPr lang="en-US" sz="3100" kern="0" dirty="0">
                <a:solidFill>
                  <a:srgbClr val="FFFFCC"/>
                </a:solidFill>
                <a:ea typeface="Verdana" panose="020B0604030504040204" pitchFamily="34" charset="0"/>
                <a:cs typeface="Times New Roman" panose="02020603050405020304" pitchFamily="18" charset="0"/>
              </a:rPr>
              <a:t>, Because </a:t>
            </a:r>
            <a:r>
              <a:rPr lang="en-US" sz="3100" u="sng" kern="0" dirty="0">
                <a:solidFill>
                  <a:srgbClr val="FFFFCC"/>
                </a:solidFill>
                <a:ea typeface="Verdana" panose="020B0604030504040204" pitchFamily="34" charset="0"/>
                <a:cs typeface="Times New Roman" panose="02020603050405020304" pitchFamily="18" charset="0"/>
              </a:rPr>
              <a:t>you</a:t>
            </a:r>
            <a:r>
              <a:rPr lang="en-US" sz="3100" kern="0" dirty="0">
                <a:solidFill>
                  <a:srgbClr val="FFFFCC"/>
                </a:solidFill>
                <a:ea typeface="Verdana" panose="020B0604030504040204" pitchFamily="34" charset="0"/>
                <a:cs typeface="Times New Roman" panose="02020603050405020304" pitchFamily="18" charset="0"/>
              </a:rPr>
              <a:t> trusted in </a:t>
            </a:r>
            <a:r>
              <a:rPr lang="en-US" sz="3100" u="sng" kern="0" dirty="0">
                <a:solidFill>
                  <a:srgbClr val="FFFFCC"/>
                </a:solidFill>
                <a:ea typeface="Verdana" panose="020B0604030504040204" pitchFamily="34" charset="0"/>
                <a:cs typeface="Times New Roman" panose="02020603050405020304" pitchFamily="18" charset="0"/>
              </a:rPr>
              <a:t>your own way</a:t>
            </a:r>
            <a:r>
              <a:rPr lang="en-US" sz="3100" kern="0" dirty="0">
                <a:solidFill>
                  <a:srgbClr val="FFFFCC"/>
                </a:solidFill>
                <a:ea typeface="Verdana" panose="020B0604030504040204" pitchFamily="34" charset="0"/>
                <a:cs typeface="Times New Roman" panose="02020603050405020304" pitchFamily="18" charset="0"/>
              </a:rPr>
              <a:t>, In the multitude of your mighty men.</a:t>
            </a:r>
          </a:p>
          <a:p>
            <a:pPr marL="231775" indent="-292100">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Prov.14</a:t>
            </a:r>
            <a:r>
              <a:rPr lang="en-US" sz="3100" kern="0" baseline="30000" dirty="0">
                <a:solidFill>
                  <a:schemeClr val="bg1"/>
                </a:solidFill>
                <a:ea typeface="Verdana" panose="020B0604030504040204" pitchFamily="34" charset="0"/>
                <a:cs typeface="Times New Roman" panose="02020603050405020304" pitchFamily="18" charset="0"/>
              </a:rPr>
              <a:t>12</a:t>
            </a:r>
            <a:r>
              <a:rPr lang="en-US" sz="3100" kern="0" dirty="0">
                <a:solidFill>
                  <a:srgbClr val="FFFFCC"/>
                </a:solidFill>
                <a:ea typeface="Verdana" panose="020B0604030504040204" pitchFamily="34" charset="0"/>
                <a:cs typeface="Times New Roman" panose="02020603050405020304" pitchFamily="18" charset="0"/>
              </a:rPr>
              <a:t> There is a way that seems right to a man, But its end is the way of death.</a:t>
            </a:r>
          </a:p>
          <a:p>
            <a:pPr marL="231775" indent="-292100">
              <a:spcAft>
                <a:spcPts val="600"/>
              </a:spcAft>
              <a:buFont typeface="Arial" panose="020B0604020202020204" pitchFamily="34" charset="0"/>
              <a:buChar char="•"/>
            </a:pP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1456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God’s perfect creation</a:t>
            </a:r>
          </a:p>
        </p:txBody>
      </p:sp>
      <p:sp>
        <p:nvSpPr>
          <p:cNvPr id="3075" name="Rectangle 3"/>
          <p:cNvSpPr>
            <a:spLocks noGrp="1" noChangeArrowheads="1"/>
          </p:cNvSpPr>
          <p:nvPr>
            <p:ph type="body" idx="1"/>
          </p:nvPr>
        </p:nvSpPr>
        <p:spPr>
          <a:xfrm>
            <a:off x="343292" y="838200"/>
            <a:ext cx="8458200" cy="5638800"/>
          </a:xfrm>
        </p:spPr>
        <p:txBody>
          <a:bodyPr/>
          <a:lstStyle/>
          <a:p>
            <a:pPr marL="0" indent="0">
              <a:spcAft>
                <a:spcPts val="400"/>
              </a:spcAft>
              <a:buNone/>
            </a:pPr>
            <a:r>
              <a:rPr lang="en-US" sz="3100" baseline="30000" dirty="0">
                <a:solidFill>
                  <a:srgbClr val="FFFF99"/>
                </a:solidFill>
                <a:ea typeface="Verdana" panose="020B0604030504040204" pitchFamily="34" charset="0"/>
                <a:cs typeface="Times New Roman" panose="02020603050405020304" pitchFamily="18" charset="0"/>
              </a:rPr>
              <a:t>5</a:t>
            </a:r>
            <a:r>
              <a:rPr lang="en-US" sz="3100" dirty="0">
                <a:solidFill>
                  <a:schemeClr val="bg1"/>
                </a:solidFill>
                <a:ea typeface="Verdana" panose="020B0604030504040204" pitchFamily="34" charset="0"/>
                <a:cs typeface="Times New Roman" panose="02020603050405020304" pitchFamily="18" charset="0"/>
              </a:rPr>
              <a:t> Then the L</a:t>
            </a:r>
            <a:r>
              <a:rPr lang="en-US" sz="2700" dirty="0">
                <a:solidFill>
                  <a:schemeClr val="bg1"/>
                </a:solidFill>
                <a:ea typeface="Verdana" panose="020B0604030504040204" pitchFamily="34" charset="0"/>
                <a:cs typeface="Times New Roman" panose="02020603050405020304" pitchFamily="18" charset="0"/>
              </a:rPr>
              <a:t>ORD</a:t>
            </a:r>
            <a:r>
              <a:rPr lang="en-US" sz="3100" dirty="0">
                <a:solidFill>
                  <a:schemeClr val="bg1"/>
                </a:solidFill>
                <a:ea typeface="Verdana" panose="020B0604030504040204" pitchFamily="34" charset="0"/>
                <a:cs typeface="Times New Roman" panose="02020603050405020304" pitchFamily="18" charset="0"/>
              </a:rPr>
              <a:t> saw that the wickedness of man was great in the earth, and that every intent of the thoughts of his heart was only evil continually. </a:t>
            </a:r>
            <a:r>
              <a:rPr lang="en-US" sz="3100" baseline="30000" dirty="0">
                <a:solidFill>
                  <a:srgbClr val="FFFF99"/>
                </a:solidFill>
                <a:ea typeface="Verdana" panose="020B0604030504040204" pitchFamily="34" charset="0"/>
                <a:cs typeface="Times New Roman" panose="02020603050405020304" pitchFamily="18" charset="0"/>
              </a:rPr>
              <a:t>6</a:t>
            </a:r>
            <a:r>
              <a:rPr lang="en-US" sz="3100" dirty="0">
                <a:solidFill>
                  <a:schemeClr val="bg1"/>
                </a:solidFill>
                <a:ea typeface="Verdana" panose="020B0604030504040204" pitchFamily="34" charset="0"/>
                <a:cs typeface="Times New Roman" panose="02020603050405020304" pitchFamily="18" charset="0"/>
              </a:rPr>
              <a:t> And the L</a:t>
            </a:r>
            <a:r>
              <a:rPr lang="en-US" sz="2700" dirty="0">
                <a:solidFill>
                  <a:schemeClr val="bg1"/>
                </a:solidFill>
                <a:ea typeface="Verdana" panose="020B0604030504040204" pitchFamily="34" charset="0"/>
                <a:cs typeface="Times New Roman" panose="02020603050405020304" pitchFamily="18" charset="0"/>
              </a:rPr>
              <a:t>ORD</a:t>
            </a:r>
            <a:r>
              <a:rPr lang="en-US" sz="3100" dirty="0">
                <a:solidFill>
                  <a:schemeClr val="bg1"/>
                </a:solidFill>
                <a:ea typeface="Verdana" panose="020B0604030504040204" pitchFamily="34" charset="0"/>
                <a:cs typeface="Times New Roman" panose="02020603050405020304" pitchFamily="18" charset="0"/>
              </a:rPr>
              <a:t> was sorry that He had made man on the earth, and He was grieved in His heart  </a:t>
            </a:r>
            <a:r>
              <a:rPr lang="en-US" sz="2800" dirty="0">
                <a:solidFill>
                  <a:schemeClr val="bg1"/>
                </a:solidFill>
                <a:ea typeface="Verdana" panose="020B0604030504040204" pitchFamily="34" charset="0"/>
                <a:cs typeface="Times New Roman" panose="02020603050405020304" pitchFamily="18" charset="0"/>
              </a:rPr>
              <a:t>– Genesis 6</a:t>
            </a:r>
          </a:p>
        </p:txBody>
      </p:sp>
      <p:sp>
        <p:nvSpPr>
          <p:cNvPr id="2" name="Rectangle: Rounded Corners 1">
            <a:extLst>
              <a:ext uri="{FF2B5EF4-FFF2-40B4-BE49-F238E27FC236}">
                <a16:creationId xmlns:a16="http://schemas.microsoft.com/office/drawing/2014/main" id="{1ADFA136-6606-4AF2-957E-559B09ECF25D}"/>
              </a:ext>
            </a:extLst>
          </p:cNvPr>
          <p:cNvSpPr/>
          <p:nvPr/>
        </p:nvSpPr>
        <p:spPr>
          <a:xfrm>
            <a:off x="838200" y="4038600"/>
            <a:ext cx="7467600" cy="1143000"/>
          </a:xfrm>
          <a:prstGeom prst="round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God did perfect job in creation, yet still disappointed people who grumble daily</a:t>
            </a:r>
          </a:p>
        </p:txBody>
      </p:sp>
    </p:spTree>
    <p:extLst>
      <p:ext uri="{BB962C8B-B14F-4D97-AF65-F5344CB8AC3E}">
        <p14:creationId xmlns:p14="http://schemas.microsoft.com/office/powerpoint/2010/main" val="412231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Illustrated</a:t>
            </a:r>
          </a:p>
        </p:txBody>
      </p:sp>
      <p:sp>
        <p:nvSpPr>
          <p:cNvPr id="3075" name="Rectangle 3"/>
          <p:cNvSpPr>
            <a:spLocks noGrp="1" noChangeArrowheads="1"/>
          </p:cNvSpPr>
          <p:nvPr>
            <p:ph type="body" idx="1"/>
          </p:nvPr>
        </p:nvSpPr>
        <p:spPr>
          <a:xfrm>
            <a:off x="343292" y="990600"/>
            <a:ext cx="8458200" cy="5257800"/>
          </a:xfrm>
        </p:spPr>
        <p:txBody>
          <a:bodyPr/>
          <a:lstStyle/>
          <a:p>
            <a:pPr marL="231775" indent="-292100">
              <a:spcAft>
                <a:spcPts val="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1 Sm.13:7-9, King Saul</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God’s way was not working</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Situation called for ‘Saul’s way”</a:t>
            </a:r>
          </a:p>
          <a:p>
            <a:pPr marL="631825" lvl="1" indent="-292100">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How did God view this course?</a:t>
            </a: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4034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Illustrated</a:t>
            </a:r>
          </a:p>
        </p:txBody>
      </p:sp>
      <p:sp>
        <p:nvSpPr>
          <p:cNvPr id="3075" name="Rectangle 3"/>
          <p:cNvSpPr>
            <a:spLocks noGrp="1" noChangeArrowheads="1"/>
          </p:cNvSpPr>
          <p:nvPr>
            <p:ph type="body" idx="1"/>
          </p:nvPr>
        </p:nvSpPr>
        <p:spPr>
          <a:xfrm>
            <a:off x="343292" y="990600"/>
            <a:ext cx="8458200" cy="5257800"/>
          </a:xfrm>
        </p:spPr>
        <p:txBody>
          <a:bodyPr/>
          <a:lstStyle/>
          <a:p>
            <a:pPr marL="231775" indent="-292100">
              <a:spcAft>
                <a:spcPts val="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1 Sm.15:…11ff, Saul blamed others</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Moderns blame . . . </a:t>
            </a:r>
          </a:p>
          <a:p>
            <a:pPr marL="971550" lvl="2" indent="-284163">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Parents…</a:t>
            </a:r>
          </a:p>
          <a:p>
            <a:pPr marL="971550" lvl="2" indent="-284163">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Society…</a:t>
            </a:r>
          </a:p>
          <a:p>
            <a:pPr marL="971550" lvl="2" indent="-284163">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Friends…</a:t>
            </a:r>
          </a:p>
          <a:p>
            <a:pPr marL="971550" lvl="2" indent="-284163">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Everyone but ‘self’</a:t>
            </a: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7642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Illustrated</a:t>
            </a:r>
          </a:p>
        </p:txBody>
      </p:sp>
      <p:sp>
        <p:nvSpPr>
          <p:cNvPr id="3075" name="Rectangle 3"/>
          <p:cNvSpPr>
            <a:spLocks noGrp="1" noChangeArrowheads="1"/>
          </p:cNvSpPr>
          <p:nvPr>
            <p:ph type="body" idx="1"/>
          </p:nvPr>
        </p:nvSpPr>
        <p:spPr>
          <a:xfrm>
            <a:off x="343292" y="990600"/>
            <a:ext cx="8458200" cy="5257800"/>
          </a:xfrm>
        </p:spPr>
        <p:txBody>
          <a:bodyPr/>
          <a:lstStyle/>
          <a:p>
            <a:pPr marL="231775" indent="-292100">
              <a:spcAft>
                <a:spcPts val="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2 Sm.6:3ff, sincere; good intentions</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But: good intentions did not transform sinful practice in acceptable one</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A costly ‘mistake’</a:t>
            </a: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2599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Illustrated</a:t>
            </a:r>
          </a:p>
        </p:txBody>
      </p:sp>
      <p:sp>
        <p:nvSpPr>
          <p:cNvPr id="3075" name="Rectangle 3"/>
          <p:cNvSpPr>
            <a:spLocks noGrp="1" noChangeArrowheads="1"/>
          </p:cNvSpPr>
          <p:nvPr>
            <p:ph type="body" idx="1"/>
          </p:nvPr>
        </p:nvSpPr>
        <p:spPr>
          <a:xfrm>
            <a:off x="343292" y="990600"/>
            <a:ext cx="8458200" cy="5257800"/>
          </a:xfrm>
        </p:spPr>
        <p:txBody>
          <a:bodyPr/>
          <a:lstStyle/>
          <a:p>
            <a:pPr marL="231775" indent="-292100">
              <a:spcAft>
                <a:spcPts val="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2 Sm.11-12 . . . </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Fletcher argued as if there is no difference in ‘love’ and ‘lust.’</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What did God say?</a:t>
            </a: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0693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Illustrated</a:t>
            </a:r>
          </a:p>
        </p:txBody>
      </p:sp>
      <p:sp>
        <p:nvSpPr>
          <p:cNvPr id="3075" name="Rectangle 3"/>
          <p:cNvSpPr>
            <a:spLocks noGrp="1" noChangeArrowheads="1"/>
          </p:cNvSpPr>
          <p:nvPr>
            <p:ph type="body" idx="1"/>
          </p:nvPr>
        </p:nvSpPr>
        <p:spPr>
          <a:xfrm>
            <a:off x="343292" y="990600"/>
            <a:ext cx="8458200" cy="5257800"/>
          </a:xfrm>
        </p:spPr>
        <p:txBody>
          <a:bodyPr/>
          <a:lstStyle/>
          <a:p>
            <a:pPr marL="231775" indent="-292100">
              <a:spcAft>
                <a:spcPts val="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Mt.26:69ff</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Wasn’t it good for Peter to deny Jesus out of sense of self-preservation?</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He taught many people because he lived…   </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Ro.3:…5-8 </a:t>
            </a: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C07065CD-BF58-4B9A-A994-72B3F8F979A7}"/>
              </a:ext>
            </a:extLst>
          </p:cNvPr>
          <p:cNvSpPr/>
          <p:nvPr/>
        </p:nvSpPr>
        <p:spPr>
          <a:xfrm>
            <a:off x="1095081" y="3962400"/>
            <a:ext cx="6971908" cy="2209800"/>
          </a:xfrm>
          <a:prstGeom prst="round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8: And why not say, “Let us do evil that good may come”?—as we are slander-</a:t>
            </a:r>
            <a:r>
              <a:rPr lang="en-US" sz="3000" dirty="0" err="1"/>
              <a:t>ously</a:t>
            </a:r>
            <a:r>
              <a:rPr lang="en-US" sz="3000" dirty="0"/>
              <a:t> reported and as some affirm that</a:t>
            </a:r>
          </a:p>
          <a:p>
            <a:r>
              <a:rPr lang="en-US" sz="3000" dirty="0"/>
              <a:t>we say.  Their condemnation is just.</a:t>
            </a:r>
            <a:endParaRPr lang="en-US" dirty="0"/>
          </a:p>
        </p:txBody>
      </p:sp>
    </p:spTree>
    <p:extLst>
      <p:ext uri="{BB962C8B-B14F-4D97-AF65-F5344CB8AC3E}">
        <p14:creationId xmlns:p14="http://schemas.microsoft.com/office/powerpoint/2010/main" val="151593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117316" y="415096"/>
            <a:ext cx="6917776" cy="499304"/>
          </a:xfrm>
          <a:prstGeom prst="roundRect">
            <a:avLst/>
          </a:prstGeom>
          <a:solidFill>
            <a:schemeClr val="tx1">
              <a:lumMod val="85000"/>
              <a:lumOff val="15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Naturalism offers no standard to govern conduct</a:t>
            </a:r>
          </a:p>
        </p:txBody>
      </p:sp>
      <p:sp>
        <p:nvSpPr>
          <p:cNvPr id="3" name="Rounded Rectangle 3">
            <a:extLst>
              <a:ext uri="{FF2B5EF4-FFF2-40B4-BE49-F238E27FC236}">
                <a16:creationId xmlns:a16="http://schemas.microsoft.com/office/drawing/2014/main" id="{A6DE5FCF-991E-4C8A-930D-93E7B5AB88C4}"/>
              </a:ext>
            </a:extLst>
          </p:cNvPr>
          <p:cNvSpPr/>
          <p:nvPr/>
        </p:nvSpPr>
        <p:spPr bwMode="auto">
          <a:xfrm>
            <a:off x="771427" y="2524027"/>
            <a:ext cx="7609554" cy="1227208"/>
          </a:xfrm>
          <a:prstGeom prst="roundRect">
            <a:avLst/>
          </a:prstGeom>
          <a:solidFill>
            <a:schemeClr val="accent6">
              <a:lumMod val="50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Some practice situation</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ethics religiously</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E7A1F0DA-4D38-446E-BEBA-66BF30304BCE}"/>
              </a:ext>
            </a:extLst>
          </p:cNvPr>
          <p:cNvSpPr/>
          <p:nvPr/>
        </p:nvSpPr>
        <p:spPr bwMode="auto">
          <a:xfrm>
            <a:off x="1117316" y="1100896"/>
            <a:ext cx="6917776" cy="499304"/>
          </a:xfrm>
          <a:prstGeom prst="roundRect">
            <a:avLst/>
          </a:prstGeom>
          <a:solidFill>
            <a:schemeClr val="tx1">
              <a:lumMod val="85000"/>
              <a:lumOff val="15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Bible claims to be our standard</a:t>
            </a:r>
          </a:p>
        </p:txBody>
      </p:sp>
      <p:sp>
        <p:nvSpPr>
          <p:cNvPr id="5" name="Rounded Rectangle 3">
            <a:extLst>
              <a:ext uri="{FF2B5EF4-FFF2-40B4-BE49-F238E27FC236}">
                <a16:creationId xmlns:a16="http://schemas.microsoft.com/office/drawing/2014/main" id="{C578542E-0820-4B6B-8EED-3B0F4F6C1CF4}"/>
              </a:ext>
            </a:extLst>
          </p:cNvPr>
          <p:cNvSpPr/>
          <p:nvPr/>
        </p:nvSpPr>
        <p:spPr bwMode="auto">
          <a:xfrm>
            <a:off x="1117316" y="1805550"/>
            <a:ext cx="6917776" cy="499304"/>
          </a:xfrm>
          <a:prstGeom prst="roundRect">
            <a:avLst/>
          </a:prstGeom>
          <a:solidFill>
            <a:schemeClr val="tx1">
              <a:lumMod val="85000"/>
              <a:lumOff val="15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What does Bible say about situation ethics?</a:t>
            </a:r>
          </a:p>
        </p:txBody>
      </p:sp>
    </p:spTree>
    <p:extLst>
      <p:ext uri="{BB962C8B-B14F-4D97-AF65-F5344CB8AC3E}">
        <p14:creationId xmlns:p14="http://schemas.microsoft.com/office/powerpoint/2010/main" val="2547262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Baptism</a:t>
            </a:r>
          </a:p>
        </p:txBody>
      </p:sp>
      <p:sp>
        <p:nvSpPr>
          <p:cNvPr id="3075" name="Rectangle 3"/>
          <p:cNvSpPr>
            <a:spLocks noGrp="1" noChangeArrowheads="1"/>
          </p:cNvSpPr>
          <p:nvPr>
            <p:ph type="body" idx="1"/>
          </p:nvPr>
        </p:nvSpPr>
        <p:spPr>
          <a:xfrm>
            <a:off x="343292" y="990600"/>
            <a:ext cx="8458200" cy="5257800"/>
          </a:xfrm>
        </p:spPr>
        <p:txBody>
          <a:bodyPr/>
          <a:lstStyle/>
          <a:p>
            <a:pPr marL="231775" indent="-292100">
              <a:spcAft>
                <a:spcPts val="30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Mk.16</a:t>
            </a:r>
            <a:r>
              <a:rPr lang="en-US" sz="3100" kern="0" baseline="30000" dirty="0">
                <a:solidFill>
                  <a:schemeClr val="bg1"/>
                </a:solidFill>
                <a:ea typeface="Verdana" panose="020B0604030504040204" pitchFamily="34" charset="0"/>
                <a:cs typeface="Times New Roman" panose="02020603050405020304" pitchFamily="18" charset="0"/>
              </a:rPr>
              <a:t>16</a:t>
            </a:r>
            <a:r>
              <a:rPr lang="en-US" sz="3100" kern="0" dirty="0">
                <a:solidFill>
                  <a:srgbClr val="FFFFCC"/>
                </a:solidFill>
                <a:ea typeface="Verdana" panose="020B0604030504040204" pitchFamily="34" charset="0"/>
                <a:cs typeface="Times New Roman" panose="02020603050405020304" pitchFamily="18" charset="0"/>
              </a:rPr>
              <a:t> …He who believes and is baptized will be saved.</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Monkey kills man on way to be baptized…</a:t>
            </a:r>
          </a:p>
          <a:p>
            <a:pPr marL="1031875" lvl="2"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“Surely he is saved . . . without baptism”</a:t>
            </a:r>
          </a:p>
          <a:p>
            <a:pPr marL="1489075" lvl="3"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Monkey kills man on way to mourner’s bench…</a:t>
            </a: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5632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Worship</a:t>
            </a:r>
          </a:p>
        </p:txBody>
      </p:sp>
      <p:sp>
        <p:nvSpPr>
          <p:cNvPr id="3075" name="Rectangle 3"/>
          <p:cNvSpPr>
            <a:spLocks noGrp="1" noChangeArrowheads="1"/>
          </p:cNvSpPr>
          <p:nvPr>
            <p:ph type="body" idx="1"/>
          </p:nvPr>
        </p:nvSpPr>
        <p:spPr>
          <a:xfrm>
            <a:off x="343292" y="990600"/>
            <a:ext cx="8458200" cy="5257800"/>
          </a:xfrm>
        </p:spPr>
        <p:txBody>
          <a:bodyPr/>
          <a:lstStyle/>
          <a:p>
            <a:r>
              <a:rPr lang="en-US" sz="3100" kern="0" dirty="0">
                <a:solidFill>
                  <a:srgbClr val="FFFFCC"/>
                </a:solidFill>
                <a:ea typeface="Verdana" panose="020B0604030504040204" pitchFamily="34" charset="0"/>
                <a:cs typeface="Times New Roman" panose="02020603050405020304" pitchFamily="18" charset="0"/>
              </a:rPr>
              <a:t>Jn.4</a:t>
            </a:r>
            <a:r>
              <a:rPr lang="en-US" sz="3100" kern="0" baseline="30000" dirty="0">
                <a:solidFill>
                  <a:schemeClr val="bg1"/>
                </a:solidFill>
                <a:ea typeface="Verdana" panose="020B0604030504040204" pitchFamily="34" charset="0"/>
                <a:cs typeface="Times New Roman" panose="02020603050405020304" pitchFamily="18" charset="0"/>
              </a:rPr>
              <a:t>24</a:t>
            </a:r>
            <a:r>
              <a:rPr lang="en-US" sz="3100" kern="0" dirty="0">
                <a:solidFill>
                  <a:srgbClr val="FFFFCC"/>
                </a:solidFill>
                <a:ea typeface="Verdana" panose="020B0604030504040204" pitchFamily="34" charset="0"/>
                <a:cs typeface="Times New Roman" panose="02020603050405020304" pitchFamily="18" charset="0"/>
              </a:rPr>
              <a:t> </a:t>
            </a:r>
            <a:r>
              <a:rPr lang="en-US" dirty="0">
                <a:solidFill>
                  <a:srgbClr val="FFFFCC"/>
                </a:solidFill>
              </a:rPr>
              <a:t>God is spirit, and those who worship Him must worship in spirit and truth</a:t>
            </a:r>
            <a:endParaRPr lang="en-US" sz="3100" kern="0" dirty="0">
              <a:solidFill>
                <a:srgbClr val="FFFFCC"/>
              </a:solidFill>
              <a:ea typeface="Verdana" panose="020B0604030504040204" pitchFamily="34" charset="0"/>
              <a:cs typeface="Times New Roman" panose="02020603050405020304" pitchFamily="18" charset="0"/>
            </a:endParaRP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“Our organ / choir makes me feel so good, it could not be wrong”</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Does God get a vote?</a:t>
            </a: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4849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Attendance</a:t>
            </a:r>
          </a:p>
        </p:txBody>
      </p:sp>
      <p:sp>
        <p:nvSpPr>
          <p:cNvPr id="3075" name="Rectangle 3"/>
          <p:cNvSpPr>
            <a:spLocks noGrp="1" noChangeArrowheads="1"/>
          </p:cNvSpPr>
          <p:nvPr>
            <p:ph type="body" idx="1"/>
          </p:nvPr>
        </p:nvSpPr>
        <p:spPr>
          <a:xfrm>
            <a:off x="343292" y="990600"/>
            <a:ext cx="8458200" cy="5257800"/>
          </a:xfrm>
        </p:spPr>
        <p:txBody>
          <a:bodyPr/>
          <a:lstStyle/>
          <a:p>
            <a:r>
              <a:rPr lang="en-US" sz="3100" kern="0" dirty="0">
                <a:solidFill>
                  <a:srgbClr val="FFFFCC"/>
                </a:solidFill>
                <a:ea typeface="Verdana" panose="020B0604030504040204" pitchFamily="34" charset="0"/>
                <a:cs typeface="Times New Roman" panose="02020603050405020304" pitchFamily="18" charset="0"/>
              </a:rPr>
              <a:t>Hb.10</a:t>
            </a:r>
            <a:r>
              <a:rPr lang="en-US" sz="3100" kern="0" baseline="30000" dirty="0">
                <a:solidFill>
                  <a:schemeClr val="bg1"/>
                </a:solidFill>
                <a:ea typeface="Verdana" panose="020B0604030504040204" pitchFamily="34" charset="0"/>
                <a:cs typeface="Times New Roman" panose="02020603050405020304" pitchFamily="18" charset="0"/>
              </a:rPr>
              <a:t>25</a:t>
            </a:r>
            <a:r>
              <a:rPr lang="en-US" sz="3100" kern="0" dirty="0">
                <a:solidFill>
                  <a:srgbClr val="FFFFCC"/>
                </a:solidFill>
                <a:ea typeface="Verdana" panose="020B0604030504040204" pitchFamily="34" charset="0"/>
                <a:cs typeface="Times New Roman" panose="02020603050405020304" pitchFamily="18" charset="0"/>
              </a:rPr>
              <a:t> </a:t>
            </a:r>
            <a:r>
              <a:rPr lang="en-US" dirty="0">
                <a:solidFill>
                  <a:srgbClr val="FFFFCC"/>
                </a:solidFill>
              </a:rPr>
              <a:t>not forsaking the assembling of ourselves together, as is the manner of some, but exhorting one another, and so much the more . . . </a:t>
            </a:r>
            <a:r>
              <a:rPr lang="en-US" dirty="0"/>
              <a:t>a</a:t>
            </a:r>
            <a:endParaRPr lang="en-US" sz="3100" kern="0" dirty="0">
              <a:solidFill>
                <a:srgbClr val="FFFFCC"/>
              </a:solidFill>
              <a:ea typeface="Verdana" panose="020B0604030504040204" pitchFamily="34" charset="0"/>
              <a:cs typeface="Times New Roman" panose="02020603050405020304" pitchFamily="18" charset="0"/>
            </a:endParaRP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Ox in the ditch . . . overrides spiritual obligations</a:t>
            </a: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3395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600" dirty="0">
                <a:solidFill>
                  <a:srgbClr val="FFFF00"/>
                </a:solidFill>
              </a:rPr>
              <a:t>Morals</a:t>
            </a:r>
          </a:p>
        </p:txBody>
      </p:sp>
      <p:sp>
        <p:nvSpPr>
          <p:cNvPr id="3075" name="Rectangle 3"/>
          <p:cNvSpPr>
            <a:spLocks noGrp="1" noChangeArrowheads="1"/>
          </p:cNvSpPr>
          <p:nvPr>
            <p:ph type="body" idx="1"/>
          </p:nvPr>
        </p:nvSpPr>
        <p:spPr>
          <a:xfrm>
            <a:off x="343292" y="914400"/>
            <a:ext cx="8458200" cy="5257800"/>
          </a:xfrm>
        </p:spPr>
        <p:txBody>
          <a:bodyPr/>
          <a:lstStyle/>
          <a:p>
            <a:pPr marL="231775" indent="-292100">
              <a:spcAft>
                <a:spcPts val="30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Rv.21:8</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Abortion</a:t>
            </a:r>
          </a:p>
          <a:p>
            <a:pPr marL="631825" lvl="1"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Does baby get a vote?</a:t>
            </a:r>
          </a:p>
          <a:p>
            <a:pPr marL="1031875" lvl="2" indent="-292100">
              <a:spcAft>
                <a:spcPts val="300"/>
              </a:spcAft>
              <a:buFont typeface="Arial" panose="020B0604020202020204" pitchFamily="34" charset="0"/>
              <a:buChar char="•"/>
            </a:pPr>
            <a:r>
              <a:rPr lang="en-US" sz="3100" kern="0" dirty="0">
                <a:solidFill>
                  <a:srgbClr val="CCFFCC"/>
                </a:solidFill>
                <a:ea typeface="Verdana" panose="020B0604030504040204" pitchFamily="34" charset="0"/>
                <a:cs typeface="Times New Roman" panose="02020603050405020304" pitchFamily="18" charset="0"/>
              </a:rPr>
              <a:t>“Everyone is doing it”   </a:t>
            </a:r>
            <a:r>
              <a:rPr lang="en-US" sz="3100" kern="0" dirty="0">
                <a:solidFill>
                  <a:schemeClr val="bg1"/>
                </a:solidFill>
                <a:ea typeface="Verdana" panose="020B0604030504040204" pitchFamily="34" charset="0"/>
                <a:cs typeface="Times New Roman" panose="02020603050405020304" pitchFamily="18" charset="0"/>
              </a:rPr>
              <a:t>(Gn.6)</a:t>
            </a:r>
          </a:p>
          <a:p>
            <a:pPr marL="1031875" lvl="2" indent="-292100">
              <a:spcAft>
                <a:spcPts val="300"/>
              </a:spcAft>
              <a:buFont typeface="Arial" panose="020B0604020202020204" pitchFamily="34" charset="0"/>
              <a:buChar char="•"/>
            </a:pPr>
            <a:r>
              <a:rPr lang="en-US" sz="3100" kern="0" dirty="0">
                <a:solidFill>
                  <a:srgbClr val="CCFFCC"/>
                </a:solidFill>
                <a:ea typeface="Verdana" panose="020B0604030504040204" pitchFamily="34" charset="0"/>
                <a:cs typeface="Times New Roman" panose="02020603050405020304" pitchFamily="18" charset="0"/>
              </a:rPr>
              <a:t>“Natural to sow wild oats”  </a:t>
            </a:r>
            <a:r>
              <a:rPr lang="en-US" sz="3100" kern="0" dirty="0">
                <a:solidFill>
                  <a:schemeClr val="bg1"/>
                </a:solidFill>
                <a:ea typeface="Verdana" panose="020B0604030504040204" pitchFamily="34" charset="0"/>
                <a:cs typeface="Times New Roman" panose="02020603050405020304" pitchFamily="18" charset="0"/>
              </a:rPr>
              <a:t>(Prov.5-7)</a:t>
            </a:r>
          </a:p>
          <a:p>
            <a:pPr marL="1031875" lvl="2" indent="-292100">
              <a:spcAft>
                <a:spcPts val="0"/>
              </a:spcAft>
              <a:buFont typeface="Arial" panose="020B0604020202020204" pitchFamily="34" charset="0"/>
              <a:buChar char="•"/>
            </a:pPr>
            <a:r>
              <a:rPr lang="en-US" sz="3100" kern="0" dirty="0">
                <a:solidFill>
                  <a:srgbClr val="CCFFCC"/>
                </a:solidFill>
                <a:ea typeface="Verdana" panose="020B0604030504040204" pitchFamily="34" charset="0"/>
                <a:cs typeface="Times New Roman" panose="02020603050405020304" pitchFamily="18" charset="0"/>
              </a:rPr>
              <a:t>“Wrong to judge, Mt.7:1”  </a:t>
            </a:r>
            <a:r>
              <a:rPr lang="en-US" sz="3100" kern="0" dirty="0">
                <a:solidFill>
                  <a:schemeClr val="bg1"/>
                </a:solidFill>
                <a:ea typeface="Verdana" panose="020B0604030504040204" pitchFamily="34" charset="0"/>
                <a:cs typeface="Times New Roman" panose="02020603050405020304" pitchFamily="18" charset="0"/>
              </a:rPr>
              <a:t>[this </a:t>
            </a:r>
            <a:r>
              <a:rPr lang="en-US" sz="3100" i="1" u="sng" kern="0" dirty="0">
                <a:solidFill>
                  <a:schemeClr val="bg1"/>
                </a:solidFill>
                <a:ea typeface="Verdana" panose="020B0604030504040204" pitchFamily="34" charset="0"/>
                <a:cs typeface="Times New Roman" panose="02020603050405020304" pitchFamily="18" charset="0"/>
              </a:rPr>
              <a:t>is</a:t>
            </a:r>
            <a:r>
              <a:rPr lang="en-US" sz="3100" kern="0" dirty="0">
                <a:solidFill>
                  <a:schemeClr val="bg1"/>
                </a:solidFill>
                <a:ea typeface="Verdana" panose="020B0604030504040204" pitchFamily="34" charset="0"/>
                <a:cs typeface="Times New Roman" panose="02020603050405020304" pitchFamily="18" charset="0"/>
              </a:rPr>
              <a:t> judging]</a:t>
            </a:r>
          </a:p>
          <a:p>
            <a:pPr marL="1489075" lvl="3"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If absolute, no Judgment day</a:t>
            </a:r>
          </a:p>
          <a:p>
            <a:pPr marL="1489075" lvl="3"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Jn.7:24</a:t>
            </a:r>
          </a:p>
          <a:p>
            <a:pPr marL="1489075" lvl="3" indent="-292100">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1 Co.5:3</a:t>
            </a:r>
          </a:p>
          <a:p>
            <a:pPr marL="1031875" lvl="2" indent="-292100">
              <a:spcAft>
                <a:spcPts val="300"/>
              </a:spcAft>
              <a:buFont typeface="Arial" panose="020B0604020202020204" pitchFamily="34" charset="0"/>
              <a:buChar char="•"/>
            </a:pPr>
            <a:endParaRPr lang="en-US" sz="3100" kern="0" dirty="0">
              <a:solidFill>
                <a:srgbClr val="CCFFCC"/>
              </a:solidFill>
              <a:ea typeface="Verdana" panose="020B0604030504040204" pitchFamily="34" charset="0"/>
              <a:cs typeface="Times New Roman" panose="02020603050405020304" pitchFamily="18" charset="0"/>
            </a:endParaRPr>
          </a:p>
          <a:p>
            <a:pPr marL="0" indent="0">
              <a:spcAft>
                <a:spcPts val="600"/>
              </a:spcAft>
              <a:buNone/>
            </a:pPr>
            <a:endParaRPr lang="en-US" sz="3100" kern="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82483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3600" dirty="0">
                <a:solidFill>
                  <a:srgbClr val="FFFF00"/>
                </a:solidFill>
              </a:rPr>
              <a:t>Two ‘moral codes’ are behind every sin</a:t>
            </a:r>
          </a:p>
        </p:txBody>
      </p:sp>
      <p:sp>
        <p:nvSpPr>
          <p:cNvPr id="3075" name="Rectangle 3"/>
          <p:cNvSpPr>
            <a:spLocks noGrp="1" noChangeArrowheads="1"/>
          </p:cNvSpPr>
          <p:nvPr>
            <p:ph type="body" idx="1"/>
          </p:nvPr>
        </p:nvSpPr>
        <p:spPr>
          <a:xfrm>
            <a:off x="457200" y="695227"/>
            <a:ext cx="8229600" cy="5638800"/>
          </a:xfrm>
        </p:spPr>
        <p:txBody>
          <a:bodyPr/>
          <a:lstStyle/>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000" dirty="0">
              <a:solidFill>
                <a:schemeClr val="bg1"/>
              </a:solidFill>
            </a:endParaRPr>
          </a:p>
        </p:txBody>
      </p:sp>
      <p:sp>
        <p:nvSpPr>
          <p:cNvPr id="2" name="Rectangle 1">
            <a:extLst>
              <a:ext uri="{FF2B5EF4-FFF2-40B4-BE49-F238E27FC236}">
                <a16:creationId xmlns:a16="http://schemas.microsoft.com/office/drawing/2014/main" id="{7E5EBEC2-3F2B-4394-AFED-1A0626DDB8C4}"/>
              </a:ext>
            </a:extLst>
          </p:cNvPr>
          <p:cNvSpPr/>
          <p:nvPr/>
        </p:nvSpPr>
        <p:spPr>
          <a:xfrm>
            <a:off x="457200" y="1143000"/>
            <a:ext cx="4038600" cy="2667000"/>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00"/>
                </a:solidFill>
              </a:rPr>
              <a:t>Relativism:</a:t>
            </a:r>
            <a:br>
              <a:rPr lang="en-US" sz="3100" dirty="0"/>
            </a:br>
            <a:r>
              <a:rPr lang="en-US" sz="3100" dirty="0"/>
              <a:t>basis of moral judgment is relative; differs according to events, persons, etc.</a:t>
            </a:r>
          </a:p>
        </p:txBody>
      </p:sp>
      <p:sp>
        <p:nvSpPr>
          <p:cNvPr id="5" name="Rectangle 4">
            <a:extLst>
              <a:ext uri="{FF2B5EF4-FFF2-40B4-BE49-F238E27FC236}">
                <a16:creationId xmlns:a16="http://schemas.microsoft.com/office/drawing/2014/main" id="{2F44D8D2-1C82-449A-9304-252296655F21}"/>
              </a:ext>
            </a:extLst>
          </p:cNvPr>
          <p:cNvSpPr/>
          <p:nvPr/>
        </p:nvSpPr>
        <p:spPr>
          <a:xfrm>
            <a:off x="4648200" y="1143000"/>
            <a:ext cx="4038600" cy="2667000"/>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00"/>
                </a:solidFill>
              </a:rPr>
              <a:t>Situation ethics:</a:t>
            </a:r>
          </a:p>
          <a:p>
            <a:pPr algn="ctr"/>
            <a:r>
              <a:rPr lang="en-US" sz="3100" dirty="0"/>
              <a:t>circumstances determine conduct; end justifies means; based on naturalism. </a:t>
            </a:r>
          </a:p>
        </p:txBody>
      </p:sp>
      <p:sp>
        <p:nvSpPr>
          <p:cNvPr id="3" name="Rectangle 2">
            <a:extLst>
              <a:ext uri="{FF2B5EF4-FFF2-40B4-BE49-F238E27FC236}">
                <a16:creationId xmlns:a16="http://schemas.microsoft.com/office/drawing/2014/main" id="{048D282F-DA8B-42D1-9C4F-5E4CFBFA7E59}"/>
              </a:ext>
            </a:extLst>
          </p:cNvPr>
          <p:cNvSpPr/>
          <p:nvPr/>
        </p:nvSpPr>
        <p:spPr>
          <a:xfrm>
            <a:off x="831273" y="4343400"/>
            <a:ext cx="7481455" cy="1685827"/>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In both: </a:t>
            </a:r>
            <a:r>
              <a:rPr lang="en-US" sz="3000" dirty="0">
                <a:solidFill>
                  <a:srgbClr val="FFFF99"/>
                </a:solidFill>
              </a:rPr>
              <a:t>religion does not depend on</a:t>
            </a:r>
            <a:br>
              <a:rPr lang="en-US" sz="3000" dirty="0">
                <a:solidFill>
                  <a:srgbClr val="FFFF99"/>
                </a:solidFill>
              </a:rPr>
            </a:br>
            <a:r>
              <a:rPr lang="en-US" sz="3000" dirty="0">
                <a:solidFill>
                  <a:srgbClr val="FFFF99"/>
                </a:solidFill>
              </a:rPr>
              <a:t>supernatural experience / divine revelation,</a:t>
            </a:r>
            <a:br>
              <a:rPr lang="en-US" sz="3000" dirty="0">
                <a:solidFill>
                  <a:srgbClr val="FFFF99"/>
                </a:solidFill>
              </a:rPr>
            </a:br>
            <a:r>
              <a:rPr lang="en-US" sz="3000" dirty="0">
                <a:solidFill>
                  <a:srgbClr val="FFFF99"/>
                </a:solidFill>
              </a:rPr>
              <a:t>etc., but rather on current ‘wisdom’</a:t>
            </a: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3500" dirty="0">
                <a:solidFill>
                  <a:srgbClr val="CCFFCC"/>
                </a:solidFill>
              </a:rPr>
              <a:t>‘New morality’ is neither new nor moral</a:t>
            </a:r>
            <a:endParaRPr lang="en-US" altLang="en-US" sz="3600" dirty="0">
              <a:solidFill>
                <a:srgbClr val="CCFFCC"/>
              </a:solidFill>
            </a:endParaRPr>
          </a:p>
        </p:txBody>
      </p:sp>
      <p:sp>
        <p:nvSpPr>
          <p:cNvPr id="3075" name="Rectangle 3"/>
          <p:cNvSpPr>
            <a:spLocks noGrp="1" noChangeArrowheads="1"/>
          </p:cNvSpPr>
          <p:nvPr>
            <p:ph type="body" idx="1"/>
          </p:nvPr>
        </p:nvSpPr>
        <p:spPr>
          <a:xfrm>
            <a:off x="419492" y="838200"/>
            <a:ext cx="8305800" cy="5562600"/>
          </a:xfrm>
        </p:spPr>
        <p:txBody>
          <a:bodyPr/>
          <a:lstStyle/>
          <a:p>
            <a:pPr>
              <a:spcAft>
                <a:spcPts val="400"/>
              </a:spcAft>
            </a:pPr>
            <a:r>
              <a:rPr lang="en-US" altLang="en-US" sz="3100" dirty="0">
                <a:solidFill>
                  <a:schemeClr val="bg1"/>
                </a:solidFill>
              </a:rPr>
              <a:t>Situation Ethics = end justifies the means</a:t>
            </a:r>
          </a:p>
          <a:p>
            <a:pPr>
              <a:spcAft>
                <a:spcPts val="400"/>
              </a:spcAft>
            </a:pPr>
            <a:r>
              <a:rPr lang="en-US" altLang="en-US" sz="3100" dirty="0">
                <a:solidFill>
                  <a:srgbClr val="CCFFCC"/>
                </a:solidFill>
              </a:rPr>
              <a:t>“What would you do if asked to reveal hiding place of victim so enemy can kill him?”</a:t>
            </a:r>
          </a:p>
          <a:p>
            <a:pPr lvl="1">
              <a:spcAft>
                <a:spcPts val="400"/>
              </a:spcAft>
            </a:pPr>
            <a:r>
              <a:rPr lang="en-US" altLang="en-US" sz="3100" dirty="0">
                <a:solidFill>
                  <a:schemeClr val="bg1"/>
                </a:solidFill>
              </a:rPr>
              <a:t>Could not justify lying – it is sin.</a:t>
            </a:r>
          </a:p>
          <a:p>
            <a:pPr lvl="1">
              <a:spcAft>
                <a:spcPts val="400"/>
              </a:spcAft>
            </a:pPr>
            <a:r>
              <a:rPr lang="en-US" altLang="en-US" sz="3100" dirty="0">
                <a:solidFill>
                  <a:schemeClr val="bg1"/>
                </a:solidFill>
              </a:rPr>
              <a:t>If I lie, I must repent.</a:t>
            </a:r>
          </a:p>
          <a:p>
            <a:pPr lvl="1">
              <a:spcAft>
                <a:spcPts val="600"/>
              </a:spcAft>
            </a:pPr>
            <a:r>
              <a:rPr lang="en-US" altLang="en-US" sz="3100" dirty="0">
                <a:solidFill>
                  <a:schemeClr val="bg1"/>
                </a:solidFill>
              </a:rPr>
              <a:t>Situationist – ‘you did nothing wrong.’</a:t>
            </a:r>
          </a:p>
          <a:p>
            <a:pPr lvl="2">
              <a:spcAft>
                <a:spcPts val="600"/>
              </a:spcAft>
            </a:pPr>
            <a:r>
              <a:rPr lang="en-US" altLang="en-US" sz="3100" dirty="0">
                <a:solidFill>
                  <a:srgbClr val="CCFFCC"/>
                </a:solidFill>
              </a:rPr>
              <a:t>Sarah,</a:t>
            </a:r>
            <a:r>
              <a:rPr lang="en-US" altLang="en-US" sz="3100" dirty="0">
                <a:solidFill>
                  <a:schemeClr val="bg1"/>
                </a:solidFill>
              </a:rPr>
              <a:t> Gn.18</a:t>
            </a:r>
          </a:p>
          <a:p>
            <a:pPr lvl="2">
              <a:spcAft>
                <a:spcPts val="600"/>
              </a:spcAft>
            </a:pPr>
            <a:r>
              <a:rPr lang="en-US" altLang="en-US" sz="3100" dirty="0">
                <a:solidFill>
                  <a:srgbClr val="CCFFCC"/>
                </a:solidFill>
              </a:rPr>
              <a:t>Old prophet, </a:t>
            </a:r>
            <a:r>
              <a:rPr lang="en-US" altLang="en-US" sz="3100" dirty="0">
                <a:solidFill>
                  <a:schemeClr val="bg1"/>
                </a:solidFill>
              </a:rPr>
              <a:t>1 K.13</a:t>
            </a:r>
          </a:p>
          <a:p>
            <a:pPr lvl="2">
              <a:spcAft>
                <a:spcPts val="600"/>
              </a:spcAft>
            </a:pPr>
            <a:r>
              <a:rPr lang="en-US" altLang="en-US" sz="3100" dirty="0">
                <a:solidFill>
                  <a:srgbClr val="CCFFCC"/>
                </a:solidFill>
              </a:rPr>
              <a:t>Peter, </a:t>
            </a:r>
            <a:r>
              <a:rPr lang="en-US" altLang="en-US" sz="3100" dirty="0">
                <a:solidFill>
                  <a:schemeClr val="bg1"/>
                </a:solidFill>
              </a:rPr>
              <a:t>Mt.26</a:t>
            </a:r>
          </a:p>
          <a:p>
            <a:pPr lvl="1">
              <a:spcAft>
                <a:spcPts val="600"/>
              </a:spcAft>
            </a:pPr>
            <a:endParaRPr lang="en-US" altLang="en-US" sz="2700" dirty="0">
              <a:solidFill>
                <a:srgbClr val="CCFFCC"/>
              </a:solidFill>
            </a:endParaRPr>
          </a:p>
        </p:txBody>
      </p:sp>
    </p:spTree>
    <p:extLst>
      <p:ext uri="{BB962C8B-B14F-4D97-AF65-F5344CB8AC3E}">
        <p14:creationId xmlns:p14="http://schemas.microsoft.com/office/powerpoint/2010/main" val="2699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3500" dirty="0">
                <a:solidFill>
                  <a:schemeClr val="bg1"/>
                </a:solidFill>
              </a:rPr>
              <a:t>A ‘lesser evil’ is still an evil</a:t>
            </a:r>
            <a:endParaRPr lang="en-US" altLang="en-US" sz="3600" dirty="0">
              <a:solidFill>
                <a:schemeClr val="bg1"/>
              </a:solidFill>
            </a:endParaRPr>
          </a:p>
        </p:txBody>
      </p:sp>
      <p:sp>
        <p:nvSpPr>
          <p:cNvPr id="3075" name="Rectangle 3"/>
          <p:cNvSpPr>
            <a:spLocks noGrp="1" noChangeArrowheads="1"/>
          </p:cNvSpPr>
          <p:nvPr>
            <p:ph type="body" idx="1"/>
          </p:nvPr>
        </p:nvSpPr>
        <p:spPr>
          <a:xfrm>
            <a:off x="419492" y="838200"/>
            <a:ext cx="8305800" cy="5562600"/>
          </a:xfrm>
        </p:spPr>
        <p:txBody>
          <a:bodyPr/>
          <a:lstStyle/>
          <a:p>
            <a:pPr>
              <a:spcAft>
                <a:spcPts val="400"/>
              </a:spcAft>
            </a:pPr>
            <a:r>
              <a:rPr lang="en-US" altLang="en-US" sz="3100" dirty="0">
                <a:solidFill>
                  <a:schemeClr val="bg1"/>
                </a:solidFill>
              </a:rPr>
              <a:t>Prov.28</a:t>
            </a:r>
            <a:r>
              <a:rPr lang="en-US" altLang="en-US" sz="3100" baseline="30000" dirty="0">
                <a:solidFill>
                  <a:schemeClr val="bg1"/>
                </a:solidFill>
              </a:rPr>
              <a:t>4</a:t>
            </a:r>
            <a:r>
              <a:rPr lang="en-US" altLang="en-US" sz="3100" dirty="0">
                <a:solidFill>
                  <a:schemeClr val="bg1"/>
                </a:solidFill>
              </a:rPr>
              <a:t> </a:t>
            </a:r>
            <a:r>
              <a:rPr lang="en-US" altLang="en-US" sz="3100" dirty="0">
                <a:solidFill>
                  <a:srgbClr val="FFFFCC"/>
                </a:solidFill>
              </a:rPr>
              <a:t>Those who forsake the law praise the wicked, But such as keep the law contend with them. </a:t>
            </a:r>
          </a:p>
          <a:p>
            <a:pPr>
              <a:spcAft>
                <a:spcPts val="400"/>
              </a:spcAft>
            </a:pPr>
            <a:r>
              <a:rPr lang="en-US" altLang="en-US" sz="3100" dirty="0">
                <a:solidFill>
                  <a:schemeClr val="bg1"/>
                </a:solidFill>
              </a:rPr>
              <a:t>1 John 1</a:t>
            </a:r>
            <a:r>
              <a:rPr lang="en-US" altLang="en-US" sz="3100" baseline="30000" dirty="0">
                <a:solidFill>
                  <a:schemeClr val="bg1"/>
                </a:solidFill>
              </a:rPr>
              <a:t>8</a:t>
            </a:r>
            <a:r>
              <a:rPr lang="en-US" altLang="en-US" sz="3100" dirty="0">
                <a:solidFill>
                  <a:schemeClr val="bg1"/>
                </a:solidFill>
              </a:rPr>
              <a:t> </a:t>
            </a:r>
            <a:r>
              <a:rPr lang="en-US" altLang="en-US" sz="3100" u="sng" dirty="0">
                <a:solidFill>
                  <a:srgbClr val="FFFFCC"/>
                </a:solidFill>
              </a:rPr>
              <a:t>If we say that we have no sin</a:t>
            </a:r>
            <a:r>
              <a:rPr lang="en-US" altLang="en-US" sz="3100" dirty="0">
                <a:solidFill>
                  <a:srgbClr val="FFFFCC"/>
                </a:solidFill>
              </a:rPr>
              <a:t>, we deceive ourselves, and the truth is not in us.  </a:t>
            </a:r>
            <a:r>
              <a:rPr lang="en-US" altLang="en-US" sz="3100" baseline="30000" dirty="0">
                <a:solidFill>
                  <a:schemeClr val="bg1"/>
                </a:solidFill>
              </a:rPr>
              <a:t>9</a:t>
            </a:r>
            <a:r>
              <a:rPr lang="en-US" altLang="en-US" sz="3100" dirty="0">
                <a:solidFill>
                  <a:schemeClr val="bg1"/>
                </a:solidFill>
              </a:rPr>
              <a:t> </a:t>
            </a:r>
            <a:r>
              <a:rPr lang="en-US" altLang="en-US" sz="3100" u="sng" dirty="0">
                <a:solidFill>
                  <a:srgbClr val="CCFFFF"/>
                </a:solidFill>
              </a:rPr>
              <a:t>If we confess our sins</a:t>
            </a:r>
            <a:r>
              <a:rPr lang="en-US" altLang="en-US" sz="3100" dirty="0">
                <a:solidFill>
                  <a:srgbClr val="CCFFFF"/>
                </a:solidFill>
              </a:rPr>
              <a:t>, He is faithful and just to forgive us our sins and to cleanse us from all unrighteousness.  </a:t>
            </a:r>
            <a:r>
              <a:rPr lang="en-US" altLang="en-US" sz="3100" baseline="30000" dirty="0">
                <a:solidFill>
                  <a:schemeClr val="bg1"/>
                </a:solidFill>
              </a:rPr>
              <a:t>10</a:t>
            </a:r>
            <a:r>
              <a:rPr lang="en-US" altLang="en-US" sz="3100" dirty="0">
                <a:solidFill>
                  <a:schemeClr val="bg1"/>
                </a:solidFill>
              </a:rPr>
              <a:t> </a:t>
            </a:r>
            <a:r>
              <a:rPr lang="en-US" altLang="en-US" sz="3100" u="sng" dirty="0">
                <a:solidFill>
                  <a:srgbClr val="FFFFCC"/>
                </a:solidFill>
              </a:rPr>
              <a:t>If we say that we have not sinned</a:t>
            </a:r>
            <a:r>
              <a:rPr lang="en-US" altLang="en-US" sz="3100" dirty="0">
                <a:solidFill>
                  <a:srgbClr val="FFFFCC"/>
                </a:solidFill>
              </a:rPr>
              <a:t>, we make Him a liar, and His word is not in us.</a:t>
            </a:r>
          </a:p>
          <a:p>
            <a:pPr>
              <a:spcAft>
                <a:spcPts val="400"/>
              </a:spcAft>
            </a:pPr>
            <a:endParaRPr lang="en-US" altLang="en-US" sz="2700" dirty="0">
              <a:solidFill>
                <a:srgbClr val="FFFFCC"/>
              </a:solidFill>
            </a:endParaRPr>
          </a:p>
        </p:txBody>
      </p:sp>
    </p:spTree>
    <p:extLst>
      <p:ext uri="{BB962C8B-B14F-4D97-AF65-F5344CB8AC3E}">
        <p14:creationId xmlns:p14="http://schemas.microsoft.com/office/powerpoint/2010/main" val="217499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CCFFCC"/>
                </a:solidFill>
              </a:rPr>
              <a:t>Joseph Fletcher</a:t>
            </a:r>
          </a:p>
        </p:txBody>
      </p:sp>
      <p:sp>
        <p:nvSpPr>
          <p:cNvPr id="3075" name="Rectangle 3"/>
          <p:cNvSpPr>
            <a:spLocks noGrp="1" noChangeArrowheads="1"/>
          </p:cNvSpPr>
          <p:nvPr>
            <p:ph type="body" idx="1"/>
          </p:nvPr>
        </p:nvSpPr>
        <p:spPr>
          <a:xfrm>
            <a:off x="457200" y="838200"/>
            <a:ext cx="8229600" cy="5638800"/>
          </a:xfrm>
        </p:spPr>
        <p:txBody>
          <a:bodyPr/>
          <a:lstStyle/>
          <a:p>
            <a:pPr marL="0" indent="0">
              <a:spcAft>
                <a:spcPts val="600"/>
              </a:spcAft>
              <a:buNone/>
            </a:pPr>
            <a:r>
              <a:rPr lang="en-US" altLang="en-US" sz="3100" dirty="0">
                <a:solidFill>
                  <a:srgbClr val="FFFFCC"/>
                </a:solidFill>
              </a:rPr>
              <a:t>“Jesus was a simple Jewish peasant.  He had no more philosophical sophistication than a guinea pig, and I don’t turn to Jesus for philosophical sophistication.”</a:t>
            </a:r>
          </a:p>
          <a:p>
            <a:pPr marL="857250" lvl="1" indent="-517525">
              <a:spcAft>
                <a:spcPts val="600"/>
              </a:spcAft>
              <a:buNone/>
            </a:pPr>
            <a:r>
              <a:rPr lang="en-US" altLang="en-US" sz="3100" dirty="0">
                <a:solidFill>
                  <a:srgbClr val="CCFFCC"/>
                </a:solidFill>
              </a:rPr>
              <a:t>Q:</a:t>
            </a:r>
            <a:r>
              <a:rPr lang="en-US" altLang="en-US" sz="3100" dirty="0">
                <a:solidFill>
                  <a:schemeClr val="bg1"/>
                </a:solidFill>
              </a:rPr>
              <a:t> “In situational ethics, what authority does the Bible have?”  </a:t>
            </a:r>
          </a:p>
          <a:p>
            <a:pPr marL="801688" lvl="1" indent="-461963">
              <a:spcAft>
                <a:spcPts val="600"/>
              </a:spcAft>
              <a:buNone/>
            </a:pPr>
            <a:r>
              <a:rPr lang="en-US" altLang="en-US" sz="3100" dirty="0">
                <a:solidFill>
                  <a:srgbClr val="CCFFCC"/>
                </a:solidFill>
              </a:rPr>
              <a:t>A:</a:t>
            </a:r>
            <a:r>
              <a:rPr lang="en-US" altLang="en-US" sz="3100" dirty="0">
                <a:solidFill>
                  <a:srgbClr val="FFFF99"/>
                </a:solidFill>
              </a:rPr>
              <a:t> </a:t>
            </a:r>
            <a:r>
              <a:rPr lang="en-US" altLang="en-US" sz="3100" dirty="0">
                <a:solidFill>
                  <a:schemeClr val="bg1"/>
                </a:solidFill>
              </a:rPr>
              <a:t>“None, unless the situationist is a Christian.”</a:t>
            </a:r>
          </a:p>
          <a:p>
            <a:pPr marL="0" indent="0">
              <a:spcAft>
                <a:spcPts val="600"/>
              </a:spcAft>
              <a:buNone/>
            </a:pPr>
            <a:endParaRPr lang="en-US" altLang="en-US" sz="3100" dirty="0">
              <a:solidFill>
                <a:schemeClr val="bg1"/>
              </a:solidFill>
            </a:endParaRPr>
          </a:p>
          <a:p>
            <a:pPr marL="0" indent="0">
              <a:spcAft>
                <a:spcPts val="600"/>
              </a:spcAft>
              <a:buNone/>
            </a:pPr>
            <a:endParaRPr lang="en-US" altLang="en-US" sz="3000" dirty="0">
              <a:solidFill>
                <a:schemeClr val="bg1"/>
              </a:solidFill>
            </a:endParaRPr>
          </a:p>
        </p:txBody>
      </p:sp>
    </p:spTree>
    <p:extLst>
      <p:ext uri="{BB962C8B-B14F-4D97-AF65-F5344CB8AC3E}">
        <p14:creationId xmlns:p14="http://schemas.microsoft.com/office/powerpoint/2010/main" val="363209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771427" y="415096"/>
            <a:ext cx="7609554" cy="1227208"/>
          </a:xfrm>
          <a:prstGeom prst="roundRect">
            <a:avLst/>
          </a:prstGeom>
          <a:solidFill>
            <a:schemeClr val="accent6">
              <a:lumMod val="50000"/>
            </a:schemeClr>
          </a:solidFill>
          <a:ln w="63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5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Naturalism offers no</a:t>
            </a:r>
            <a:br>
              <a:rPr kumimoji="0" lang="en-US" sz="35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5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standard to govern conduct</a:t>
            </a:r>
            <a:endParaRPr kumimoji="0" lang="en-US" sz="35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600200"/>
          </a:xfrm>
        </p:spPr>
        <p:txBody>
          <a:bodyPr/>
          <a:lstStyle/>
          <a:p>
            <a:r>
              <a:rPr lang="en-US" altLang="en-US" sz="3200" dirty="0">
                <a:solidFill>
                  <a:srgbClr val="FFFFCC"/>
                </a:solidFill>
              </a:rPr>
              <a:t>How can limited intelligence know</a:t>
            </a:r>
            <a:br>
              <a:rPr lang="en-US" altLang="en-US" sz="3200" dirty="0">
                <a:solidFill>
                  <a:srgbClr val="FFFFCC"/>
                </a:solidFill>
              </a:rPr>
            </a:br>
            <a:r>
              <a:rPr lang="en-US" altLang="en-US" sz="3200" dirty="0">
                <a:solidFill>
                  <a:srgbClr val="FFFFCC"/>
                </a:solidFill>
              </a:rPr>
              <a:t>long-term consequences of actions</a:t>
            </a:r>
            <a:br>
              <a:rPr lang="en-US" altLang="en-US" sz="3200" dirty="0">
                <a:solidFill>
                  <a:srgbClr val="FFFFCC"/>
                </a:solidFill>
              </a:rPr>
            </a:br>
            <a:r>
              <a:rPr lang="en-US" altLang="en-US" sz="3200" dirty="0">
                <a:solidFill>
                  <a:srgbClr val="FFFFCC"/>
                </a:solidFill>
              </a:rPr>
              <a:t>based on situational judgments?</a:t>
            </a:r>
          </a:p>
        </p:txBody>
      </p:sp>
      <p:sp>
        <p:nvSpPr>
          <p:cNvPr id="3075" name="Rectangle 3"/>
          <p:cNvSpPr>
            <a:spLocks noGrp="1" noChangeArrowheads="1"/>
          </p:cNvSpPr>
          <p:nvPr>
            <p:ph type="body" idx="1"/>
          </p:nvPr>
        </p:nvSpPr>
        <p:spPr>
          <a:xfrm>
            <a:off x="343292" y="1676400"/>
            <a:ext cx="8458200" cy="4953000"/>
          </a:xfrm>
        </p:spPr>
        <p:txBody>
          <a:bodyPr/>
          <a:lstStyle/>
          <a:p>
            <a:pPr marL="282575" indent="-282575">
              <a:spcAft>
                <a:spcPts val="0"/>
              </a:spcAft>
              <a:buFont typeface="Arial" panose="020B0604020202020204" pitchFamily="34" charset="0"/>
              <a:buChar char="•"/>
            </a:pPr>
            <a:r>
              <a:rPr lang="en-US" sz="3100" dirty="0">
                <a:solidFill>
                  <a:srgbClr val="CCFFCC"/>
                </a:solidFill>
                <a:ea typeface="Verdana" panose="020B0604030504040204" pitchFamily="34" charset="0"/>
                <a:cs typeface="Times New Roman" panose="02020603050405020304" pitchFamily="18" charset="0"/>
              </a:rPr>
              <a:t>In trouble with boss…</a:t>
            </a:r>
          </a:p>
          <a:p>
            <a:pPr marL="631825" lvl="1" indent="-292100">
              <a:spcAft>
                <a:spcPts val="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Tell truth?   </a:t>
            </a:r>
            <a:r>
              <a:rPr lang="en-US" sz="3100" kern="0" dirty="0">
                <a:solidFill>
                  <a:schemeClr val="bg1"/>
                </a:solidFill>
                <a:ea typeface="Verdana" panose="020B0604030504040204" pitchFamily="34" charset="0"/>
                <a:cs typeface="Times New Roman" panose="02020603050405020304" pitchFamily="18" charset="0"/>
              </a:rPr>
              <a:t>Lose job?  Better job?  Worse?</a:t>
            </a:r>
          </a:p>
          <a:p>
            <a:pPr marL="631825" lvl="1" indent="-292100">
              <a:spcAft>
                <a:spcPts val="600"/>
              </a:spcAft>
              <a:buFont typeface="Arial" panose="020B0604020202020204" pitchFamily="34" charset="0"/>
              <a:buChar char="•"/>
            </a:pPr>
            <a:r>
              <a:rPr lang="en-US" sz="3100" kern="0" dirty="0">
                <a:solidFill>
                  <a:srgbClr val="FFFFCC"/>
                </a:solidFill>
                <a:ea typeface="Verdana" panose="020B0604030504040204" pitchFamily="34" charset="0"/>
                <a:cs typeface="Times New Roman" panose="02020603050405020304" pitchFamily="18" charset="0"/>
              </a:rPr>
              <a:t>Lie?</a:t>
            </a:r>
            <a:r>
              <a:rPr lang="en-US" sz="3100" kern="0" dirty="0">
                <a:solidFill>
                  <a:schemeClr val="bg1"/>
                </a:solidFill>
                <a:ea typeface="Verdana" panose="020B0604030504040204" pitchFamily="34" charset="0"/>
                <a:cs typeface="Times New Roman" panose="02020603050405020304" pitchFamily="18" charset="0"/>
              </a:rPr>
              <a:t>  Detected?  Fired?  Others find out?</a:t>
            </a:r>
          </a:p>
          <a:p>
            <a:pPr marL="282575" indent="-282575">
              <a:spcAft>
                <a:spcPts val="0"/>
              </a:spcAft>
              <a:buFont typeface="Arial" panose="020B0604020202020204" pitchFamily="34" charset="0"/>
              <a:buChar char="•"/>
            </a:pPr>
            <a:r>
              <a:rPr lang="en-US" sz="3100" kern="0" dirty="0">
                <a:solidFill>
                  <a:srgbClr val="CCFFCC"/>
                </a:solidFill>
                <a:ea typeface="Verdana" panose="020B0604030504040204" pitchFamily="34" charset="0"/>
                <a:cs typeface="Times New Roman" panose="02020603050405020304" pitchFamily="18" charset="0"/>
              </a:rPr>
              <a:t>If we can’t determine outcome of ‘little things,’ what if we convince all of society they are not guilty for their sins?  …</a:t>
            </a:r>
          </a:p>
          <a:p>
            <a:pPr lvl="1">
              <a:spcAft>
                <a:spcPts val="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Indian raid…   </a:t>
            </a:r>
          </a:p>
          <a:p>
            <a:pPr lvl="1">
              <a:spcAft>
                <a:spcPts val="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Jesus – Jn.8:44 </a:t>
            </a:r>
          </a:p>
          <a:p>
            <a:pPr lvl="1">
              <a:spcAft>
                <a:spcPts val="300"/>
              </a:spcAft>
              <a:buFont typeface="Arial" panose="020B0604020202020204" pitchFamily="34" charset="0"/>
              <a:buChar char="•"/>
            </a:pPr>
            <a:endParaRPr lang="en-US" altLang="en-US" sz="3100" dirty="0">
              <a:solidFill>
                <a:schemeClr val="bg1"/>
              </a:solidFill>
            </a:endParaRPr>
          </a:p>
        </p:txBody>
      </p:sp>
    </p:spTree>
    <p:extLst>
      <p:ext uri="{BB962C8B-B14F-4D97-AF65-F5344CB8AC3E}">
        <p14:creationId xmlns:p14="http://schemas.microsoft.com/office/powerpoint/2010/main" val="229996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200" dirty="0">
                <a:solidFill>
                  <a:schemeClr val="bg1"/>
                </a:solidFill>
              </a:rPr>
              <a:t>The truth about lying</a:t>
            </a:r>
          </a:p>
        </p:txBody>
      </p:sp>
      <p:sp>
        <p:nvSpPr>
          <p:cNvPr id="3075" name="Rectangle 3"/>
          <p:cNvSpPr>
            <a:spLocks noGrp="1" noChangeArrowheads="1"/>
          </p:cNvSpPr>
          <p:nvPr>
            <p:ph type="body" idx="1"/>
          </p:nvPr>
        </p:nvSpPr>
        <p:spPr>
          <a:xfrm>
            <a:off x="343292" y="838200"/>
            <a:ext cx="8458200" cy="5791200"/>
          </a:xfrm>
        </p:spPr>
        <p:txBody>
          <a:bodyPr/>
          <a:lstStyle/>
          <a:p>
            <a:pPr marL="457200" lvl="1" indent="0">
              <a:spcAft>
                <a:spcPts val="300"/>
              </a:spcAft>
              <a:buNone/>
            </a:pPr>
            <a:endParaRPr lang="en-US" altLang="en-US" sz="3100" dirty="0">
              <a:solidFill>
                <a:schemeClr val="bg1"/>
              </a:solidFill>
            </a:endParaRPr>
          </a:p>
          <a:p>
            <a:pPr marL="457200" lvl="1" indent="0">
              <a:spcAft>
                <a:spcPts val="300"/>
              </a:spcAft>
              <a:buNone/>
            </a:pPr>
            <a:endParaRPr lang="en-US" altLang="en-US" sz="3100" dirty="0">
              <a:solidFill>
                <a:schemeClr val="bg1"/>
              </a:solidFill>
            </a:endParaRPr>
          </a:p>
          <a:p>
            <a:pPr marL="457200" lvl="1" indent="0">
              <a:spcAft>
                <a:spcPts val="300"/>
              </a:spcAft>
              <a:buNone/>
            </a:pPr>
            <a:endParaRPr lang="en-US" altLang="en-US" sz="3100" dirty="0">
              <a:solidFill>
                <a:schemeClr val="bg1"/>
              </a:solidFill>
            </a:endParaRPr>
          </a:p>
          <a:p>
            <a:pPr marL="457200" lvl="1" indent="0">
              <a:spcAft>
                <a:spcPts val="300"/>
              </a:spcAft>
              <a:buNone/>
            </a:pPr>
            <a:endParaRPr lang="en-US" altLang="en-US" sz="3100" dirty="0">
              <a:solidFill>
                <a:schemeClr val="bg1"/>
              </a:solidFill>
            </a:endParaRPr>
          </a:p>
          <a:p>
            <a:pPr marL="457200" lvl="1" indent="0">
              <a:spcAft>
                <a:spcPts val="300"/>
              </a:spcAft>
              <a:buNone/>
            </a:pPr>
            <a:endParaRPr lang="en-US" altLang="en-US" sz="3100" dirty="0">
              <a:solidFill>
                <a:schemeClr val="bg1"/>
              </a:solidFill>
            </a:endParaRPr>
          </a:p>
          <a:p>
            <a:pPr marL="457200" lvl="1" indent="0">
              <a:spcAft>
                <a:spcPts val="300"/>
              </a:spcAft>
              <a:buNone/>
            </a:pPr>
            <a:endParaRPr lang="en-US" altLang="en-US" sz="3100" dirty="0">
              <a:solidFill>
                <a:schemeClr val="bg1"/>
              </a:solidFill>
            </a:endParaRPr>
          </a:p>
          <a:p>
            <a:pPr marL="282575" lvl="1" indent="-282575">
              <a:spcBef>
                <a:spcPts val="1800"/>
              </a:spcBef>
              <a:spcAft>
                <a:spcPts val="600"/>
              </a:spcAft>
              <a:buFont typeface="Arial" panose="020B0604020202020204" pitchFamily="34" charset="0"/>
              <a:buChar char="•"/>
            </a:pPr>
            <a:r>
              <a:rPr lang="en-US" altLang="en-US" sz="3000" dirty="0">
                <a:solidFill>
                  <a:srgbClr val="CCFFCC"/>
                </a:solidFill>
              </a:rPr>
              <a:t>Contrast:</a:t>
            </a:r>
            <a:r>
              <a:rPr lang="en-US" altLang="en-US" sz="3000" dirty="0">
                <a:solidFill>
                  <a:schemeClr val="bg1"/>
                </a:solidFill>
              </a:rPr>
              <a:t>  “Lying could be more Christian than telling the truth” </a:t>
            </a:r>
            <a:r>
              <a:rPr lang="en-US" altLang="en-US" sz="2400" dirty="0">
                <a:solidFill>
                  <a:schemeClr val="bg1"/>
                </a:solidFill>
              </a:rPr>
              <a:t>– Fletcher</a:t>
            </a:r>
          </a:p>
          <a:p>
            <a:pPr marL="282575" lvl="1" indent="-282575">
              <a:spcAft>
                <a:spcPts val="300"/>
              </a:spcAft>
              <a:buFont typeface="Arial" panose="020B0604020202020204" pitchFamily="34" charset="0"/>
              <a:buChar char="•"/>
            </a:pPr>
            <a:r>
              <a:rPr lang="en-US" altLang="en-US" sz="3000" dirty="0">
                <a:solidFill>
                  <a:srgbClr val="CCFFCC"/>
                </a:solidFill>
              </a:rPr>
              <a:t>Postmodern U.S.:  </a:t>
            </a:r>
            <a:r>
              <a:rPr lang="en-US" altLang="en-US" sz="3000" dirty="0">
                <a:solidFill>
                  <a:schemeClr val="bg1"/>
                </a:solidFill>
              </a:rPr>
              <a:t>“no moral absolutes” </a:t>
            </a:r>
            <a:r>
              <a:rPr lang="en-US" altLang="en-US" sz="2400" dirty="0">
                <a:solidFill>
                  <a:schemeClr val="bg1"/>
                </a:solidFill>
              </a:rPr>
              <a:t>– </a:t>
            </a:r>
            <a:r>
              <a:rPr lang="en-US" altLang="en-US" sz="2400" dirty="0" err="1">
                <a:solidFill>
                  <a:schemeClr val="bg1"/>
                </a:solidFill>
              </a:rPr>
              <a:t>Barna</a:t>
            </a:r>
            <a:r>
              <a:rPr lang="en-US" altLang="en-US" sz="2400" dirty="0">
                <a:solidFill>
                  <a:schemeClr val="bg1"/>
                </a:solidFill>
              </a:rPr>
              <a:t> </a:t>
            </a:r>
          </a:p>
          <a:p>
            <a:pPr marL="457200" lvl="1" indent="-457200">
              <a:spcAft>
                <a:spcPts val="300"/>
              </a:spcAft>
              <a:buNone/>
            </a:pPr>
            <a:endParaRPr lang="en-US" altLang="en-US" sz="3000" dirty="0">
              <a:solidFill>
                <a:schemeClr val="bg1"/>
              </a:solidFill>
            </a:endParaRPr>
          </a:p>
        </p:txBody>
      </p:sp>
      <p:sp>
        <p:nvSpPr>
          <p:cNvPr id="2" name="Rectangle 1">
            <a:extLst>
              <a:ext uri="{FF2B5EF4-FFF2-40B4-BE49-F238E27FC236}">
                <a16:creationId xmlns:a16="http://schemas.microsoft.com/office/drawing/2014/main" id="{DDE880FD-5784-4B67-A079-51FAB47A5FA8}"/>
              </a:ext>
            </a:extLst>
          </p:cNvPr>
          <p:cNvSpPr/>
          <p:nvPr/>
        </p:nvSpPr>
        <p:spPr>
          <a:xfrm>
            <a:off x="732935" y="895546"/>
            <a:ext cx="7696200" cy="3581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1" fontAlgn="base" latinLnBrk="0" hangingPunct="1">
              <a:lnSpc>
                <a:spcPct val="100000"/>
              </a:lnSpc>
              <a:spcBef>
                <a:spcPct val="20000"/>
              </a:spcBef>
              <a:spcAft>
                <a:spcPts val="400"/>
              </a:spcAft>
              <a:buClrTx/>
              <a:buSzTx/>
              <a:tabLst/>
              <a:defRPr/>
            </a:pPr>
            <a:r>
              <a:rPr kumimoji="0" lang="en-US" sz="3100" b="0" i="0" u="none" strike="noStrike" kern="0" cap="none" spc="0" normalizeH="0" baseline="0" noProof="0" dirty="0">
                <a:ln>
                  <a:noFill/>
                </a:ln>
                <a:solidFill>
                  <a:srgbClr val="FFFFCC"/>
                </a:solidFill>
                <a:effectLst/>
                <a:uLnTx/>
                <a:uFillTx/>
                <a:latin typeface="Arial"/>
                <a:ea typeface="Verdana" panose="020B0604030504040204" pitchFamily="34" charset="0"/>
                <a:cs typeface="Times New Roman" panose="02020603050405020304" pitchFamily="18" charset="0"/>
              </a:rPr>
              <a:t>“You are of your father the devil, and the desires of your father you want to do.   He was a murderer from the beginning, and does not stand in the truth, because there is no truth in him.  When he speaks a lie, he speaks from his own resources, for he is a liar and the father of it”</a:t>
            </a:r>
            <a:r>
              <a:rPr kumimoji="0" lang="en-US" sz="3100" b="0" i="0" u="none" strike="noStrike" kern="0" cap="none" spc="0" normalizeH="0" baseline="0" noProof="0" dirty="0">
                <a:ln>
                  <a:noFill/>
                </a:ln>
                <a:solidFill>
                  <a:schemeClr val="bg1"/>
                </a:solidFill>
                <a:effectLst/>
                <a:uLnTx/>
                <a:uFillTx/>
                <a:latin typeface="Arial"/>
                <a:ea typeface="Verdana" panose="020B0604030504040204" pitchFamily="34" charset="0"/>
                <a:cs typeface="Times New Roman" panose="02020603050405020304" pitchFamily="18" charset="0"/>
              </a:rPr>
              <a:t> </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Times New Roman" panose="02020603050405020304" pitchFamily="18" charset="0"/>
              </a:rPr>
              <a:t>– </a:t>
            </a:r>
            <a:r>
              <a:rPr kumimoji="0" lang="en-US" sz="2800" b="0" i="0" u="none" strike="noStrike" kern="0" cap="none" spc="0" normalizeH="0" baseline="0" noProof="0" dirty="0">
                <a:ln>
                  <a:noFill/>
                </a:ln>
                <a:solidFill>
                  <a:srgbClr val="FFFFFF"/>
                </a:solidFill>
                <a:effectLst/>
                <a:uLnTx/>
                <a:uFillTx/>
                <a:latin typeface="Arial"/>
                <a:ea typeface="Verdana" panose="020B0604030504040204" pitchFamily="34" charset="0"/>
                <a:cs typeface="Times New Roman" panose="02020603050405020304" pitchFamily="18" charset="0"/>
              </a:rPr>
              <a:t>Jn.8:44</a:t>
            </a:r>
            <a:endParaRPr kumimoji="0" lang="en-US" sz="3500" b="0" i="0" u="none" strike="noStrike" kern="0" cap="none" spc="0" normalizeH="0" baseline="0" noProof="0" dirty="0">
              <a:ln>
                <a:noFill/>
              </a:ln>
              <a:solidFill>
                <a:srgbClr val="FFFFFF"/>
              </a:solidFill>
              <a:effectLst/>
              <a:uLnTx/>
              <a:uFillTx/>
              <a:latin typeface="Aria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3487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300" u="sng" dirty="0">
                <a:solidFill>
                  <a:schemeClr val="bg1"/>
                </a:solidFill>
              </a:rPr>
              <a:t>Naturalism</a:t>
            </a:r>
            <a:r>
              <a:rPr lang="en-US" altLang="en-US" sz="3300" dirty="0">
                <a:solidFill>
                  <a:schemeClr val="bg1"/>
                </a:solidFill>
              </a:rPr>
              <a:t> </a:t>
            </a:r>
            <a:r>
              <a:rPr lang="en-US" altLang="en-US" sz="3300" u="sng" dirty="0">
                <a:solidFill>
                  <a:schemeClr val="bg1"/>
                </a:solidFill>
              </a:rPr>
              <a:t>cannot</a:t>
            </a:r>
            <a:r>
              <a:rPr lang="en-US" altLang="en-US" sz="3300" dirty="0">
                <a:solidFill>
                  <a:schemeClr val="bg1"/>
                </a:solidFill>
              </a:rPr>
              <a:t> </a:t>
            </a:r>
            <a:r>
              <a:rPr lang="en-US" altLang="en-US" sz="3300" u="sng" dirty="0">
                <a:solidFill>
                  <a:schemeClr val="bg1"/>
                </a:solidFill>
              </a:rPr>
              <a:t>establish</a:t>
            </a:r>
            <a:r>
              <a:rPr lang="en-US" altLang="en-US" sz="3300" dirty="0">
                <a:solidFill>
                  <a:schemeClr val="bg1"/>
                </a:solidFill>
              </a:rPr>
              <a:t> </a:t>
            </a:r>
            <a:r>
              <a:rPr lang="en-US" altLang="en-US" sz="3300" u="sng" dirty="0">
                <a:solidFill>
                  <a:schemeClr val="bg1"/>
                </a:solidFill>
              </a:rPr>
              <a:t>ethics</a:t>
            </a:r>
          </a:p>
        </p:txBody>
      </p:sp>
      <p:sp>
        <p:nvSpPr>
          <p:cNvPr id="3075" name="Rectangle 3"/>
          <p:cNvSpPr>
            <a:spLocks noGrp="1" noChangeArrowheads="1"/>
          </p:cNvSpPr>
          <p:nvPr>
            <p:ph type="body" idx="1"/>
          </p:nvPr>
        </p:nvSpPr>
        <p:spPr>
          <a:xfrm>
            <a:off x="343292" y="762000"/>
            <a:ext cx="8458200" cy="5486400"/>
          </a:xfrm>
        </p:spPr>
        <p:txBody>
          <a:bodyPr/>
          <a:lstStyle/>
          <a:p>
            <a:pPr marL="0" indent="0" algn="ctr">
              <a:spcAft>
                <a:spcPts val="0"/>
              </a:spcAft>
              <a:buNone/>
            </a:pPr>
            <a:r>
              <a:rPr lang="en-US" sz="3100" dirty="0">
                <a:solidFill>
                  <a:srgbClr val="CCFFCC"/>
                </a:solidFill>
                <a:ea typeface="Verdana" panose="020B0604030504040204" pitchFamily="34" charset="0"/>
                <a:cs typeface="Times New Roman" panose="02020603050405020304" pitchFamily="18" charset="0"/>
              </a:rPr>
              <a:t>Three Hurdles:</a:t>
            </a:r>
          </a:p>
          <a:p>
            <a:pPr marL="339725" indent="-339725">
              <a:spcAft>
                <a:spcPts val="600"/>
              </a:spcAft>
              <a:buNone/>
            </a:pPr>
            <a:r>
              <a:rPr lang="en-US" altLang="en-US" sz="2400" dirty="0">
                <a:solidFill>
                  <a:srgbClr val="FFFF99"/>
                </a:solidFill>
              </a:rPr>
              <a:t>1. </a:t>
            </a:r>
            <a:r>
              <a:rPr lang="en-US" altLang="en-US" sz="3100" dirty="0">
                <a:solidFill>
                  <a:srgbClr val="CCECFF"/>
                </a:solidFill>
              </a:rPr>
              <a:t>Definition:  </a:t>
            </a:r>
            <a:r>
              <a:rPr lang="en-US" altLang="en-US" sz="3100" dirty="0">
                <a:solidFill>
                  <a:schemeClr val="bg1"/>
                </a:solidFill>
              </a:rPr>
              <a:t>‘Being kind, gentle, helpful, and tolerant…is good.’     How to know?</a:t>
            </a:r>
          </a:p>
          <a:p>
            <a:pPr lvl="1" defTabSz="519113">
              <a:spcAft>
                <a:spcPts val="0"/>
              </a:spcAft>
              <a:buFont typeface="Arial" panose="020B0604020202020204" pitchFamily="34" charset="0"/>
              <a:buChar char="•"/>
            </a:pPr>
            <a:r>
              <a:rPr lang="en-US" altLang="en-US" sz="3100" dirty="0">
                <a:solidFill>
                  <a:schemeClr val="bg1"/>
                </a:solidFill>
              </a:rPr>
              <a:t>Epicurus: </a:t>
            </a:r>
            <a:r>
              <a:rPr lang="en-US" altLang="en-US" sz="3100" dirty="0">
                <a:solidFill>
                  <a:srgbClr val="FFFF99"/>
                </a:solidFill>
              </a:rPr>
              <a:t>‘That which is good promotes human happiness.’   </a:t>
            </a:r>
          </a:p>
          <a:p>
            <a:pPr lvl="2" defTabSz="519113">
              <a:spcAft>
                <a:spcPts val="0"/>
              </a:spcAft>
              <a:buFont typeface="Arial" panose="020B0604020202020204" pitchFamily="34" charset="0"/>
              <a:buChar char="•"/>
            </a:pPr>
            <a:r>
              <a:rPr lang="en-US" altLang="en-US" sz="3100" u="sng" dirty="0">
                <a:solidFill>
                  <a:schemeClr val="bg1"/>
                </a:solidFill>
              </a:rPr>
              <a:t>Moral blank check</a:t>
            </a:r>
            <a:r>
              <a:rPr lang="en-US" altLang="en-US" sz="3100" dirty="0">
                <a:solidFill>
                  <a:schemeClr val="bg1"/>
                </a:solidFill>
              </a:rPr>
              <a:t>!!</a:t>
            </a:r>
          </a:p>
          <a:p>
            <a:pPr lvl="3" defTabSz="519113">
              <a:spcAft>
                <a:spcPts val="0"/>
              </a:spcAft>
              <a:buFont typeface="Arial" panose="020B0604020202020204" pitchFamily="34" charset="0"/>
              <a:buChar char="•"/>
            </a:pPr>
            <a:r>
              <a:rPr lang="en-US" altLang="en-US" sz="3100" dirty="0">
                <a:solidFill>
                  <a:srgbClr val="CCECFF"/>
                </a:solidFill>
              </a:rPr>
              <a:t>One is happy picking violets…</a:t>
            </a:r>
          </a:p>
          <a:p>
            <a:pPr lvl="3" defTabSz="519113">
              <a:spcAft>
                <a:spcPts val="600"/>
              </a:spcAft>
              <a:buFont typeface="Arial" panose="020B0604020202020204" pitchFamily="34" charset="0"/>
              <a:buChar char="•"/>
            </a:pPr>
            <a:r>
              <a:rPr lang="en-US" altLang="en-US" sz="3100" dirty="0">
                <a:solidFill>
                  <a:srgbClr val="CCECFF"/>
                </a:solidFill>
              </a:rPr>
              <a:t>Another enjoys killing people…</a:t>
            </a:r>
          </a:p>
        </p:txBody>
      </p:sp>
      <p:sp>
        <p:nvSpPr>
          <p:cNvPr id="2" name="Rectangle: Rounded Corners 1">
            <a:extLst>
              <a:ext uri="{FF2B5EF4-FFF2-40B4-BE49-F238E27FC236}">
                <a16:creationId xmlns:a16="http://schemas.microsoft.com/office/drawing/2014/main" id="{C2C49AA4-5984-4546-9CAE-D810765C2188}"/>
              </a:ext>
            </a:extLst>
          </p:cNvPr>
          <p:cNvSpPr/>
          <p:nvPr/>
        </p:nvSpPr>
        <p:spPr>
          <a:xfrm>
            <a:off x="590746" y="5334000"/>
            <a:ext cx="7962508" cy="689264"/>
          </a:xfrm>
          <a:prstGeom prst="round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What cruelty cannot be justified by this rule? </a:t>
            </a:r>
          </a:p>
        </p:txBody>
      </p:sp>
    </p:spTree>
    <p:extLst>
      <p:ext uri="{BB962C8B-B14F-4D97-AF65-F5344CB8AC3E}">
        <p14:creationId xmlns:p14="http://schemas.microsoft.com/office/powerpoint/2010/main" val="354092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2400" dirty="0">
                <a:solidFill>
                  <a:schemeClr val="bg1"/>
                </a:solidFill>
              </a:rPr>
              <a:t>1. Definition</a:t>
            </a:r>
            <a:br>
              <a:rPr lang="en-US" altLang="en-US" sz="3300" dirty="0">
                <a:solidFill>
                  <a:schemeClr val="bg1"/>
                </a:solidFill>
              </a:rPr>
            </a:br>
            <a:r>
              <a:rPr lang="en-US" altLang="en-US" sz="2400" dirty="0">
                <a:solidFill>
                  <a:srgbClr val="FFFF99"/>
                </a:solidFill>
              </a:rPr>
              <a:t>2. </a:t>
            </a:r>
            <a:r>
              <a:rPr lang="en-US" altLang="en-US" sz="3300" dirty="0">
                <a:solidFill>
                  <a:srgbClr val="CCFFFF"/>
                </a:solidFill>
              </a:rPr>
              <a:t>Motivation:</a:t>
            </a:r>
            <a:r>
              <a:rPr lang="en-US" altLang="en-US" sz="3300" dirty="0">
                <a:solidFill>
                  <a:schemeClr val="bg1"/>
                </a:solidFill>
              </a:rPr>
              <a:t> Why do good?</a:t>
            </a:r>
          </a:p>
        </p:txBody>
      </p:sp>
      <p:sp>
        <p:nvSpPr>
          <p:cNvPr id="3075" name="Rectangle 3"/>
          <p:cNvSpPr>
            <a:spLocks noGrp="1" noChangeArrowheads="1"/>
          </p:cNvSpPr>
          <p:nvPr>
            <p:ph type="body" idx="1"/>
          </p:nvPr>
        </p:nvSpPr>
        <p:spPr>
          <a:xfrm>
            <a:off x="343292" y="990600"/>
            <a:ext cx="8458200" cy="5410200"/>
          </a:xfrm>
        </p:spPr>
        <p:txBody>
          <a:bodyPr/>
          <a:lstStyle/>
          <a:p>
            <a:pPr defTabSz="519113">
              <a:spcAft>
                <a:spcPts val="0"/>
              </a:spcAft>
              <a:buFont typeface="Arial" panose="020B0604020202020204" pitchFamily="34" charset="0"/>
              <a:buChar char="•"/>
            </a:pPr>
            <a:r>
              <a:rPr lang="en-US" altLang="en-US" sz="3100" dirty="0">
                <a:solidFill>
                  <a:srgbClr val="FFFF00"/>
                </a:solidFill>
              </a:rPr>
              <a:t>‘Should / ought’: </a:t>
            </a:r>
            <a:r>
              <a:rPr lang="en-US" altLang="en-US" sz="3100" dirty="0">
                <a:solidFill>
                  <a:schemeClr val="bg1"/>
                </a:solidFill>
              </a:rPr>
              <a:t>where do these come from? </a:t>
            </a:r>
          </a:p>
          <a:p>
            <a:pPr lvl="1" defTabSz="519113">
              <a:spcAft>
                <a:spcPts val="0"/>
              </a:spcAft>
              <a:buFont typeface="Arial" panose="020B0604020202020204" pitchFamily="34" charset="0"/>
              <a:buChar char="•"/>
            </a:pPr>
            <a:r>
              <a:rPr lang="en-US" altLang="en-US" sz="3100" dirty="0">
                <a:solidFill>
                  <a:schemeClr val="bg1"/>
                </a:solidFill>
              </a:rPr>
              <a:t>If man is result of blind chances of amoral universe…where do ethics come from??</a:t>
            </a:r>
          </a:p>
          <a:p>
            <a:pPr lvl="1" defTabSz="519113">
              <a:spcAft>
                <a:spcPts val="400"/>
              </a:spcAft>
              <a:buFont typeface="Arial" panose="020B0604020202020204" pitchFamily="34" charset="0"/>
              <a:buChar char="•"/>
            </a:pPr>
            <a:r>
              <a:rPr lang="en-US" altLang="en-US" sz="3100" dirty="0">
                <a:solidFill>
                  <a:schemeClr val="bg1"/>
                </a:solidFill>
              </a:rPr>
              <a:t>E.g.: keeping promises.</a:t>
            </a:r>
          </a:p>
        </p:txBody>
      </p:sp>
    </p:spTree>
    <p:extLst>
      <p:ext uri="{BB962C8B-B14F-4D97-AF65-F5344CB8AC3E}">
        <p14:creationId xmlns:p14="http://schemas.microsoft.com/office/powerpoint/2010/main" val="150942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11483</TotalTime>
  <Words>1717</Words>
  <Application>Microsoft Office PowerPoint</Application>
  <PresentationFormat>On-screen Show (4:3)</PresentationFormat>
  <Paragraphs>187</Paragraphs>
  <Slides>31</Slides>
  <Notes>26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31</vt:i4>
      </vt:variant>
    </vt:vector>
  </HeadingPairs>
  <TitlesOfParts>
    <vt:vector size="38" baseType="lpstr">
      <vt:lpstr>Arial</vt:lpstr>
      <vt:lpstr>Calibri</vt:lpstr>
      <vt:lpstr>Verdana</vt:lpstr>
      <vt:lpstr>Wingdings</vt:lpstr>
      <vt:lpstr>1_Default Design</vt:lpstr>
      <vt:lpstr>Default Design</vt:lpstr>
      <vt:lpstr>3_Default Design</vt:lpstr>
      <vt:lpstr>PowerPoint Presentation</vt:lpstr>
      <vt:lpstr>God’s perfect creation</vt:lpstr>
      <vt:lpstr>Two ‘moral codes’ are behind every sin</vt:lpstr>
      <vt:lpstr>Joseph Fletcher</vt:lpstr>
      <vt:lpstr>PowerPoint Presentation</vt:lpstr>
      <vt:lpstr>How can limited intelligence know long-term consequences of actions based on situational judgments?</vt:lpstr>
      <vt:lpstr>The truth about lying</vt:lpstr>
      <vt:lpstr>Naturalism cannot establish ethics</vt:lpstr>
      <vt:lpstr>1. Definition 2. Motivation: Why do good?</vt:lpstr>
      <vt:lpstr>1. Definition 2. Motivation: why do good? 3. Comparison</vt:lpstr>
      <vt:lpstr>A test:</vt:lpstr>
      <vt:lpstr>Nuremberg trials: how bad does it get when God is ignored?    Nazi defense – </vt:lpstr>
      <vt:lpstr>Nazi defense = ethical relativity</vt:lpstr>
      <vt:lpstr>PowerPoint Presentation</vt:lpstr>
      <vt:lpstr>Bible’s claims are God’s claims</vt:lpstr>
      <vt:lpstr>Bible’s claims are God’s claims</vt:lpstr>
      <vt:lpstr>Bible’s claims are God’s claims</vt:lpstr>
      <vt:lpstr>PowerPoint Presentation</vt:lpstr>
      <vt:lpstr>When God’s way “doesn’t work” unbelievers seek their own way</vt:lpstr>
      <vt:lpstr>Illustrated</vt:lpstr>
      <vt:lpstr>Illustrated</vt:lpstr>
      <vt:lpstr>Illustrated</vt:lpstr>
      <vt:lpstr>Illustrated</vt:lpstr>
      <vt:lpstr>Illustrated</vt:lpstr>
      <vt:lpstr>PowerPoint Presentation</vt:lpstr>
      <vt:lpstr>Baptism</vt:lpstr>
      <vt:lpstr>Worship</vt:lpstr>
      <vt:lpstr>Attendance</vt:lpstr>
      <vt:lpstr>Morals</vt:lpstr>
      <vt:lpstr>‘New morality’ is neither new nor moral</vt:lpstr>
      <vt:lpstr>A ‘lesser evil’ is still an evil</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1146</cp:revision>
  <dcterms:created xsi:type="dcterms:W3CDTF">2011-08-18T15:42:19Z</dcterms:created>
  <dcterms:modified xsi:type="dcterms:W3CDTF">2022-08-06T18:33:02Z</dcterms:modified>
</cp:coreProperties>
</file>