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374" r:id="rId4"/>
    <p:sldId id="487" r:id="rId5"/>
    <p:sldId id="454" r:id="rId6"/>
    <p:sldId id="470" r:id="rId7"/>
    <p:sldId id="479" r:id="rId8"/>
    <p:sldId id="480" r:id="rId9"/>
    <p:sldId id="481" r:id="rId10"/>
    <p:sldId id="476" r:id="rId11"/>
    <p:sldId id="482" r:id="rId12"/>
    <p:sldId id="483" r:id="rId13"/>
    <p:sldId id="484" r:id="rId14"/>
    <p:sldId id="485" r:id="rId15"/>
    <p:sldId id="486" r:id="rId16"/>
    <p:sldId id="495" r:id="rId17"/>
    <p:sldId id="373" r:id="rId18"/>
    <p:sldId id="429" r:id="rId19"/>
    <p:sldId id="488" r:id="rId20"/>
    <p:sldId id="489" r:id="rId21"/>
    <p:sldId id="490" r:id="rId22"/>
    <p:sldId id="491" r:id="rId23"/>
    <p:sldId id="492" r:id="rId24"/>
    <p:sldId id="465" r:id="rId25"/>
    <p:sldId id="494" r:id="rId26"/>
    <p:sldId id="493" r:id="rId27"/>
    <p:sldId id="47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CCFFCC"/>
    <a:srgbClr val="FFFFCC"/>
    <a:srgbClr val="800000"/>
    <a:srgbClr val="C0C0C0"/>
    <a:srgbClr val="DDDDDD"/>
    <a:srgbClr val="CCECFF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941C43-0D97-4C1C-8894-CE0000BA8C71}" v="124" dt="2022-07-24T20:18:31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339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814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53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33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93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05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355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036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63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559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198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8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55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20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54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35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48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46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>
                <a:solidFill>
                  <a:srgbClr val="CCFFFF"/>
                </a:solidFill>
                <a:latin typeface="Arial"/>
              </a:rPr>
              <a:t>Who Will Deliver Me?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14-17, first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am carnal sold under sin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Hard to see how this could describe a Christian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3100" i="1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Under sin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 = those without Christ (3:9) –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Sold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bond-slave.  </a:t>
            </a:r>
          </a:p>
          <a:p>
            <a:pPr marL="1309688" lvl="2" indent="-39528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Under sin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 ‘Sin has closed the mortgage and owns the slave’ </a:t>
            </a:r>
            <a:r>
              <a:rPr lang="en-US" sz="2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(ATR).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684213" lvl="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Ahab, 1 K.21:20, 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392ED-CA0D-19E1-EC3A-9C30E84C7ED0}"/>
              </a:ext>
            </a:extLst>
          </p:cNvPr>
          <p:cNvSpPr/>
          <p:nvPr/>
        </p:nvSpPr>
        <p:spPr>
          <a:xfrm>
            <a:off x="1452257" y="5486400"/>
            <a:ext cx="624027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A Jew is still held as a slave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rgbClr val="FFFF00"/>
                </a:solidFill>
              </a:rPr>
              <a:t>without the Egypt of sin and death.</a:t>
            </a:r>
          </a:p>
        </p:txBody>
      </p:sp>
    </p:spTree>
    <p:extLst>
      <p:ext uri="{BB962C8B-B14F-4D97-AF65-F5344CB8AC3E}">
        <p14:creationId xmlns:p14="http://schemas.microsoft.com/office/powerpoint/2010/main" val="37472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14-17, first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do not understand…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Blind obedience (sounds like a slave).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Tim.1:13, Saul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conclusion from 15 – do not blame Law.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…dwell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who dwells in house, controls it.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personified as evil power:  takes up residence in human nature…controls people.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D73B9E-BBEA-CA38-A52A-C2EEF8BBEE34}"/>
              </a:ext>
            </a:extLst>
          </p:cNvPr>
          <p:cNvSpPr/>
          <p:nvPr/>
        </p:nvSpPr>
        <p:spPr>
          <a:xfrm>
            <a:off x="685800" y="5867400"/>
            <a:ext cx="77724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Prepares way for dwelling of Spirit, 8:9-11</a:t>
            </a:r>
          </a:p>
        </p:txBody>
      </p:sp>
    </p:spTree>
    <p:extLst>
      <p:ext uri="{BB962C8B-B14F-4D97-AF65-F5344CB8AC3E}">
        <p14:creationId xmlns:p14="http://schemas.microsoft.com/office/powerpoint/2010/main" val="1796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18-20, second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838200"/>
            <a:ext cx="832465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Problem is not law, nor I, nor sin itself</a:t>
            </a:r>
            <a:endParaRPr lang="en-US" sz="3100" kern="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cf. 17, sin dwells… In me no good dwells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good intentions, but practice is out of reach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conclusion:  16-17, I am not my own master.  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stranger in my house (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body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 holds me captive. </a:t>
            </a:r>
          </a:p>
        </p:txBody>
      </p:sp>
    </p:spTree>
    <p:extLst>
      <p:ext uri="{BB962C8B-B14F-4D97-AF65-F5344CB8AC3E}">
        <p14:creationId xmlns:p14="http://schemas.microsoft.com/office/powerpoint/2010/main" val="384732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21-25, third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838200"/>
            <a:ext cx="8324654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“This is what I discover about the law”</a:t>
            </a:r>
            <a:endParaRPr lang="en-US" sz="3100" kern="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21: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Law # 1: Old Testament.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explains 21 – I applaud law of God.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Cf. 14, 18, will for good, but not power.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23: 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Law # 2: Law in my members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(7-8, 17)</a:t>
            </a:r>
          </a:p>
          <a:p>
            <a:pPr marL="857250" lvl="2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Begins to follow Law of God…armed enemy advances against him…</a:t>
            </a:r>
          </a:p>
          <a:p>
            <a:pPr marL="857250" lvl="2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Principle: God’s law claims a man; sin, acting through his members, influences…</a:t>
            </a:r>
          </a:p>
          <a:p>
            <a:pPr marL="857250"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‘rattler’ strikes…  Law of sin (14, 18)</a:t>
            </a:r>
          </a:p>
          <a:p>
            <a:pPr marL="457200" lvl="1" indent="-45720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21-25, third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838200"/>
            <a:ext cx="8324654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groan!  Wretch!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Epictetus: “What am I? Just a miserable particle of humanity” </a:t>
            </a:r>
            <a:r>
              <a:rPr lang="en-US" sz="1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–BDAG.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Who will rescue (save, deliver) from the enemy?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body of death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v.9, 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died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Cf. 6:6.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law offers no hope of rescue…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kern="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6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</a:rPr>
              <a:t>21-25, third stanza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838200"/>
            <a:ext cx="8324654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24: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groan!  Wretch!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25: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thank God…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Without Christ: would remain wretched.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Christian: mind dominates flesh (cf. v.22)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Sinner: flesh dominates mind (7:5, 18, 25)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8:1-2:</a:t>
            </a: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Law # 3: Law of Spirit of life in Christ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7BF708-B4AD-6B1F-9059-C4ADD0121153}"/>
              </a:ext>
            </a:extLst>
          </p:cNvPr>
          <p:cNvSpPr/>
          <p:nvPr/>
        </p:nvSpPr>
        <p:spPr>
          <a:xfrm>
            <a:off x="1171339" y="4648200"/>
            <a:ext cx="6801323" cy="11430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Romans 8: </a:t>
            </a:r>
            <a:r>
              <a:rPr lang="en-US" sz="3100" dirty="0"/>
              <a:t> Paul turns to life</a:t>
            </a:r>
            <a:br>
              <a:rPr lang="en-US" sz="3100" dirty="0"/>
            </a:br>
            <a:r>
              <a:rPr lang="en-US" sz="3100" dirty="0"/>
              <a:t>as a Christian; blessings of Spirit.</a:t>
            </a:r>
          </a:p>
        </p:txBody>
      </p:sp>
    </p:spTree>
    <p:extLst>
      <p:ext uri="{BB962C8B-B14F-4D97-AF65-F5344CB8AC3E}">
        <p14:creationId xmlns:p14="http://schemas.microsoft.com/office/powerpoint/2010/main" val="26319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05173" y="990600"/>
            <a:ext cx="4143630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 we know?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FDCB946-AA58-E467-9095-2131468082C0}"/>
              </a:ext>
            </a:extLst>
          </p:cNvPr>
          <p:cNvSpPr/>
          <p:nvPr/>
        </p:nvSpPr>
        <p:spPr bwMode="auto">
          <a:xfrm>
            <a:off x="657519" y="16002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Who does chapter 7 discuss?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Does Ro.7 describe Christian or </a:t>
            </a:r>
            <a:r>
              <a:rPr lang="en-US" altLang="en-US" sz="3400" u="sng" dirty="0">
                <a:solidFill>
                  <a:srgbClr val="FFFFCC"/>
                </a:solidFill>
              </a:rPr>
              <a:t>unbeliever</a:t>
            </a:r>
            <a:r>
              <a:rPr lang="en-US" altLang="en-US" sz="3400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Objections –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“Paul uses the present tense”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Common.   Ro.13:11-13.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“Paul says ‘I’; he is a Christian”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often impersonated others.  </a:t>
            </a:r>
            <a:b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13:11-13.</a:t>
            </a:r>
          </a:p>
          <a:p>
            <a:pPr marL="457200" lvl="1" indent="-457200">
              <a:spcAft>
                <a:spcPts val="8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Christians do experience a conflict between sin and righteousness.”</a:t>
            </a:r>
          </a:p>
          <a:p>
            <a:pPr marL="744538" lvl="2" indent="-34448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Conflicts, yes, but not of this description.   Gal.5:16-18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7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Does Ro.7 describe Christian or </a:t>
            </a:r>
            <a:r>
              <a:rPr lang="en-US" altLang="en-US" sz="3400" u="sng" dirty="0">
                <a:solidFill>
                  <a:srgbClr val="FFFFCC"/>
                </a:solidFill>
              </a:rPr>
              <a:t>unbeliever</a:t>
            </a:r>
            <a:r>
              <a:rPr lang="en-US" altLang="en-US" sz="3400" dirty="0">
                <a:solidFill>
                  <a:srgbClr val="FFFFCC"/>
                </a:solidFill>
              </a:rPr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Objections – 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“Only a Christian could struggle so strongly against sin.” 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[Not!]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55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Gentiles – </a:t>
            </a:r>
            <a:r>
              <a:rPr lang="en-US" altLang="en-US" sz="3400" dirty="0">
                <a:solidFill>
                  <a:schemeClr val="bg1"/>
                </a:solidFill>
              </a:rPr>
              <a:t>Ro.2:14-15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Ovid: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Desire counsels me in one direction, reason in another.   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Ovid: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 see the better part, and approve it; but I follow the worse.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Plautus: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knew what I ought to be, but, unhappy that I am, I could not do it.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Seneca: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What then is it that, when we would go in one direction, drags us in the other?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Epictetus: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He who sins does not what he would, and does what he would not.</a:t>
            </a:r>
          </a:p>
          <a:p>
            <a:pPr marL="0" lvl="1" indent="0">
              <a:spcAft>
                <a:spcPts val="0"/>
              </a:spcAft>
              <a:buNone/>
              <a:tabLst>
                <a:tab pos="282575" algn="l"/>
              </a:tabLst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0E00E-DF2E-BF6D-094C-D280829DFF78}"/>
              </a:ext>
            </a:extLst>
          </p:cNvPr>
          <p:cNvSpPr/>
          <p:nvPr/>
        </p:nvSpPr>
        <p:spPr>
          <a:xfrm>
            <a:off x="457200" y="5943600"/>
            <a:ext cx="4114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FF"/>
                </a:solidFill>
              </a:rPr>
              <a:t>Jesus: </a:t>
            </a:r>
            <a:r>
              <a:rPr lang="en-US" sz="2900" dirty="0"/>
              <a:t>Mt.5:46-47; 7:11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88201-CD68-DDD9-DB6A-BD581C19620D}"/>
              </a:ext>
            </a:extLst>
          </p:cNvPr>
          <p:cNvSpPr/>
          <p:nvPr/>
        </p:nvSpPr>
        <p:spPr>
          <a:xfrm>
            <a:off x="4591638" y="5943600"/>
            <a:ext cx="41148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FF"/>
                </a:solidFill>
              </a:rPr>
              <a:t>Cornelius: </a:t>
            </a:r>
            <a:r>
              <a:rPr lang="en-US" sz="2900" dirty="0"/>
              <a:t>Acts 10</a:t>
            </a:r>
          </a:p>
        </p:txBody>
      </p:sp>
    </p:spTree>
    <p:extLst>
      <p:ext uri="{BB962C8B-B14F-4D97-AF65-F5344CB8AC3E}">
        <p14:creationId xmlns:p14="http://schemas.microsoft.com/office/powerpoint/2010/main" val="10437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Romans 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Controversial passage for hundreds of years.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Romans 7 shows how vain it is to seek salvation apart from God’s plan.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It eliminates </a:t>
            </a:r>
            <a:r>
              <a:rPr lang="en-US" altLang="en-US" sz="3100" i="1" dirty="0">
                <a:solidFill>
                  <a:schemeClr val="bg1"/>
                </a:solidFill>
              </a:rPr>
              <a:t>do it yourselfers.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Jews – </a:t>
            </a:r>
            <a:r>
              <a:rPr lang="en-US" altLang="en-US" sz="3400" dirty="0">
                <a:solidFill>
                  <a:schemeClr val="bg1"/>
                </a:solidFill>
              </a:rPr>
              <a:t>Ro.7:7-13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  <a:tabLst>
                <a:tab pos="282575" algn="l"/>
              </a:tabLst>
            </a:pP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Jew trained under Law had firm grasp of sin; but Law could not deliver him from it.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altLang="en-US" sz="3000" kern="0" dirty="0">
                <a:solidFill>
                  <a:srgbClr val="FFFF99"/>
                </a:solidFill>
                <a:ea typeface="Verdana" panose="020B0604030504040204" pitchFamily="34" charset="0"/>
              </a:rPr>
              <a:t>Job 42</a:t>
            </a:r>
            <a:r>
              <a:rPr lang="en-US" altLang="en-US" sz="3000" kern="0" baseline="30000" dirty="0">
                <a:solidFill>
                  <a:srgbClr val="FFFF99"/>
                </a:solidFill>
                <a:ea typeface="Verdana" panose="020B0604030504040204" pitchFamily="34" charset="0"/>
              </a:rPr>
              <a:t>6</a:t>
            </a:r>
            <a:r>
              <a:rPr lang="en-US" altLang="en-US" sz="3000" kern="0" dirty="0">
                <a:solidFill>
                  <a:srgbClr val="FFFF99"/>
                </a:solidFill>
                <a:ea typeface="Verdana" panose="020B0604030504040204" pitchFamily="34" charset="0"/>
              </a:rPr>
              <a:t> 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</a:rPr>
              <a:t>I abhor myself, and repent in dust and ashes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altLang="en-US" sz="3000" kern="0" dirty="0">
                <a:solidFill>
                  <a:srgbClr val="FFFF99"/>
                </a:solidFill>
                <a:ea typeface="Verdana" panose="020B0604030504040204" pitchFamily="34" charset="0"/>
              </a:rPr>
              <a:t>Is.6</a:t>
            </a:r>
            <a:r>
              <a:rPr lang="en-US" altLang="en-US" sz="3000" kern="0" baseline="30000" dirty="0">
                <a:solidFill>
                  <a:srgbClr val="FFFF99"/>
                </a:solidFill>
                <a:ea typeface="Verdana" panose="020B0604030504040204" pitchFamily="34" charset="0"/>
              </a:rPr>
              <a:t>5</a:t>
            </a:r>
            <a:r>
              <a:rPr lang="en-US" altLang="en-US" sz="3000" kern="0" dirty="0">
                <a:solidFill>
                  <a:srgbClr val="FFFF99"/>
                </a:solidFill>
                <a:ea typeface="Verdana" panose="020B0604030504040204" pitchFamily="34" charset="0"/>
              </a:rPr>
              <a:t> 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</a:rPr>
              <a:t>So I said: Woe is me, for I am undone! Because I am a man of unclean lips, And I dwell in the midst of a people of unclean lips…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altLang="en-US" sz="3000" kern="0" dirty="0">
                <a:solidFill>
                  <a:srgbClr val="FFFF99"/>
                </a:solidFill>
                <a:ea typeface="Verdana" panose="020B0604030504040204" pitchFamily="34" charset="0"/>
              </a:rPr>
              <a:t>Lk.5</a:t>
            </a:r>
            <a:r>
              <a:rPr lang="en-US" altLang="en-US" sz="3000" kern="0" baseline="30000" dirty="0">
                <a:solidFill>
                  <a:srgbClr val="FFFF99"/>
                </a:solidFill>
                <a:ea typeface="Verdana" panose="020B0604030504040204" pitchFamily="34" charset="0"/>
              </a:rPr>
              <a:t>8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</a:rPr>
              <a:t>  When Simon Peter saw it, he fell down at Jesus’ knees, saying, Depart from me, for I am a sinful man, O Lord!     […18</a:t>
            </a:r>
            <a:r>
              <a:rPr lang="en-US" altLang="en-US" sz="3000" kern="0" baseline="30000" dirty="0">
                <a:solidFill>
                  <a:srgbClr val="FFFF99"/>
                </a:solidFill>
                <a:ea typeface="Verdana" panose="020B0604030504040204" pitchFamily="34" charset="0"/>
              </a:rPr>
              <a:t>13</a:t>
            </a:r>
            <a:r>
              <a:rPr lang="en-US" altLang="en-US" sz="3000" kern="0" dirty="0">
                <a:solidFill>
                  <a:schemeClr val="bg1"/>
                </a:solidFill>
                <a:ea typeface="Verdana" panose="020B0604030504040204" pitchFamily="34" charset="0"/>
              </a:rPr>
              <a:t>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endParaRPr lang="en-US" altLang="en-US" sz="3000" kern="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7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Does Ro.7 describe Christian or </a:t>
            </a:r>
            <a:r>
              <a:rPr lang="en-US" altLang="en-US" sz="3400" u="sng" dirty="0">
                <a:solidFill>
                  <a:srgbClr val="FFFF00"/>
                </a:solidFill>
              </a:rPr>
              <a:t>unbeliever</a:t>
            </a:r>
            <a:r>
              <a:rPr lang="en-US" altLang="en-US" sz="3400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Objections – 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“Why insist Romans 7 does not describe a Christian?”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05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marL="227013" lvl="1" indent="-227013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84C7A5-61F5-E417-0DA3-B2FC3D2DA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78471"/>
              </p:ext>
            </p:extLst>
          </p:nvPr>
        </p:nvGraphicFramePr>
        <p:xfrm>
          <a:off x="457200" y="656951"/>
          <a:ext cx="8229600" cy="60486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40110577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03245865"/>
                    </a:ext>
                  </a:extLst>
                </a:gridCol>
              </a:tblGrid>
              <a:tr h="606332">
                <a:tc>
                  <a:txBody>
                    <a:bodyPr/>
                    <a:lstStyle/>
                    <a:p>
                      <a:pPr algn="l"/>
                      <a:r>
                        <a:rPr lang="en-US" sz="2900" b="0" dirty="0"/>
                        <a:t>14: sold under 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900" b="0" dirty="0"/>
                        <a:t>6:1-2, 9-11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397340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17, 20: sin dwells in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6:12,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37245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18: in me no good 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8:4, 9-11, 12-14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33796"/>
                  </a:ext>
                </a:extLst>
              </a:tr>
              <a:tr h="695604">
                <a:tc>
                  <a:txBody>
                    <a:bodyPr/>
                    <a:lstStyle/>
                    <a:p>
                      <a:r>
                        <a:rPr lang="en-US" sz="2900" dirty="0"/>
                        <a:t>18-19: do not good but evil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6:4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721597"/>
                  </a:ext>
                </a:extLst>
              </a:tr>
              <a:tr h="1108721">
                <a:tc>
                  <a:txBody>
                    <a:bodyPr/>
                    <a:lstStyle/>
                    <a:p>
                      <a:r>
                        <a:rPr lang="en-US" sz="2900" dirty="0"/>
                        <a:t>23: captive to law of sin in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6:13, 19; 7:5; 8:2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212615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24: wretched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6:6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46484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24: who will rescue 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7:25; 8:1-3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64317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24: body of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8:1-2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922378"/>
                  </a:ext>
                </a:extLst>
              </a:tr>
              <a:tr h="606332">
                <a:tc>
                  <a:txBody>
                    <a:bodyPr/>
                    <a:lstStyle/>
                    <a:p>
                      <a:r>
                        <a:rPr lang="en-US" sz="2900" dirty="0"/>
                        <a:t>25: slave to law of 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6:6, 17-18, 20,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7827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24472F6-0D83-757A-52D5-C39D078887BF}"/>
              </a:ext>
            </a:extLst>
          </p:cNvPr>
          <p:cNvSpPr/>
          <p:nvPr/>
        </p:nvSpPr>
        <p:spPr>
          <a:xfrm>
            <a:off x="1371600" y="86411"/>
            <a:ext cx="64008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Does this describe a Christian?</a:t>
            </a:r>
          </a:p>
        </p:txBody>
      </p:sp>
    </p:spTree>
    <p:extLst>
      <p:ext uri="{BB962C8B-B14F-4D97-AF65-F5344CB8AC3E}">
        <p14:creationId xmlns:p14="http://schemas.microsoft.com/office/powerpoint/2010/main" val="3477029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If those in Christ are in state of ‘wretchedness…’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 is the advantage in the gospel of Christ that Paul urges upon them?</a:t>
            </a:r>
            <a:endParaRPr lang="en-US" sz="20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7:23, man in </a:t>
            </a:r>
            <a:r>
              <a:rPr lang="en-US" altLang="en-US" sz="3100" u="sng" dirty="0">
                <a:solidFill>
                  <a:srgbClr val="CCFFCC"/>
                </a:solidFill>
              </a:rPr>
              <a:t>captivity</a:t>
            </a:r>
            <a:r>
              <a:rPr lang="en-US" altLang="en-US" sz="3100" dirty="0">
                <a:solidFill>
                  <a:schemeClr val="bg1"/>
                </a:solidFill>
              </a:rPr>
              <a:t> to </a:t>
            </a:r>
            <a:r>
              <a:rPr lang="en-US" altLang="en-US" sz="3100" u="sng" dirty="0">
                <a:solidFill>
                  <a:srgbClr val="FFC000"/>
                </a:solidFill>
              </a:rPr>
              <a:t>law of sin</a:t>
            </a:r>
            <a:r>
              <a:rPr lang="en-US" altLang="en-US" sz="3100" dirty="0">
                <a:solidFill>
                  <a:schemeClr val="bg1"/>
                </a:solidFill>
              </a:rPr>
              <a:t>… BUT –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8:2, made </a:t>
            </a:r>
            <a:r>
              <a:rPr lang="en-US" altLang="en-US" sz="3100" u="sng" dirty="0">
                <a:solidFill>
                  <a:srgbClr val="CCFFCC"/>
                </a:solidFill>
              </a:rPr>
              <a:t>free from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3100" u="sng" dirty="0">
                <a:solidFill>
                  <a:srgbClr val="FFC000"/>
                </a:solidFill>
              </a:rPr>
              <a:t>law of sin</a:t>
            </a:r>
            <a:r>
              <a:rPr lang="en-US" altLang="en-US" sz="3100" dirty="0">
                <a:solidFill>
                  <a:schemeClr val="bg1"/>
                </a:solidFill>
              </a:rPr>
              <a:t>  and death.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Pt.2:19, While they promise them liberty, they themselves are slaves of corruption; for by whom a person is overcome, by him also he is brought into bondage.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83700-CF2F-CA93-6C35-2FDF6693F850}"/>
              </a:ext>
            </a:extLst>
          </p:cNvPr>
          <p:cNvSpPr/>
          <p:nvPr/>
        </p:nvSpPr>
        <p:spPr>
          <a:xfrm>
            <a:off x="838200" y="5419627"/>
            <a:ext cx="7467600" cy="1085654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Are Christians ‘set free from sin’ and ‘sold as slaves to sin’ at the same time??</a:t>
            </a:r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The Great Contrast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endParaRPr lang="en-US" sz="20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83700-CF2F-CA93-6C35-2FDF6693F850}"/>
              </a:ext>
            </a:extLst>
          </p:cNvPr>
          <p:cNvSpPr/>
          <p:nvPr/>
        </p:nvSpPr>
        <p:spPr>
          <a:xfrm>
            <a:off x="1177637" y="990600"/>
            <a:ext cx="6788727" cy="22098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sz="3200" dirty="0">
                <a:solidFill>
                  <a:srgbClr val="CCFFCC"/>
                </a:solidFill>
              </a:rPr>
              <a:t>What the law </a:t>
            </a:r>
            <a:r>
              <a:rPr lang="en-US" sz="3100" dirty="0">
                <a:solidFill>
                  <a:schemeClr val="bg1"/>
                </a:solidFill>
              </a:rPr>
              <a:t>(ch.7) </a:t>
            </a:r>
            <a:r>
              <a:rPr lang="en-US" sz="3200" dirty="0">
                <a:solidFill>
                  <a:srgbClr val="CCFFCC"/>
                </a:solidFill>
              </a:rPr>
              <a:t>could not do,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Christ did </a:t>
            </a:r>
            <a:r>
              <a:rPr lang="en-US" sz="3200" dirty="0">
                <a:solidFill>
                  <a:schemeClr val="bg1"/>
                </a:solidFill>
              </a:rPr>
              <a:t>(ch.8)</a:t>
            </a:r>
            <a:endParaRPr lang="en-US" sz="31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“I thank God through Jesus Christ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our Lord” </a:t>
            </a:r>
            <a:r>
              <a:rPr lang="en-US" sz="3100" dirty="0">
                <a:solidFill>
                  <a:schemeClr val="bg1"/>
                </a:solidFill>
              </a:rPr>
              <a:t>(7:25)</a:t>
            </a:r>
          </a:p>
        </p:txBody>
      </p:sp>
    </p:spTree>
    <p:extLst>
      <p:ext uri="{BB962C8B-B14F-4D97-AF65-F5344CB8AC3E}">
        <p14:creationId xmlns:p14="http://schemas.microsoft.com/office/powerpoint/2010/main" val="208154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14600" y="990600"/>
            <a:ext cx="4143081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 we know?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FDCB946-AA58-E467-9095-2131468082C0}"/>
              </a:ext>
            </a:extLst>
          </p:cNvPr>
          <p:cNvSpPr/>
          <p:nvPr/>
        </p:nvSpPr>
        <p:spPr bwMode="auto">
          <a:xfrm>
            <a:off x="657519" y="2267146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Way to win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(Romans 13)</a:t>
            </a:r>
            <a:endParaRPr kumimoji="0" 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0828895-F4EA-20B3-E57C-0EB0C79E6314}"/>
              </a:ext>
            </a:extLst>
          </p:cNvPr>
          <p:cNvSpPr/>
          <p:nvPr/>
        </p:nvSpPr>
        <p:spPr bwMode="auto">
          <a:xfrm>
            <a:off x="2515149" y="1600200"/>
            <a:ext cx="4143081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ch.7 discuss?</a:t>
            </a:r>
          </a:p>
        </p:txBody>
      </p:sp>
    </p:spTree>
    <p:extLst>
      <p:ext uri="{BB962C8B-B14F-4D97-AF65-F5344CB8AC3E}">
        <p14:creationId xmlns:p14="http://schemas.microsoft.com/office/powerpoint/2010/main" val="4258038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609600"/>
            <a:ext cx="8305800" cy="5791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Wear armor,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Ro.13:12</a:t>
            </a:r>
          </a:p>
          <a:p>
            <a:pPr marL="395288" indent="-395288">
              <a:spcAft>
                <a:spcPts val="12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Avoid temptations,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Ro.13:13-14 … 2 Tim.2:22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Fill life with Christ,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Ro.13:14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63DC9B-F99A-91E0-BD13-F4ADAD3FF5FA}"/>
              </a:ext>
            </a:extLst>
          </p:cNvPr>
          <p:cNvSpPr/>
          <p:nvPr/>
        </p:nvSpPr>
        <p:spPr>
          <a:xfrm>
            <a:off x="914400" y="2895600"/>
            <a:ext cx="73152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Christians walk according to the Spirit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C0D34-CD43-DF09-6EF7-29804DDE34E0}"/>
              </a:ext>
            </a:extLst>
          </p:cNvPr>
          <p:cNvSpPr/>
          <p:nvPr/>
        </p:nvSpPr>
        <p:spPr>
          <a:xfrm>
            <a:off x="914400" y="3962400"/>
            <a:ext cx="7315200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Christians maintain their walk by wearing their armor, thus avoiding temptations, and by following Christ</a:t>
            </a:r>
          </a:p>
        </p:txBody>
      </p:sp>
    </p:spTree>
    <p:extLst>
      <p:ext uri="{BB962C8B-B14F-4D97-AF65-F5344CB8AC3E}">
        <p14:creationId xmlns:p14="http://schemas.microsoft.com/office/powerpoint/2010/main" val="37155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 we know?</a:t>
            </a:r>
          </a:p>
        </p:txBody>
      </p:sp>
    </p:spTree>
    <p:extLst>
      <p:ext uri="{BB962C8B-B14F-4D97-AF65-F5344CB8AC3E}">
        <p14:creationId xmlns:p14="http://schemas.microsoft.com/office/powerpoint/2010/main" val="267244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7: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61681"/>
            <a:ext cx="8382000" cy="601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is not blaming the Law.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Its purpose was not to make sinners, but…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To reveal law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To expose sin</a:t>
            </a: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Ex.20</a:t>
            </a:r>
            <a:r>
              <a:rPr lang="en-US" altLang="en-US" sz="3100" baseline="30000" dirty="0">
                <a:solidFill>
                  <a:schemeClr val="bg1"/>
                </a:solidFill>
              </a:rPr>
              <a:t>17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“You shall not covet your neighbor’s house; you shall not covet your neighbor’s wife, nor his male servant, nor his female servant, nor his ox, nor his donkey, nor anything that is your neighbor’s.”</a:t>
            </a:r>
          </a:p>
          <a:p>
            <a:pPr marL="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-45720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Some think 7:7-22 is Paul’s</a:t>
            </a:r>
            <a:br>
              <a:rPr lang="en-US" altLang="en-US" sz="3400" dirty="0">
                <a:solidFill>
                  <a:srgbClr val="FFFFCC"/>
                </a:solidFill>
              </a:rPr>
            </a:br>
            <a:r>
              <a:rPr lang="en-US" altLang="en-US" sz="3400" dirty="0">
                <a:solidFill>
                  <a:srgbClr val="FFFFCC"/>
                </a:solidFill>
              </a:rPr>
              <a:t>experience as a Christian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Passages do not fit the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description of a Christian.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8: </a:t>
            </a:r>
            <a:r>
              <a:rPr lang="en-US" altLang="en-US" sz="3100" dirty="0">
                <a:solidFill>
                  <a:schemeClr val="bg1"/>
                </a:solidFill>
              </a:rPr>
              <a:t>sin personified: seized </a:t>
            </a:r>
            <a:r>
              <a:rPr lang="en-US" altLang="en-US" sz="3100" u="sng" dirty="0">
                <a:solidFill>
                  <a:schemeClr val="bg1"/>
                </a:solidFill>
              </a:rPr>
              <a:t>opportunity</a:t>
            </a:r>
            <a:r>
              <a:rPr lang="en-US" altLang="en-US" sz="3100" dirty="0">
                <a:solidFill>
                  <a:schemeClr val="bg1"/>
                </a:solidFill>
              </a:rPr>
              <a:t> – base for military operations.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Sin used the Law to do its work.</a:t>
            </a:r>
          </a:p>
          <a:p>
            <a:pPr marL="519113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Gn.3: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used opportunity afforded by the command to lead Eve into sin.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533400"/>
            <a:ext cx="8305800" cy="6019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9: </a:t>
            </a:r>
            <a:r>
              <a:rPr lang="en-US" altLang="en-US" sz="3100" dirty="0">
                <a:solidFill>
                  <a:schemeClr val="bg1"/>
                </a:solidFill>
              </a:rPr>
              <a:t>alive once </a:t>
            </a:r>
            <a:r>
              <a:rPr lang="en-US" altLang="en-US" sz="3000" dirty="0">
                <a:solidFill>
                  <a:schemeClr val="bg1"/>
                </a:solidFill>
              </a:rPr>
              <a:t>(before he was accountable)</a:t>
            </a:r>
          </a:p>
          <a:p>
            <a:pPr marL="519113" lvl="1" indent="-2365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 order: </a:t>
            </a:r>
          </a:p>
          <a:p>
            <a:pPr marL="6826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1) </a:t>
            </a:r>
            <a:r>
              <a:rPr lang="en-US" altLang="en-US" sz="3100" dirty="0">
                <a:solidFill>
                  <a:srgbClr val="FFFFCC"/>
                </a:solidFill>
              </a:rPr>
              <a:t>Alive</a:t>
            </a:r>
            <a:r>
              <a:rPr lang="en-US" altLang="en-US" sz="3100" dirty="0">
                <a:solidFill>
                  <a:schemeClr val="bg1"/>
                </a:solidFill>
              </a:rPr>
              <a:t> (innocent)</a:t>
            </a:r>
          </a:p>
          <a:p>
            <a:pPr marL="682625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2) </a:t>
            </a:r>
            <a:r>
              <a:rPr lang="en-US" altLang="en-US" sz="3100" dirty="0">
                <a:solidFill>
                  <a:srgbClr val="FFFFCC"/>
                </a:solidFill>
              </a:rPr>
              <a:t>Command came </a:t>
            </a:r>
            <a:r>
              <a:rPr lang="en-US" altLang="en-US" sz="3100" dirty="0">
                <a:solidFill>
                  <a:schemeClr val="bg1"/>
                </a:solidFill>
              </a:rPr>
              <a:t>(age of accountability)</a:t>
            </a:r>
          </a:p>
          <a:p>
            <a:pPr marL="682625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3) </a:t>
            </a:r>
            <a:r>
              <a:rPr lang="en-US" altLang="en-US" sz="3100" dirty="0">
                <a:solidFill>
                  <a:srgbClr val="FFFFCC"/>
                </a:solidFill>
              </a:rPr>
              <a:t>Sinned</a:t>
            </a:r>
            <a:r>
              <a:rPr lang="en-US" altLang="en-US" sz="3100" dirty="0">
                <a:solidFill>
                  <a:schemeClr val="bg1"/>
                </a:solidFill>
              </a:rPr>
              <a:t> (sin sprang to life)</a:t>
            </a:r>
          </a:p>
          <a:p>
            <a:pPr marL="682625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4) </a:t>
            </a:r>
            <a:r>
              <a:rPr lang="en-US" altLang="en-US" sz="3100" dirty="0">
                <a:solidFill>
                  <a:srgbClr val="FFFFCC"/>
                </a:solidFill>
              </a:rPr>
              <a:t>He died</a:t>
            </a:r>
          </a:p>
          <a:p>
            <a:pPr marL="682625" lvl="2" indent="-6826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10: </a:t>
            </a:r>
            <a:r>
              <a:rPr lang="en-US" altLang="en-US" sz="3100" dirty="0">
                <a:solidFill>
                  <a:schemeClr val="bg1"/>
                </a:solidFill>
              </a:rPr>
              <a:t>He died (v.9), </a:t>
            </a:r>
            <a:r>
              <a:rPr lang="en-US" altLang="en-US" sz="3100" u="sng" dirty="0">
                <a:solidFill>
                  <a:schemeClr val="bg1"/>
                </a:solidFill>
              </a:rPr>
              <a:t>therefore</a:t>
            </a:r>
            <a:r>
              <a:rPr lang="en-US" altLang="en-US" sz="3100" dirty="0">
                <a:solidFill>
                  <a:schemeClr val="bg1"/>
                </a:solidFill>
              </a:rPr>
              <a:t> the command intended for life, brought death.</a:t>
            </a:r>
          </a:p>
          <a:p>
            <a:pPr marL="685800" lvl="4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Ex.16:…19-20 . . . 27 . . . 28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0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533400"/>
            <a:ext cx="8343508" cy="6019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11: </a:t>
            </a:r>
            <a:r>
              <a:rPr lang="en-US" altLang="en-US" sz="3100" b="1" i="1" u="sng" dirty="0">
                <a:solidFill>
                  <a:srgbClr val="CCFFFF"/>
                </a:solidFill>
              </a:rPr>
              <a:t>For</a:t>
            </a:r>
            <a:r>
              <a:rPr lang="en-US" altLang="en-US" sz="3100" dirty="0">
                <a:solidFill>
                  <a:schemeClr val="bg1"/>
                </a:solidFill>
              </a:rPr>
              <a:t> sin deceived me…slew me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Co.11</a:t>
            </a:r>
            <a:r>
              <a:rPr lang="en-US" altLang="en-US" sz="3100" baseline="30000" dirty="0">
                <a:solidFill>
                  <a:srgbClr val="CCFFCC"/>
                </a:solidFill>
              </a:rPr>
              <a:t>3</a:t>
            </a:r>
            <a:r>
              <a:rPr lang="en-US" altLang="en-US" sz="3100" dirty="0">
                <a:solidFill>
                  <a:schemeClr val="bg1"/>
                </a:solidFill>
              </a:rPr>
              <a:t> But I fear, lest somehow, </a:t>
            </a:r>
            <a:r>
              <a:rPr lang="en-US" altLang="en-US" sz="3100" dirty="0">
                <a:solidFill>
                  <a:srgbClr val="FFFF00"/>
                </a:solidFill>
              </a:rPr>
              <a:t>as</a:t>
            </a:r>
            <a:r>
              <a:rPr lang="en-US" altLang="en-US" sz="3100" dirty="0">
                <a:solidFill>
                  <a:schemeClr val="bg1"/>
                </a:solidFill>
              </a:rPr>
              <a:t> the serpent </a:t>
            </a:r>
            <a:r>
              <a:rPr lang="en-US" altLang="en-US" sz="3100" u="sng" dirty="0">
                <a:solidFill>
                  <a:schemeClr val="bg1"/>
                </a:solidFill>
              </a:rPr>
              <a:t>deceived</a:t>
            </a:r>
            <a:r>
              <a:rPr lang="en-US" altLang="en-US" sz="3100" dirty="0">
                <a:solidFill>
                  <a:schemeClr val="bg1"/>
                </a:solidFill>
              </a:rPr>
              <a:t> Eve by his craftiness,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rgbClr val="FFFF00"/>
                </a:solidFill>
              </a:rPr>
              <a:t>so</a:t>
            </a:r>
            <a:r>
              <a:rPr lang="en-US" altLang="en-US" sz="3100" dirty="0">
                <a:solidFill>
                  <a:schemeClr val="bg1"/>
                </a:solidFill>
              </a:rPr>
              <a:t> your minds may be corrupted from the simplicity that is in Christ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12: </a:t>
            </a:r>
            <a:r>
              <a:rPr lang="en-US" altLang="en-US" sz="3100" dirty="0">
                <a:solidFill>
                  <a:schemeClr val="bg1"/>
                </a:solidFill>
              </a:rPr>
              <a:t>Law is holy, command is holy, just, good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Problem is sin, not Law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4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638" y="533400"/>
            <a:ext cx="8343508" cy="6019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13: </a:t>
            </a:r>
            <a:r>
              <a:rPr lang="en-US" altLang="en-US" sz="3100" dirty="0">
                <a:solidFill>
                  <a:schemeClr val="bg1"/>
                </a:solidFill>
              </a:rPr>
              <a:t>Law showed sin </a:t>
            </a:r>
            <a:r>
              <a:rPr lang="en-US" altLang="en-US" sz="3100" dirty="0">
                <a:solidFill>
                  <a:srgbClr val="FFFFCC"/>
                </a:solidFill>
              </a:rPr>
              <a:t>in its true colors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Purpose: protect you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But if you murder, it will destroy you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Exceedingly sinful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</a:p>
          <a:p>
            <a:pPr marL="971550" lvl="2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Puts purity of law against darkness of sin: shows it for what it is  </a:t>
            </a:r>
          </a:p>
          <a:p>
            <a:pPr marL="971550" lvl="2" indent="-2270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Defend ‘white lies’; euphemisms … then see them condemned in Scripture</a:t>
            </a:r>
          </a:p>
        </p:txBody>
      </p:sp>
    </p:spTree>
    <p:extLst>
      <p:ext uri="{BB962C8B-B14F-4D97-AF65-F5344CB8AC3E}">
        <p14:creationId xmlns:p14="http://schemas.microsoft.com/office/powerpoint/2010/main" val="23809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7:14-25 resembles funeral dirge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Three stanzas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Each repeats parts of previous stanza</a:t>
            </a: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12431</TotalTime>
  <Words>1548</Words>
  <Application>Microsoft Office PowerPoint</Application>
  <PresentationFormat>On-screen Show (4:3)</PresentationFormat>
  <Paragraphs>171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Verdana</vt:lpstr>
      <vt:lpstr>Wingdings</vt:lpstr>
      <vt:lpstr>1_Default Design</vt:lpstr>
      <vt:lpstr>Default Design</vt:lpstr>
      <vt:lpstr>PowerPoint Presentation</vt:lpstr>
      <vt:lpstr>Romans 7</vt:lpstr>
      <vt:lpstr>PowerPoint Presentation</vt:lpstr>
      <vt:lpstr>7:</vt:lpstr>
      <vt:lpstr>Some think 7:7-22 is Paul’s experience as a Christian</vt:lpstr>
      <vt:lpstr>PowerPoint Presentation</vt:lpstr>
      <vt:lpstr>PowerPoint Presentation</vt:lpstr>
      <vt:lpstr>PowerPoint Presentation</vt:lpstr>
      <vt:lpstr>7:14-25 resembles funeral dirge</vt:lpstr>
      <vt:lpstr>14-17, first stanza</vt:lpstr>
      <vt:lpstr>14-17, first stanza</vt:lpstr>
      <vt:lpstr>18-20, second stanza</vt:lpstr>
      <vt:lpstr>21-25, third stanza</vt:lpstr>
      <vt:lpstr>21-25, third stanza</vt:lpstr>
      <vt:lpstr>21-25, third stanza</vt:lpstr>
      <vt:lpstr>PowerPoint Presentation</vt:lpstr>
      <vt:lpstr>Does Ro.7 describe Christian or unbeliever?</vt:lpstr>
      <vt:lpstr>Does Ro.7 describe Christian or unbeliever?</vt:lpstr>
      <vt:lpstr>Gentiles – Ro.2:14-15</vt:lpstr>
      <vt:lpstr>Jews – Ro.7:7-13</vt:lpstr>
      <vt:lpstr>Does Ro.7 describe Christian or unbeliever?</vt:lpstr>
      <vt:lpstr>PowerPoint Presentation</vt:lpstr>
      <vt:lpstr>If those in Christ are in state of ‘wretchedness…’</vt:lpstr>
      <vt:lpstr>The Great Contrast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1157</cp:revision>
  <dcterms:created xsi:type="dcterms:W3CDTF">2011-08-18T15:42:19Z</dcterms:created>
  <dcterms:modified xsi:type="dcterms:W3CDTF">2022-08-06T18:33:40Z</dcterms:modified>
</cp:coreProperties>
</file>