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7"/>
  </p:notesMasterIdLst>
  <p:sldIdLst>
    <p:sldId id="256" r:id="rId2"/>
    <p:sldId id="345" r:id="rId3"/>
    <p:sldId id="296" r:id="rId4"/>
    <p:sldId id="341" r:id="rId5"/>
    <p:sldId id="342" r:id="rId6"/>
    <p:sldId id="343" r:id="rId7"/>
    <p:sldId id="344" r:id="rId8"/>
    <p:sldId id="346" r:id="rId9"/>
    <p:sldId id="348" r:id="rId10"/>
    <p:sldId id="349" r:id="rId11"/>
    <p:sldId id="350" r:id="rId12"/>
    <p:sldId id="351" r:id="rId13"/>
    <p:sldId id="352" r:id="rId14"/>
    <p:sldId id="353" r:id="rId15"/>
    <p:sldId id="354" r:id="rId16"/>
    <p:sldId id="355" r:id="rId17"/>
    <p:sldId id="356" r:id="rId18"/>
    <p:sldId id="357" r:id="rId19"/>
    <p:sldId id="360" r:id="rId20"/>
    <p:sldId id="362" r:id="rId21"/>
    <p:sldId id="359" r:id="rId22"/>
    <p:sldId id="363" r:id="rId23"/>
    <p:sldId id="365" r:id="rId24"/>
    <p:sldId id="364" r:id="rId25"/>
    <p:sldId id="36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217160-A21B-41EC-B4BF-C11107B8CD44}" v="43" dt="2022-08-07T01:16:55.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958" autoAdjust="0"/>
    <p:restoredTop sz="65827" autoAdjust="0"/>
  </p:normalViewPr>
  <p:slideViewPr>
    <p:cSldViewPr snapToGrid="0">
      <p:cViewPr varScale="1">
        <p:scale>
          <a:sx n="57" d="100"/>
          <a:sy n="57" d="100"/>
        </p:scale>
        <p:origin x="1997"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8/20/2022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a:t>3</a:t>
            </a:fld>
            <a:endParaRPr lang="en-US"/>
          </a:p>
        </p:txBody>
      </p:sp>
    </p:spTree>
    <p:extLst>
      <p:ext uri="{BB962C8B-B14F-4D97-AF65-F5344CB8AC3E}">
        <p14:creationId xmlns:p14="http://schemas.microsoft.com/office/powerpoint/2010/main" val="4125613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6</a:t>
            </a:fld>
            <a:endParaRPr lang="en-US"/>
          </a:p>
        </p:txBody>
      </p:sp>
    </p:spTree>
    <p:extLst>
      <p:ext uri="{BB962C8B-B14F-4D97-AF65-F5344CB8AC3E}">
        <p14:creationId xmlns:p14="http://schemas.microsoft.com/office/powerpoint/2010/main" val="4108587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25</a:t>
            </a:fld>
            <a:endParaRPr lang="en-US"/>
          </a:p>
        </p:txBody>
      </p:sp>
    </p:spTree>
    <p:extLst>
      <p:ext uri="{BB962C8B-B14F-4D97-AF65-F5344CB8AC3E}">
        <p14:creationId xmlns:p14="http://schemas.microsoft.com/office/powerpoint/2010/main" val="239129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2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8/20/2022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Godly Sorrow</a:t>
            </a:r>
            <a:endParaRPr lang="en-US" dirty="0"/>
          </a:p>
        </p:txBody>
      </p:sp>
      <p:sp>
        <p:nvSpPr>
          <p:cNvPr id="3" name="Subtitle 2"/>
          <p:cNvSpPr>
            <a:spLocks noGrp="1"/>
          </p:cNvSpPr>
          <p:nvPr>
            <p:ph type="subTitle" idx="1"/>
          </p:nvPr>
        </p:nvSpPr>
        <p:spPr/>
        <p:txBody>
          <a:bodyPr vert="horz" lIns="68580" tIns="34290" rIns="68580" bIns="34290" rtlCol="0" anchor="t">
            <a:normAutofit/>
          </a:bodyPr>
          <a:lstStyle/>
          <a:p>
            <a:pPr marL="0" indent="0">
              <a:buNone/>
            </a:pPr>
            <a:r>
              <a:rPr lang="en-US" dirty="0">
                <a:cs typeface="Calibri"/>
              </a:rPr>
              <a:t>2 Corinthians 7:10-11</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322963-A4B6-D0B6-E62D-83FFB1B86759}"/>
              </a:ext>
            </a:extLst>
          </p:cNvPr>
          <p:cNvSpPr>
            <a:spLocks noGrp="1"/>
          </p:cNvSpPr>
          <p:nvPr>
            <p:ph idx="1"/>
          </p:nvPr>
        </p:nvSpPr>
        <p:spPr/>
        <p:txBody>
          <a:bodyPr/>
          <a:lstStyle/>
          <a:p>
            <a:r>
              <a:rPr lang="en-US" dirty="0"/>
              <a:t>Pharaoh’s ‘Repentance’</a:t>
            </a:r>
          </a:p>
          <a:p>
            <a:pPr lvl="1"/>
            <a:r>
              <a:rPr lang="en-US" dirty="0"/>
              <a:t>Frogs: Exodus 8:8, 15</a:t>
            </a:r>
          </a:p>
          <a:p>
            <a:pPr lvl="1"/>
            <a:r>
              <a:rPr lang="en-US" dirty="0"/>
              <a:t>Flies: Exodus 8:28, 32</a:t>
            </a:r>
          </a:p>
          <a:p>
            <a:pPr lvl="1"/>
            <a:r>
              <a:rPr lang="en-US" dirty="0"/>
              <a:t>Hail: Exodus 9:27-28, 34</a:t>
            </a:r>
          </a:p>
          <a:p>
            <a:pPr lvl="2"/>
            <a:r>
              <a:rPr lang="en-US" baseline="30000" dirty="0"/>
              <a:t>27</a:t>
            </a:r>
            <a:r>
              <a:rPr lang="en-US" dirty="0"/>
              <a:t> And Pharaoh sent and called for Moses and Aaron, and said to them, “I have sinned this time. The Lord is righteous, and my people and I are wicked. </a:t>
            </a:r>
            <a:r>
              <a:rPr lang="en-US" baseline="30000" dirty="0"/>
              <a:t>28</a:t>
            </a:r>
            <a:r>
              <a:rPr lang="en-US" dirty="0"/>
              <a:t> Entreat the Lord, that there may be no more mighty thundering and hail, for it is enough. I will let you go, and you shall stay no longer.”</a:t>
            </a:r>
          </a:p>
          <a:p>
            <a:pPr lvl="2"/>
            <a:r>
              <a:rPr lang="en-US" baseline="30000" dirty="0"/>
              <a:t>34</a:t>
            </a:r>
            <a:r>
              <a:rPr lang="en-US" dirty="0"/>
              <a:t> And when Pharaoh saw that the rain, the hail, and the thunder had ceased, he sinned yet more; and he hardened his heart, he and his servants.</a:t>
            </a:r>
          </a:p>
          <a:p>
            <a:r>
              <a:rPr lang="en-US" dirty="0"/>
              <a:t>Sorrow over consequences, not sin</a:t>
            </a:r>
          </a:p>
          <a:p>
            <a:pPr lvl="1"/>
            <a:r>
              <a:rPr lang="en-US" dirty="0"/>
              <a:t>Pharaoh repented only when punished</a:t>
            </a:r>
          </a:p>
          <a:p>
            <a:pPr lvl="1"/>
            <a:r>
              <a:rPr lang="en-US" dirty="0"/>
              <a:t>Pharaoh’s repentance only lasted as long as the punishment</a:t>
            </a:r>
          </a:p>
        </p:txBody>
      </p:sp>
      <p:sp>
        <p:nvSpPr>
          <p:cNvPr id="3" name="Title 2">
            <a:extLst>
              <a:ext uri="{FF2B5EF4-FFF2-40B4-BE49-F238E27FC236}">
                <a16:creationId xmlns:a16="http://schemas.microsoft.com/office/drawing/2014/main" id="{07D149F3-2EFD-0C5F-D4A9-DD4442A0523E}"/>
              </a:ext>
            </a:extLst>
          </p:cNvPr>
          <p:cNvSpPr>
            <a:spLocks noGrp="1"/>
          </p:cNvSpPr>
          <p:nvPr>
            <p:ph type="title"/>
          </p:nvPr>
        </p:nvSpPr>
        <p:spPr/>
        <p:txBody>
          <a:bodyPr/>
          <a:lstStyle/>
          <a:p>
            <a:r>
              <a:rPr lang="en-US" dirty="0"/>
              <a:t>II. Worldly Sorrow</a:t>
            </a:r>
          </a:p>
        </p:txBody>
      </p:sp>
    </p:spTree>
    <p:extLst>
      <p:ext uri="{BB962C8B-B14F-4D97-AF65-F5344CB8AC3E}">
        <p14:creationId xmlns:p14="http://schemas.microsoft.com/office/powerpoint/2010/main" val="394404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CF02DA-C591-C802-E36A-C54B683955B0}"/>
              </a:ext>
            </a:extLst>
          </p:cNvPr>
          <p:cNvSpPr>
            <a:spLocks noGrp="1"/>
          </p:cNvSpPr>
          <p:nvPr>
            <p:ph idx="1"/>
          </p:nvPr>
        </p:nvSpPr>
        <p:spPr/>
        <p:txBody>
          <a:bodyPr>
            <a:noAutofit/>
          </a:bodyPr>
          <a:lstStyle/>
          <a:p>
            <a:r>
              <a:rPr lang="en-US" dirty="0"/>
              <a:t>Judas Iscariot</a:t>
            </a:r>
          </a:p>
          <a:p>
            <a:pPr lvl="1"/>
            <a:r>
              <a:rPr lang="en-US" dirty="0"/>
              <a:t>Numbered as one of the twelve apostles</a:t>
            </a:r>
          </a:p>
          <a:p>
            <a:pPr lvl="1"/>
            <a:r>
              <a:rPr lang="en-US" dirty="0"/>
              <a:t>Matthew 10:1-4</a:t>
            </a:r>
          </a:p>
          <a:p>
            <a:pPr lvl="2"/>
            <a:r>
              <a:rPr lang="en-US" baseline="30000" dirty="0"/>
              <a:t>1</a:t>
            </a:r>
            <a:r>
              <a:rPr lang="en-US" dirty="0"/>
              <a:t> And when He had called His twelve disciples to Him, He gave them power over unclean spirits, to cast them out, and to heal all kinds of sickness and all kinds of disease. </a:t>
            </a:r>
            <a:r>
              <a:rPr lang="en-US" baseline="30000" dirty="0"/>
              <a:t>2</a:t>
            </a:r>
            <a:r>
              <a:rPr lang="en-US" dirty="0"/>
              <a:t> Now the names of the twelve apostles are these: first, Simon, who is called Peter, and Andrew his brother; James the son of Zebedee, and John his brother; </a:t>
            </a:r>
            <a:r>
              <a:rPr lang="en-US" baseline="30000" dirty="0"/>
              <a:t>3</a:t>
            </a:r>
            <a:r>
              <a:rPr lang="en-US" dirty="0"/>
              <a:t> Philip and Bartholomew; Thomas and Matthew the tax collector; James the son of Alphaeus, and </a:t>
            </a:r>
            <a:r>
              <a:rPr lang="en-US" dirty="0" err="1"/>
              <a:t>Lebbaeus</a:t>
            </a:r>
            <a:r>
              <a:rPr lang="en-US" dirty="0"/>
              <a:t>, whose surname was Thaddaeus; </a:t>
            </a:r>
            <a:r>
              <a:rPr lang="en-US" baseline="30000" dirty="0"/>
              <a:t>4</a:t>
            </a:r>
            <a:r>
              <a:rPr lang="en-US" dirty="0"/>
              <a:t> Simon the </a:t>
            </a:r>
            <a:r>
              <a:rPr lang="en-US" dirty="0" err="1"/>
              <a:t>Cananite</a:t>
            </a:r>
            <a:r>
              <a:rPr lang="en-US" dirty="0"/>
              <a:t>, and Judas Iscariot, who also betrayed Him.</a:t>
            </a:r>
          </a:p>
          <a:p>
            <a:pPr lvl="1"/>
            <a:r>
              <a:rPr lang="en-US" dirty="0"/>
              <a:t>Travels with Jesus, sees His miracles, even performs them</a:t>
            </a:r>
          </a:p>
          <a:p>
            <a:pPr lvl="1"/>
            <a:r>
              <a:rPr lang="en-US" dirty="0"/>
              <a:t>Yet, in the last week of Jesus’s life, he sins and betrays Him.</a:t>
            </a:r>
          </a:p>
          <a:p>
            <a:pPr lvl="1"/>
            <a:r>
              <a:rPr lang="en-US" dirty="0"/>
              <a:t>Matthew 26:14-16</a:t>
            </a:r>
          </a:p>
          <a:p>
            <a:pPr lvl="2"/>
            <a:r>
              <a:rPr lang="en-US" baseline="30000" dirty="0"/>
              <a:t>14</a:t>
            </a:r>
            <a:r>
              <a:rPr lang="en-US" dirty="0"/>
              <a:t> Then one of the twelve, called Judas Iscariot, went to the chief priests </a:t>
            </a:r>
            <a:r>
              <a:rPr lang="en-US" baseline="30000" dirty="0"/>
              <a:t>15</a:t>
            </a:r>
            <a:r>
              <a:rPr lang="en-US" dirty="0"/>
              <a:t> and said, “What are you willing to give me if I deliver Him to you?” And they counted out to him thirty pieces of silver. </a:t>
            </a:r>
            <a:r>
              <a:rPr lang="en-US" baseline="30000" dirty="0"/>
              <a:t>16</a:t>
            </a:r>
            <a:r>
              <a:rPr lang="en-US" dirty="0"/>
              <a:t> So from that time he sought opportunity to betray Him.</a:t>
            </a:r>
          </a:p>
        </p:txBody>
      </p:sp>
      <p:sp>
        <p:nvSpPr>
          <p:cNvPr id="3" name="Title 2">
            <a:extLst>
              <a:ext uri="{FF2B5EF4-FFF2-40B4-BE49-F238E27FC236}">
                <a16:creationId xmlns:a16="http://schemas.microsoft.com/office/drawing/2014/main" id="{6BCB42E6-46F1-6EF6-CBAB-864D9430D73C}"/>
              </a:ext>
            </a:extLst>
          </p:cNvPr>
          <p:cNvSpPr>
            <a:spLocks noGrp="1"/>
          </p:cNvSpPr>
          <p:nvPr>
            <p:ph type="title"/>
          </p:nvPr>
        </p:nvSpPr>
        <p:spPr/>
        <p:txBody>
          <a:bodyPr/>
          <a:lstStyle/>
          <a:p>
            <a:r>
              <a:rPr lang="en-US" dirty="0"/>
              <a:t>II. Worldly Sorrow</a:t>
            </a:r>
          </a:p>
        </p:txBody>
      </p:sp>
    </p:spTree>
    <p:extLst>
      <p:ext uri="{BB962C8B-B14F-4D97-AF65-F5344CB8AC3E}">
        <p14:creationId xmlns:p14="http://schemas.microsoft.com/office/powerpoint/2010/main" val="41060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993DD-D9EB-7951-AC79-4B7D44DBC055}"/>
              </a:ext>
            </a:extLst>
          </p:cNvPr>
          <p:cNvSpPr>
            <a:spLocks noGrp="1"/>
          </p:cNvSpPr>
          <p:nvPr>
            <p:ph idx="1"/>
          </p:nvPr>
        </p:nvSpPr>
        <p:spPr/>
        <p:txBody>
          <a:bodyPr>
            <a:noAutofit/>
          </a:bodyPr>
          <a:lstStyle/>
          <a:p>
            <a:r>
              <a:rPr lang="en-US" dirty="0"/>
              <a:t>“the sorrow of the world produces death”</a:t>
            </a:r>
          </a:p>
          <a:p>
            <a:pPr lvl="1"/>
            <a:r>
              <a:rPr lang="en-US" dirty="0"/>
              <a:t>Matthew 27:3-5</a:t>
            </a:r>
          </a:p>
          <a:p>
            <a:pPr lvl="2"/>
            <a:r>
              <a:rPr lang="en-US" baseline="30000" dirty="0"/>
              <a:t>3</a:t>
            </a:r>
            <a:r>
              <a:rPr lang="en-US" dirty="0"/>
              <a:t> Then Judas, His betrayer, seeing that He had been condemned, was remorseful and brought back the thirty pieces of silver to the chief priests and elders, </a:t>
            </a:r>
            <a:r>
              <a:rPr lang="en-US" baseline="30000" dirty="0"/>
              <a:t>4</a:t>
            </a:r>
            <a:r>
              <a:rPr lang="en-US" dirty="0"/>
              <a:t> saying, “I have sinned by betraying innocent blood.” And they said, “What is that to us? You see to it!” </a:t>
            </a:r>
            <a:r>
              <a:rPr lang="en-US" baseline="30000" dirty="0"/>
              <a:t>5</a:t>
            </a:r>
            <a:r>
              <a:rPr lang="en-US" dirty="0"/>
              <a:t> Then he threw down the pieces of silver in the temple and departed, and went and hanged himself.</a:t>
            </a:r>
          </a:p>
          <a:p>
            <a:pPr lvl="1"/>
            <a:r>
              <a:rPr lang="en-US" dirty="0"/>
              <a:t>Judas came to his senses and regretted his betrayal</a:t>
            </a:r>
          </a:p>
          <a:p>
            <a:pPr lvl="1"/>
            <a:r>
              <a:rPr lang="en-US" dirty="0"/>
              <a:t>Went to the priests to try and ‘undo’ his sin</a:t>
            </a:r>
          </a:p>
          <a:p>
            <a:pPr lvl="2"/>
            <a:r>
              <a:rPr lang="en-US" dirty="0"/>
              <a:t>If he gives the money back, it’s like it never happened..?</a:t>
            </a:r>
          </a:p>
          <a:p>
            <a:pPr lvl="2"/>
            <a:r>
              <a:rPr lang="en-US" dirty="0"/>
              <a:t>Flawed reasoning, focus is on the past</a:t>
            </a:r>
          </a:p>
          <a:p>
            <a:pPr lvl="3"/>
            <a:r>
              <a:rPr lang="en-US" dirty="0"/>
              <a:t>We can’t undo what we’ve done!</a:t>
            </a:r>
          </a:p>
          <a:p>
            <a:pPr lvl="1"/>
            <a:r>
              <a:rPr lang="en-US" dirty="0"/>
              <a:t>Judas’s sorrow drove him to hate himself</a:t>
            </a:r>
          </a:p>
          <a:p>
            <a:pPr lvl="2"/>
            <a:r>
              <a:rPr lang="en-US" dirty="0"/>
              <a:t>Judas </a:t>
            </a:r>
            <a:r>
              <a:rPr lang="en-US" i="1" dirty="0"/>
              <a:t>repented</a:t>
            </a:r>
            <a:r>
              <a:rPr lang="en-US" dirty="0"/>
              <a:t>, but not to God!</a:t>
            </a:r>
          </a:p>
          <a:p>
            <a:pPr lvl="2"/>
            <a:r>
              <a:rPr lang="en-US" dirty="0"/>
              <a:t>He didn’t trust God to forgive him, and his guilt drove him to suicide</a:t>
            </a:r>
          </a:p>
        </p:txBody>
      </p:sp>
      <p:sp>
        <p:nvSpPr>
          <p:cNvPr id="3" name="Title 2">
            <a:extLst>
              <a:ext uri="{FF2B5EF4-FFF2-40B4-BE49-F238E27FC236}">
                <a16:creationId xmlns:a16="http://schemas.microsoft.com/office/drawing/2014/main" id="{682210AA-141D-C589-4241-0A5EDEF10D9A}"/>
              </a:ext>
            </a:extLst>
          </p:cNvPr>
          <p:cNvSpPr>
            <a:spLocks noGrp="1"/>
          </p:cNvSpPr>
          <p:nvPr>
            <p:ph type="title"/>
          </p:nvPr>
        </p:nvSpPr>
        <p:spPr/>
        <p:txBody>
          <a:bodyPr/>
          <a:lstStyle/>
          <a:p>
            <a:r>
              <a:rPr lang="en-US" dirty="0"/>
              <a:t>II. Worldly Sorrow</a:t>
            </a:r>
          </a:p>
        </p:txBody>
      </p:sp>
    </p:spTree>
    <p:extLst>
      <p:ext uri="{BB962C8B-B14F-4D97-AF65-F5344CB8AC3E}">
        <p14:creationId xmlns:p14="http://schemas.microsoft.com/office/powerpoint/2010/main" val="24309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Godly Sorrow</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Paul’s Letter</a:t>
            </a:r>
          </a:p>
          <a:p>
            <a:r>
              <a:rPr lang="en-US" b="0" dirty="0">
                <a:solidFill>
                  <a:srgbClr val="999999"/>
                </a:solidFill>
              </a:rPr>
              <a:t>Worldly Sorrow</a:t>
            </a:r>
          </a:p>
          <a:p>
            <a:r>
              <a:rPr lang="en-US" dirty="0"/>
              <a:t>Godly Sorrow</a:t>
            </a:r>
          </a:p>
        </p:txBody>
      </p:sp>
    </p:spTree>
    <p:extLst>
      <p:ext uri="{BB962C8B-B14F-4D97-AF65-F5344CB8AC3E}">
        <p14:creationId xmlns:p14="http://schemas.microsoft.com/office/powerpoint/2010/main" val="618855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0EC519-FBC8-7115-32F8-2684CAF73DE0}"/>
              </a:ext>
            </a:extLst>
          </p:cNvPr>
          <p:cNvSpPr>
            <a:spLocks noGrp="1"/>
          </p:cNvSpPr>
          <p:nvPr>
            <p:ph idx="1"/>
          </p:nvPr>
        </p:nvSpPr>
        <p:spPr/>
        <p:txBody>
          <a:bodyPr>
            <a:noAutofit/>
          </a:bodyPr>
          <a:lstStyle/>
          <a:p>
            <a:r>
              <a:rPr lang="en-US" dirty="0"/>
              <a:t>David and Uriah’s wife</a:t>
            </a:r>
          </a:p>
          <a:p>
            <a:pPr lvl="1"/>
            <a:r>
              <a:rPr lang="en-US" dirty="0"/>
              <a:t>2 Samuel 11:2-5</a:t>
            </a:r>
          </a:p>
          <a:p>
            <a:pPr lvl="2"/>
            <a:r>
              <a:rPr lang="en-US" baseline="30000" dirty="0"/>
              <a:t>2</a:t>
            </a:r>
            <a:r>
              <a:rPr lang="en-US" dirty="0"/>
              <a:t> Then it happened one evening that David arose from his bed and walked on the roof of the king’s house. And from the roof he saw a woman bathing, and the woman was very beautiful to behold. </a:t>
            </a:r>
            <a:r>
              <a:rPr lang="en-US" baseline="30000" dirty="0"/>
              <a:t>3</a:t>
            </a:r>
            <a:r>
              <a:rPr lang="en-US" dirty="0"/>
              <a:t> So David sent and inquired about the woman. And someone said, “Is this not Bathsheba, the daughter of </a:t>
            </a:r>
            <a:r>
              <a:rPr lang="en-US" dirty="0" err="1"/>
              <a:t>Eliam</a:t>
            </a:r>
            <a:r>
              <a:rPr lang="en-US" dirty="0"/>
              <a:t>, the wife of Uriah the Hittite?” </a:t>
            </a:r>
            <a:r>
              <a:rPr lang="en-US" baseline="30000" dirty="0"/>
              <a:t>4</a:t>
            </a:r>
            <a:r>
              <a:rPr lang="en-US" dirty="0"/>
              <a:t> Then David sent messengers, and took her; and she came to him, and he lay with her, for she was cleansed from her impurity; and she returned to her house. </a:t>
            </a:r>
            <a:r>
              <a:rPr lang="en-US" baseline="30000" dirty="0"/>
              <a:t>5</a:t>
            </a:r>
            <a:r>
              <a:rPr lang="en-US" dirty="0"/>
              <a:t> And the woman conceived; so she sent and told David, and said, “I am with child.”</a:t>
            </a:r>
          </a:p>
          <a:p>
            <a:r>
              <a:rPr lang="en-US" dirty="0"/>
              <a:t>Begins a spiral of sin that ends with Uriah dead due to David’s scheme</a:t>
            </a:r>
          </a:p>
          <a:p>
            <a:pPr lvl="1"/>
            <a:r>
              <a:rPr lang="en-US" dirty="0"/>
              <a:t>2 Samuel 11:26-27</a:t>
            </a:r>
          </a:p>
          <a:p>
            <a:pPr lvl="2"/>
            <a:r>
              <a:rPr lang="en-US" baseline="30000" dirty="0"/>
              <a:t>26</a:t>
            </a:r>
            <a:r>
              <a:rPr lang="en-US" dirty="0"/>
              <a:t> When the wife of Uriah heard that Uriah her husband was dead, she mourned for her husband. </a:t>
            </a:r>
            <a:r>
              <a:rPr lang="en-US" baseline="30000" dirty="0"/>
              <a:t>27</a:t>
            </a:r>
            <a:r>
              <a:rPr lang="en-US" dirty="0"/>
              <a:t> And when her mourning was over, David sent and brought her to his house, and she became his wife and bore him a son. But the thing that David had done displeased the Lord.</a:t>
            </a:r>
          </a:p>
        </p:txBody>
      </p:sp>
      <p:sp>
        <p:nvSpPr>
          <p:cNvPr id="3" name="Title 2">
            <a:extLst>
              <a:ext uri="{FF2B5EF4-FFF2-40B4-BE49-F238E27FC236}">
                <a16:creationId xmlns:a16="http://schemas.microsoft.com/office/drawing/2014/main" id="{F96A5645-B23D-F665-6D57-963AA079DEFF}"/>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320418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597017-30F3-02D3-87F0-0E557F23DAC2}"/>
              </a:ext>
            </a:extLst>
          </p:cNvPr>
          <p:cNvSpPr>
            <a:spLocks noGrp="1"/>
          </p:cNvSpPr>
          <p:nvPr>
            <p:ph idx="1"/>
          </p:nvPr>
        </p:nvSpPr>
        <p:spPr/>
        <p:txBody>
          <a:bodyPr>
            <a:noAutofit/>
          </a:bodyPr>
          <a:lstStyle/>
          <a:p>
            <a:r>
              <a:rPr lang="en-US" dirty="0"/>
              <a:t>Nathan confronts David</a:t>
            </a:r>
          </a:p>
          <a:p>
            <a:pPr lvl="1"/>
            <a:r>
              <a:rPr lang="en-US" dirty="0"/>
              <a:t>2 Samuel 12:1-6</a:t>
            </a:r>
          </a:p>
          <a:p>
            <a:pPr lvl="2"/>
            <a:r>
              <a:rPr lang="en-US" baseline="30000" dirty="0"/>
              <a:t>1</a:t>
            </a:r>
            <a:r>
              <a:rPr lang="en-US" dirty="0"/>
              <a:t> Then the Lord sent Nathan to David. And he came to him, and said to him: “There were two men in one city, one rich and the other poor. </a:t>
            </a:r>
            <a:r>
              <a:rPr lang="en-US" baseline="30000" dirty="0"/>
              <a:t>2</a:t>
            </a:r>
            <a:r>
              <a:rPr lang="en-US" dirty="0"/>
              <a:t> The rich man had exceedingly many flocks and herds. </a:t>
            </a:r>
            <a:r>
              <a:rPr lang="en-US" baseline="30000" dirty="0"/>
              <a:t>3</a:t>
            </a:r>
            <a:r>
              <a:rPr lang="en-US" dirty="0"/>
              <a:t> But the poor man had nothing, except one little ewe lamb which he had bought and nourished; and it grew up together with him and with his children. It ate of his own food and drank from his own cup and lay in his bosom; and it was like a daughter to him. </a:t>
            </a:r>
            <a:r>
              <a:rPr lang="en-US" baseline="30000" dirty="0"/>
              <a:t>4</a:t>
            </a:r>
            <a:r>
              <a:rPr lang="en-US" dirty="0"/>
              <a:t> And a traveler came to the rich man, who refused to take from his own flock and from his own herd to prepare one for the wayfaring man who had come to him; but he took the poor man’s lamb and prepared it for the man who had come to him.”</a:t>
            </a:r>
          </a:p>
          <a:p>
            <a:pPr lvl="2"/>
            <a:r>
              <a:rPr lang="en-US" baseline="30000" dirty="0"/>
              <a:t>5</a:t>
            </a:r>
            <a:r>
              <a:rPr lang="en-US" dirty="0"/>
              <a:t> So David’s anger was greatly aroused against the man, and he said to Nathan, “As the Lord lives, the man who has done this shall surely die! </a:t>
            </a:r>
            <a:r>
              <a:rPr lang="en-US" baseline="30000" dirty="0"/>
              <a:t>6</a:t>
            </a:r>
            <a:r>
              <a:rPr lang="en-US" dirty="0"/>
              <a:t> And he shall restore fourfold for the lamb, because he did this thing and because he had no pity.”</a:t>
            </a:r>
          </a:p>
        </p:txBody>
      </p:sp>
      <p:sp>
        <p:nvSpPr>
          <p:cNvPr id="3" name="Title 2">
            <a:extLst>
              <a:ext uri="{FF2B5EF4-FFF2-40B4-BE49-F238E27FC236}">
                <a16:creationId xmlns:a16="http://schemas.microsoft.com/office/drawing/2014/main" id="{789B5730-C54E-B84E-3983-CE8574737860}"/>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123857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597017-30F3-02D3-87F0-0E557F23DAC2}"/>
              </a:ext>
            </a:extLst>
          </p:cNvPr>
          <p:cNvSpPr>
            <a:spLocks noGrp="1"/>
          </p:cNvSpPr>
          <p:nvPr>
            <p:ph idx="1"/>
          </p:nvPr>
        </p:nvSpPr>
        <p:spPr/>
        <p:txBody>
          <a:bodyPr>
            <a:noAutofit/>
          </a:bodyPr>
          <a:lstStyle/>
          <a:p>
            <a:r>
              <a:rPr lang="en-US" dirty="0"/>
              <a:t>Nathan confronts David</a:t>
            </a:r>
          </a:p>
          <a:p>
            <a:pPr lvl="1"/>
            <a:r>
              <a:rPr lang="en-US" dirty="0"/>
              <a:t>2 Samuel 12:7-9, 13a</a:t>
            </a:r>
          </a:p>
          <a:p>
            <a:pPr lvl="2"/>
            <a:r>
              <a:rPr lang="en-US" baseline="30000" dirty="0"/>
              <a:t>7</a:t>
            </a:r>
            <a:r>
              <a:rPr lang="en-US" dirty="0"/>
              <a:t> Then Nathan said to David, “You are the man! Thus says the Lord God of Israel: ‘I anointed you king over Israel, and I delivered you from the hand of Saul. </a:t>
            </a:r>
            <a:r>
              <a:rPr lang="en-US" baseline="30000" dirty="0"/>
              <a:t>8</a:t>
            </a:r>
            <a:r>
              <a:rPr lang="en-US" dirty="0"/>
              <a:t> I gave you your master’s house and your master’s wives into your keeping, and gave you the house of Israel and Judah. And if that had been too little, I also would have given you much more! </a:t>
            </a:r>
            <a:r>
              <a:rPr lang="en-US" baseline="30000" dirty="0"/>
              <a:t>9</a:t>
            </a:r>
            <a:r>
              <a:rPr lang="en-US" dirty="0"/>
              <a:t> Why have you despised the commandment of the Lord, to do evil in His sight? You have killed Uriah the Hittite with the sword; you have taken his wife to be your wife, and have killed him with the sword of the people of Ammon.’” . . .</a:t>
            </a:r>
          </a:p>
          <a:p>
            <a:pPr lvl="2"/>
            <a:r>
              <a:rPr lang="en-US" baseline="30000" dirty="0"/>
              <a:t>13</a:t>
            </a:r>
            <a:r>
              <a:rPr lang="en-US" dirty="0"/>
              <a:t> So David said to Nathan, “I have sinned against the Lord.” . . .</a:t>
            </a:r>
          </a:p>
          <a:p>
            <a:pPr lvl="1"/>
            <a:r>
              <a:rPr lang="en-US" dirty="0"/>
              <a:t>Psalm 51:14-17</a:t>
            </a:r>
          </a:p>
          <a:p>
            <a:pPr lvl="2"/>
            <a:r>
              <a:rPr lang="en-US" baseline="30000" dirty="0"/>
              <a:t>14</a:t>
            </a:r>
            <a:r>
              <a:rPr lang="en-US" dirty="0"/>
              <a:t> Deliver me from the guilt of bloodshed, O God, The God of my salvation, And my tongue shall sing aloud of Your righteousness. </a:t>
            </a:r>
            <a:r>
              <a:rPr lang="en-US" baseline="30000" dirty="0"/>
              <a:t>15</a:t>
            </a:r>
            <a:r>
              <a:rPr lang="en-US" dirty="0"/>
              <a:t> O Lord, open my lips, And my mouth shall show forth Your praise. </a:t>
            </a:r>
            <a:r>
              <a:rPr lang="en-US" baseline="30000" dirty="0"/>
              <a:t>16</a:t>
            </a:r>
            <a:r>
              <a:rPr lang="en-US" dirty="0"/>
              <a:t> For You do not desire sacrifice, or else I would give it; You do not delight in burnt offering. </a:t>
            </a:r>
            <a:r>
              <a:rPr lang="en-US" baseline="30000" dirty="0"/>
              <a:t>17</a:t>
            </a:r>
            <a:r>
              <a:rPr lang="en-US" dirty="0"/>
              <a:t> The sacrifices of God are a broken spirit, A broken and a contrite heart— These, O God, You will not despise.</a:t>
            </a:r>
          </a:p>
        </p:txBody>
      </p:sp>
      <p:sp>
        <p:nvSpPr>
          <p:cNvPr id="3" name="Title 2">
            <a:extLst>
              <a:ext uri="{FF2B5EF4-FFF2-40B4-BE49-F238E27FC236}">
                <a16:creationId xmlns:a16="http://schemas.microsoft.com/office/drawing/2014/main" id="{789B5730-C54E-B84E-3983-CE8574737860}"/>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425814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AEFB15-A4E5-E9AC-32B7-286D93328366}"/>
              </a:ext>
            </a:extLst>
          </p:cNvPr>
          <p:cNvSpPr>
            <a:spLocks noGrp="1"/>
          </p:cNvSpPr>
          <p:nvPr>
            <p:ph idx="1"/>
          </p:nvPr>
        </p:nvSpPr>
        <p:spPr/>
        <p:txBody>
          <a:bodyPr>
            <a:noAutofit/>
          </a:bodyPr>
          <a:lstStyle/>
          <a:p>
            <a:r>
              <a:rPr lang="en-US" dirty="0"/>
              <a:t>David’s repentance</a:t>
            </a:r>
          </a:p>
          <a:p>
            <a:pPr lvl="1"/>
            <a:r>
              <a:rPr lang="en-US" dirty="0"/>
              <a:t>David recognizes that he has sinned against God</a:t>
            </a:r>
          </a:p>
          <a:p>
            <a:pPr lvl="1"/>
            <a:r>
              <a:rPr lang="en-US" dirty="0"/>
              <a:t>Desires to </a:t>
            </a:r>
            <a:r>
              <a:rPr lang="en-US" i="1" dirty="0"/>
              <a:t>change</a:t>
            </a:r>
            <a:r>
              <a:rPr lang="en-US" dirty="0"/>
              <a:t> and </a:t>
            </a:r>
            <a:r>
              <a:rPr lang="en-US" i="1" dirty="0"/>
              <a:t>return to God</a:t>
            </a:r>
            <a:endParaRPr lang="en-US" dirty="0"/>
          </a:p>
          <a:p>
            <a:r>
              <a:rPr lang="en-US" dirty="0"/>
              <a:t>Proper sorrow over sin, not consequences</a:t>
            </a:r>
          </a:p>
          <a:p>
            <a:pPr lvl="1"/>
            <a:r>
              <a:rPr lang="en-US" dirty="0"/>
              <a:t>Unlike Pharaoh, David’s repentance was heartfelt</a:t>
            </a:r>
          </a:p>
          <a:p>
            <a:pPr lvl="1"/>
            <a:r>
              <a:rPr lang="en-US" dirty="0"/>
              <a:t>David’s repentance continued </a:t>
            </a:r>
            <a:r>
              <a:rPr lang="en-US" i="1" dirty="0"/>
              <a:t>despite</a:t>
            </a:r>
            <a:r>
              <a:rPr lang="en-US" dirty="0"/>
              <a:t> continued punishment</a:t>
            </a:r>
          </a:p>
          <a:p>
            <a:pPr lvl="1"/>
            <a:r>
              <a:rPr lang="en-US" dirty="0"/>
              <a:t>2 Samuel 11:14-15</a:t>
            </a:r>
          </a:p>
          <a:p>
            <a:pPr lvl="2"/>
            <a:r>
              <a:rPr lang="en-US" baseline="30000" dirty="0"/>
              <a:t>14</a:t>
            </a:r>
            <a:r>
              <a:rPr lang="en-US" dirty="0"/>
              <a:t> “However, because by this deed you have given great occasion to the enemies of the Lord to blaspheme, the child also who is born to you shall surely die.” </a:t>
            </a:r>
            <a:r>
              <a:rPr lang="en-US" baseline="30000" dirty="0"/>
              <a:t>15</a:t>
            </a:r>
            <a:r>
              <a:rPr lang="en-US" dirty="0"/>
              <a:t> Then Nathan departed to his house. And the Lord struck the child that Uriah’s wife bore to David, and it became ill.</a:t>
            </a:r>
          </a:p>
          <a:p>
            <a:pPr lvl="2"/>
            <a:r>
              <a:rPr lang="en-US" dirty="0"/>
              <a:t>Vs. 18 confirms that the child dies</a:t>
            </a:r>
          </a:p>
          <a:p>
            <a:pPr lvl="1"/>
            <a:r>
              <a:rPr lang="en-US" dirty="0"/>
              <a:t>Unlike Pharaoh, who only professed obedience until God’s punishment ended, David recognized that God’s punishment was deserved and continued to serve Him.</a:t>
            </a:r>
          </a:p>
        </p:txBody>
      </p:sp>
      <p:sp>
        <p:nvSpPr>
          <p:cNvPr id="3" name="Title 2">
            <a:extLst>
              <a:ext uri="{FF2B5EF4-FFF2-40B4-BE49-F238E27FC236}">
                <a16:creationId xmlns:a16="http://schemas.microsoft.com/office/drawing/2014/main" id="{55E4CC2B-382E-FFF0-4FAD-DF660AC4CC23}"/>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244603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34FDB3-408B-BB28-E4B4-055BB8B1CE6D}"/>
              </a:ext>
            </a:extLst>
          </p:cNvPr>
          <p:cNvSpPr>
            <a:spLocks noGrp="1"/>
          </p:cNvSpPr>
          <p:nvPr>
            <p:ph idx="1"/>
          </p:nvPr>
        </p:nvSpPr>
        <p:spPr/>
        <p:txBody>
          <a:bodyPr/>
          <a:lstStyle/>
          <a:p>
            <a:r>
              <a:rPr lang="en-US" dirty="0"/>
              <a:t>Simon Peter</a:t>
            </a:r>
          </a:p>
          <a:p>
            <a:pPr lvl="1"/>
            <a:r>
              <a:rPr lang="en-US" dirty="0"/>
              <a:t>Numbered as one of the twelve apostles</a:t>
            </a:r>
          </a:p>
          <a:p>
            <a:pPr lvl="1"/>
            <a:r>
              <a:rPr lang="en-US" dirty="0"/>
              <a:t>Travels with Jesus, sees His miracles, even performs them</a:t>
            </a:r>
          </a:p>
          <a:p>
            <a:pPr lvl="1"/>
            <a:r>
              <a:rPr lang="en-US" dirty="0"/>
              <a:t>Matthew 16:13-17</a:t>
            </a:r>
          </a:p>
          <a:p>
            <a:pPr lvl="2"/>
            <a:r>
              <a:rPr lang="en-US" baseline="30000" dirty="0"/>
              <a:t>13</a:t>
            </a:r>
            <a:r>
              <a:rPr lang="en-US" dirty="0"/>
              <a:t> When Jesus came into the region of Caesarea Philippi, He asked His disciples, saying, “Who do men say that I, the Son of Man, am?” </a:t>
            </a:r>
            <a:r>
              <a:rPr lang="en-US" baseline="30000" dirty="0"/>
              <a:t>14</a:t>
            </a:r>
            <a:r>
              <a:rPr lang="en-US" dirty="0"/>
              <a:t> So they said, “Some say John the Baptist, some Elijah, and others Jeremiah or one of the prophets.”</a:t>
            </a:r>
          </a:p>
          <a:p>
            <a:pPr lvl="2"/>
            <a:r>
              <a:rPr lang="en-US" baseline="30000" dirty="0"/>
              <a:t>15</a:t>
            </a:r>
            <a:r>
              <a:rPr lang="en-US" dirty="0"/>
              <a:t> He said to them, “But who do you say that I am?” </a:t>
            </a:r>
            <a:r>
              <a:rPr lang="en-US" baseline="30000" dirty="0"/>
              <a:t>16</a:t>
            </a:r>
            <a:r>
              <a:rPr lang="en-US" dirty="0"/>
              <a:t> Simon Peter answered and said, “You are the Christ, the Son of the living God.” </a:t>
            </a:r>
          </a:p>
          <a:p>
            <a:pPr lvl="2"/>
            <a:r>
              <a:rPr lang="en-US" baseline="30000" dirty="0"/>
              <a:t>17</a:t>
            </a:r>
            <a:r>
              <a:rPr lang="en-US" dirty="0"/>
              <a:t> Jesus answered and said to him, “Blessed are you, Simon Bar-Jonah, for flesh and blood has not revealed this to you, but My Father who is in heaven.”</a:t>
            </a:r>
          </a:p>
          <a:p>
            <a:pPr lvl="1"/>
            <a:endParaRPr lang="en-US" dirty="0"/>
          </a:p>
        </p:txBody>
      </p:sp>
      <p:sp>
        <p:nvSpPr>
          <p:cNvPr id="3" name="Title 2">
            <a:extLst>
              <a:ext uri="{FF2B5EF4-FFF2-40B4-BE49-F238E27FC236}">
                <a16:creationId xmlns:a16="http://schemas.microsoft.com/office/drawing/2014/main" id="{410A0318-6108-6574-FCB6-F31281B5A31F}"/>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393006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34FDB3-408B-BB28-E4B4-055BB8B1CE6D}"/>
              </a:ext>
            </a:extLst>
          </p:cNvPr>
          <p:cNvSpPr>
            <a:spLocks noGrp="1"/>
          </p:cNvSpPr>
          <p:nvPr>
            <p:ph idx="1"/>
          </p:nvPr>
        </p:nvSpPr>
        <p:spPr/>
        <p:txBody>
          <a:bodyPr/>
          <a:lstStyle/>
          <a:p>
            <a:r>
              <a:rPr lang="en-US" dirty="0"/>
              <a:t>Simon Peter</a:t>
            </a:r>
          </a:p>
          <a:p>
            <a:pPr lvl="1"/>
            <a:r>
              <a:rPr lang="en-US" dirty="0"/>
              <a:t>Yet, in the last week of Jesus’s life, he sins and betrays Him.</a:t>
            </a:r>
          </a:p>
          <a:p>
            <a:pPr lvl="1"/>
            <a:r>
              <a:rPr lang="en-US" dirty="0"/>
              <a:t>Matthew 26:31-35</a:t>
            </a:r>
          </a:p>
          <a:p>
            <a:pPr lvl="2"/>
            <a:r>
              <a:rPr lang="en-US" baseline="30000" dirty="0"/>
              <a:t>31</a:t>
            </a:r>
            <a:r>
              <a:rPr lang="en-US" dirty="0"/>
              <a:t> Then Jesus said to them, “All of you will be made to stumble because of Me this night, for it is written: ‘I will strike the Shepherd, And the sheep of the flock will be scattered.’ </a:t>
            </a:r>
            <a:r>
              <a:rPr lang="en-US" baseline="30000" dirty="0"/>
              <a:t>32</a:t>
            </a:r>
            <a:r>
              <a:rPr lang="en-US" dirty="0"/>
              <a:t> But after I have been raised, I will go before you to Galilee.”</a:t>
            </a:r>
          </a:p>
          <a:p>
            <a:pPr lvl="2"/>
            <a:r>
              <a:rPr lang="en-US" baseline="30000" dirty="0"/>
              <a:t>33</a:t>
            </a:r>
            <a:r>
              <a:rPr lang="en-US" dirty="0"/>
              <a:t> Peter answered and said to Him, “Even if all are made to stumble because of You, I will never be made to stumble.” </a:t>
            </a:r>
            <a:r>
              <a:rPr lang="en-US" baseline="30000" dirty="0"/>
              <a:t>34</a:t>
            </a:r>
            <a:r>
              <a:rPr lang="en-US" dirty="0"/>
              <a:t> Jesus said to him, “Assuredly, I say to you that this night, before the rooster crows, you will deny Me three times.” </a:t>
            </a:r>
            <a:r>
              <a:rPr lang="en-US" baseline="30000" dirty="0"/>
              <a:t>35</a:t>
            </a:r>
            <a:r>
              <a:rPr lang="en-US" dirty="0"/>
              <a:t> Peter said to Him, “Even if I have to die with You, I will not deny You!” And so said all the disciples.</a:t>
            </a:r>
          </a:p>
        </p:txBody>
      </p:sp>
      <p:sp>
        <p:nvSpPr>
          <p:cNvPr id="3" name="Title 2">
            <a:extLst>
              <a:ext uri="{FF2B5EF4-FFF2-40B4-BE49-F238E27FC236}">
                <a16:creationId xmlns:a16="http://schemas.microsoft.com/office/drawing/2014/main" id="{410A0318-6108-6574-FCB6-F31281B5A31F}"/>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102595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Godly Sorrow</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dirty="0"/>
              <a:t>Paul’s Letter</a:t>
            </a:r>
          </a:p>
        </p:txBody>
      </p:sp>
    </p:spTree>
    <p:extLst>
      <p:ext uri="{BB962C8B-B14F-4D97-AF65-F5344CB8AC3E}">
        <p14:creationId xmlns:p14="http://schemas.microsoft.com/office/powerpoint/2010/main" val="1663058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34FDB3-408B-BB28-E4B4-055BB8B1CE6D}"/>
              </a:ext>
            </a:extLst>
          </p:cNvPr>
          <p:cNvSpPr>
            <a:spLocks noGrp="1"/>
          </p:cNvSpPr>
          <p:nvPr>
            <p:ph idx="1"/>
          </p:nvPr>
        </p:nvSpPr>
        <p:spPr/>
        <p:txBody>
          <a:bodyPr>
            <a:noAutofit/>
          </a:bodyPr>
          <a:lstStyle/>
          <a:p>
            <a:r>
              <a:rPr lang="en-US" dirty="0"/>
              <a:t>Simon Peter</a:t>
            </a:r>
          </a:p>
          <a:p>
            <a:pPr lvl="1"/>
            <a:r>
              <a:rPr lang="en-US" dirty="0"/>
              <a:t>Luke 22:54-62</a:t>
            </a:r>
          </a:p>
          <a:p>
            <a:pPr lvl="2"/>
            <a:r>
              <a:rPr lang="en-US" baseline="30000" dirty="0"/>
              <a:t>54</a:t>
            </a:r>
            <a:r>
              <a:rPr lang="en-US" dirty="0"/>
              <a:t> Having arrested Him, they led Him and brought Him into the high priest’s house. But Peter followed at a distance. </a:t>
            </a:r>
            <a:r>
              <a:rPr lang="en-US" baseline="30000" dirty="0"/>
              <a:t>55</a:t>
            </a:r>
            <a:r>
              <a:rPr lang="en-US" dirty="0"/>
              <a:t> Now when they had kindled a fire in the midst of the courtyard and sat down together, Peter sat among them. </a:t>
            </a:r>
            <a:r>
              <a:rPr lang="en-US" baseline="30000" dirty="0"/>
              <a:t>56</a:t>
            </a:r>
            <a:r>
              <a:rPr lang="en-US" dirty="0"/>
              <a:t> And a certain servant girl, seeing him as he sat by the fire, looked intently at him and said, “This man was also with Him.” </a:t>
            </a:r>
            <a:r>
              <a:rPr lang="en-US" baseline="30000" dirty="0"/>
              <a:t>57</a:t>
            </a:r>
            <a:r>
              <a:rPr lang="en-US" dirty="0"/>
              <a:t> But he denied Him, saying, “Woman, I do not know Him.”</a:t>
            </a:r>
          </a:p>
          <a:p>
            <a:pPr lvl="2"/>
            <a:r>
              <a:rPr lang="en-US" baseline="30000" dirty="0"/>
              <a:t>58</a:t>
            </a:r>
            <a:r>
              <a:rPr lang="en-US" dirty="0"/>
              <a:t> And after a little while another saw him and said, “You also are of them.” But Peter said, “Man, I am not!”</a:t>
            </a:r>
          </a:p>
          <a:p>
            <a:pPr lvl="2"/>
            <a:r>
              <a:rPr lang="en-US" baseline="30000" dirty="0"/>
              <a:t>59</a:t>
            </a:r>
            <a:r>
              <a:rPr lang="en-US" dirty="0"/>
              <a:t> Then after about an hour had passed, another confidently affirmed, saying, “Surely this fellow also was with Him, for he is a Galilean.” </a:t>
            </a:r>
            <a:r>
              <a:rPr lang="en-US" baseline="30000" dirty="0"/>
              <a:t>60</a:t>
            </a:r>
            <a:r>
              <a:rPr lang="en-US" dirty="0"/>
              <a:t> But Peter said, “Man, I do not know what you are saying!” Immediately, while he was still speaking, the rooster crowed. </a:t>
            </a:r>
          </a:p>
          <a:p>
            <a:pPr lvl="2"/>
            <a:r>
              <a:rPr lang="en-US" baseline="30000" dirty="0"/>
              <a:t>61</a:t>
            </a:r>
            <a:r>
              <a:rPr lang="en-US" dirty="0"/>
              <a:t> And the Lord turned and looked at Peter. Then Peter remembered the word of the Lord, how He had said to him, “Before the rooster crows, you will deny Me three times.” </a:t>
            </a:r>
            <a:r>
              <a:rPr lang="en-US" baseline="30000" dirty="0"/>
              <a:t>62</a:t>
            </a:r>
            <a:r>
              <a:rPr lang="en-US" dirty="0"/>
              <a:t> So Peter went out and wept bitterly.</a:t>
            </a:r>
          </a:p>
        </p:txBody>
      </p:sp>
      <p:sp>
        <p:nvSpPr>
          <p:cNvPr id="3" name="Title 2">
            <a:extLst>
              <a:ext uri="{FF2B5EF4-FFF2-40B4-BE49-F238E27FC236}">
                <a16:creationId xmlns:a16="http://schemas.microsoft.com/office/drawing/2014/main" id="{410A0318-6108-6574-FCB6-F31281B5A31F}"/>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1678769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993DD-D9EB-7951-AC79-4B7D44DBC055}"/>
              </a:ext>
            </a:extLst>
          </p:cNvPr>
          <p:cNvSpPr>
            <a:spLocks noGrp="1"/>
          </p:cNvSpPr>
          <p:nvPr>
            <p:ph idx="1"/>
          </p:nvPr>
        </p:nvSpPr>
        <p:spPr>
          <a:xfrm>
            <a:off x="628650" y="1322902"/>
            <a:ext cx="8035516" cy="5212983"/>
          </a:xfrm>
        </p:spPr>
        <p:txBody>
          <a:bodyPr>
            <a:noAutofit/>
          </a:bodyPr>
          <a:lstStyle/>
          <a:p>
            <a:r>
              <a:rPr lang="en-US" dirty="0"/>
              <a:t>“godly sorrow produces repentance leading to salvation”</a:t>
            </a:r>
          </a:p>
          <a:p>
            <a:pPr lvl="1"/>
            <a:r>
              <a:rPr lang="en-US" dirty="0"/>
              <a:t>Peter forsook Christ, just as much a betrayal as Judas’s</a:t>
            </a:r>
          </a:p>
          <a:p>
            <a:pPr lvl="1"/>
            <a:r>
              <a:rPr lang="en-US" dirty="0"/>
              <a:t>Peter came to his senses and regretted his betrayal</a:t>
            </a:r>
          </a:p>
          <a:p>
            <a:pPr lvl="2"/>
            <a:r>
              <a:rPr lang="en-US" dirty="0"/>
              <a:t>Peter is next mentioned with the disciples, learning of the disappearance of Jesus’s body with the others</a:t>
            </a:r>
          </a:p>
          <a:p>
            <a:pPr lvl="2"/>
            <a:r>
              <a:rPr lang="en-US" dirty="0"/>
              <a:t>The ‘eleven’ repeatedly mentioned in the post-resurrection passages</a:t>
            </a:r>
            <a:br>
              <a:rPr lang="en-US" dirty="0"/>
            </a:br>
            <a:r>
              <a:rPr lang="en-US" dirty="0"/>
              <a:t>of the Gospels – Peter, unlike Judas, came back to the others</a:t>
            </a:r>
          </a:p>
        </p:txBody>
      </p:sp>
      <p:sp>
        <p:nvSpPr>
          <p:cNvPr id="3" name="Title 2">
            <a:extLst>
              <a:ext uri="{FF2B5EF4-FFF2-40B4-BE49-F238E27FC236}">
                <a16:creationId xmlns:a16="http://schemas.microsoft.com/office/drawing/2014/main" id="{682210AA-141D-C589-4241-0A5EDEF10D9A}"/>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402043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993DD-D9EB-7951-AC79-4B7D44DBC055}"/>
              </a:ext>
            </a:extLst>
          </p:cNvPr>
          <p:cNvSpPr>
            <a:spLocks noGrp="1"/>
          </p:cNvSpPr>
          <p:nvPr>
            <p:ph idx="1"/>
          </p:nvPr>
        </p:nvSpPr>
        <p:spPr>
          <a:xfrm>
            <a:off x="628650" y="1322902"/>
            <a:ext cx="8035516" cy="5212983"/>
          </a:xfrm>
        </p:spPr>
        <p:txBody>
          <a:bodyPr>
            <a:noAutofit/>
          </a:bodyPr>
          <a:lstStyle/>
          <a:p>
            <a:r>
              <a:rPr lang="en-US" dirty="0"/>
              <a:t>“godly sorrow produces repentance leading to salvation”</a:t>
            </a:r>
          </a:p>
          <a:p>
            <a:pPr lvl="1"/>
            <a:r>
              <a:rPr lang="en-US" dirty="0"/>
              <a:t>Peter forsook Christ, just as much a betrayal as Judas’s</a:t>
            </a:r>
          </a:p>
          <a:p>
            <a:pPr lvl="1"/>
            <a:r>
              <a:rPr lang="en-US" dirty="0"/>
              <a:t>Peter came to his senses and regretted his betrayal</a:t>
            </a:r>
          </a:p>
          <a:p>
            <a:pPr lvl="1"/>
            <a:r>
              <a:rPr lang="en-US" dirty="0"/>
              <a:t>John 21:15-17</a:t>
            </a:r>
          </a:p>
          <a:p>
            <a:pPr lvl="2"/>
            <a:r>
              <a:rPr lang="en-US" baseline="30000" dirty="0"/>
              <a:t>15</a:t>
            </a:r>
            <a:r>
              <a:rPr lang="en-US" dirty="0"/>
              <a:t> So when they had eaten breakfast, Jesus said to Simon Peter, “Simon, son of Jonah, do you love Me more than these?” He said to Him, “Yes, Lord; You know that I love You.” He said to him, “Feed My lambs.”</a:t>
            </a:r>
          </a:p>
          <a:p>
            <a:pPr lvl="2"/>
            <a:r>
              <a:rPr lang="en-US" baseline="30000" dirty="0"/>
              <a:t>16</a:t>
            </a:r>
            <a:r>
              <a:rPr lang="en-US" dirty="0"/>
              <a:t> He said to him again a second time, “Simon, son of Jonah, do you love Me?” He said to Him, “Yes, Lord; You know that I love You.” He said to him, “Tend My sheep.”</a:t>
            </a:r>
          </a:p>
          <a:p>
            <a:pPr lvl="2"/>
            <a:r>
              <a:rPr lang="en-US" baseline="30000" dirty="0"/>
              <a:t>17</a:t>
            </a:r>
            <a:r>
              <a:rPr lang="en-US" dirty="0"/>
              <a:t> He said to him the third time, “Simon, son of Jonah, do you love Me?” Peter was grieved because He said to him the third time, “Do you love Me?” And he said to Him, “Lord, You know all things; You know that I love You.” Jesus said to him, “Feed My sheep.”</a:t>
            </a:r>
          </a:p>
          <a:p>
            <a:pPr lvl="1"/>
            <a:r>
              <a:rPr lang="en-US" dirty="0"/>
              <a:t>Peter’s repentance and love for God drives him to serve!</a:t>
            </a:r>
          </a:p>
        </p:txBody>
      </p:sp>
      <p:sp>
        <p:nvSpPr>
          <p:cNvPr id="3" name="Title 2">
            <a:extLst>
              <a:ext uri="{FF2B5EF4-FFF2-40B4-BE49-F238E27FC236}">
                <a16:creationId xmlns:a16="http://schemas.microsoft.com/office/drawing/2014/main" id="{682210AA-141D-C589-4241-0A5EDEF10D9A}"/>
              </a:ext>
            </a:extLst>
          </p:cNvPr>
          <p:cNvSpPr>
            <a:spLocks noGrp="1"/>
          </p:cNvSpPr>
          <p:nvPr>
            <p:ph type="title"/>
          </p:nvPr>
        </p:nvSpPr>
        <p:spPr/>
        <p:txBody>
          <a:bodyPr/>
          <a:lstStyle/>
          <a:p>
            <a:r>
              <a:rPr lang="en-US" dirty="0"/>
              <a:t>III. Godly Sorrow</a:t>
            </a:r>
          </a:p>
        </p:txBody>
      </p:sp>
    </p:spTree>
    <p:extLst>
      <p:ext uri="{BB962C8B-B14F-4D97-AF65-F5344CB8AC3E}">
        <p14:creationId xmlns:p14="http://schemas.microsoft.com/office/powerpoint/2010/main" val="124653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Godly Sorrow</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Paul’s Letter</a:t>
            </a:r>
          </a:p>
          <a:p>
            <a:r>
              <a:rPr lang="en-US" b="0" dirty="0">
                <a:solidFill>
                  <a:srgbClr val="999999"/>
                </a:solidFill>
              </a:rPr>
              <a:t>Worldly Sorrow</a:t>
            </a:r>
          </a:p>
          <a:p>
            <a:r>
              <a:rPr lang="en-US" b="0" dirty="0">
                <a:solidFill>
                  <a:srgbClr val="999999"/>
                </a:solidFill>
              </a:rPr>
              <a:t>Godly Sorrow</a:t>
            </a:r>
          </a:p>
          <a:p>
            <a:r>
              <a:rPr lang="en-US" dirty="0"/>
              <a:t>Godly Results</a:t>
            </a:r>
          </a:p>
        </p:txBody>
      </p:sp>
    </p:spTree>
    <p:extLst>
      <p:ext uri="{BB962C8B-B14F-4D97-AF65-F5344CB8AC3E}">
        <p14:creationId xmlns:p14="http://schemas.microsoft.com/office/powerpoint/2010/main" val="841061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427EB3-6362-9CFB-D130-38C482393896}"/>
              </a:ext>
            </a:extLst>
          </p:cNvPr>
          <p:cNvSpPr>
            <a:spLocks noGrp="1"/>
          </p:cNvSpPr>
          <p:nvPr>
            <p:ph type="title"/>
          </p:nvPr>
        </p:nvSpPr>
        <p:spPr/>
        <p:txBody>
          <a:bodyPr/>
          <a:lstStyle/>
          <a:p>
            <a:r>
              <a:rPr lang="en-US" dirty="0"/>
              <a:t>IV. Godly Results</a:t>
            </a:r>
          </a:p>
        </p:txBody>
      </p:sp>
      <p:sp>
        <p:nvSpPr>
          <p:cNvPr id="2" name="Content Placeholder 1">
            <a:extLst>
              <a:ext uri="{FF2B5EF4-FFF2-40B4-BE49-F238E27FC236}">
                <a16:creationId xmlns:a16="http://schemas.microsoft.com/office/drawing/2014/main" id="{5EEC41BB-98A2-3A10-532C-35EB331F795E}"/>
              </a:ext>
            </a:extLst>
          </p:cNvPr>
          <p:cNvSpPr>
            <a:spLocks noGrp="1"/>
          </p:cNvSpPr>
          <p:nvPr>
            <p:ph idx="1"/>
          </p:nvPr>
        </p:nvSpPr>
        <p:spPr>
          <a:xfrm>
            <a:off x="628650" y="1322902"/>
            <a:ext cx="7954036" cy="5212983"/>
          </a:xfrm>
        </p:spPr>
        <p:txBody>
          <a:bodyPr>
            <a:noAutofit/>
          </a:bodyPr>
          <a:lstStyle/>
          <a:p>
            <a:r>
              <a:rPr lang="en-US" dirty="0"/>
              <a:t>Sorrow over sin always leads </a:t>
            </a:r>
            <a:r>
              <a:rPr lang="en-US" i="1" dirty="0"/>
              <a:t>somewhere</a:t>
            </a:r>
            <a:endParaRPr lang="en-US" dirty="0"/>
          </a:p>
          <a:p>
            <a:pPr lvl="1"/>
            <a:r>
              <a:rPr lang="en-US" dirty="0"/>
              <a:t>Judas’s worldly sorrow led to his death</a:t>
            </a:r>
          </a:p>
          <a:p>
            <a:pPr lvl="1"/>
            <a:r>
              <a:rPr lang="en-US" dirty="0"/>
              <a:t>Peter’s godly sorrow led to his service</a:t>
            </a:r>
          </a:p>
          <a:p>
            <a:pPr lvl="1"/>
            <a:r>
              <a:rPr lang="en-US" dirty="0"/>
              <a:t>2 Corinthians 7:10-11</a:t>
            </a:r>
          </a:p>
          <a:p>
            <a:pPr lvl="2"/>
            <a:r>
              <a:rPr lang="en-US" baseline="30000" dirty="0"/>
              <a:t>10</a:t>
            </a:r>
            <a:r>
              <a:rPr lang="en-US" dirty="0"/>
              <a:t> For godly sorrow produces repentance leading to salvation, not to be regretted; but the sorrow of the world produces death. </a:t>
            </a:r>
            <a:r>
              <a:rPr lang="en-US" baseline="30000" dirty="0"/>
              <a:t>11</a:t>
            </a:r>
            <a:r>
              <a:rPr lang="en-US" dirty="0"/>
              <a:t> For observe this very thing, that you sorrowed in a godly manner: What diligence it produced in you, what clearing of yourselves, what indignation, what fear, what vehement desire, what zeal, what vindication! In all things you proved yourselves to be clear in this matter.</a:t>
            </a:r>
          </a:p>
          <a:p>
            <a:pPr lvl="1"/>
            <a:r>
              <a:rPr lang="en-US" dirty="0"/>
              <a:t>Paul praises the Corinthians for the </a:t>
            </a:r>
            <a:r>
              <a:rPr lang="en-US" i="1" dirty="0"/>
              <a:t>actions</a:t>
            </a:r>
            <a:r>
              <a:rPr lang="en-US" dirty="0"/>
              <a:t> produced by their godly sorrow</a:t>
            </a:r>
          </a:p>
          <a:p>
            <a:pPr lvl="2"/>
            <a:r>
              <a:rPr lang="en-US" dirty="0"/>
              <a:t>It drove them to serve God more </a:t>
            </a:r>
            <a:r>
              <a:rPr lang="en-US" i="1" dirty="0"/>
              <a:t>diligently</a:t>
            </a:r>
            <a:endParaRPr lang="en-US" dirty="0"/>
          </a:p>
          <a:p>
            <a:pPr lvl="2"/>
            <a:r>
              <a:rPr lang="en-US" dirty="0"/>
              <a:t>It pushed them to be </a:t>
            </a:r>
            <a:r>
              <a:rPr lang="en-US" i="1" dirty="0"/>
              <a:t>indignant</a:t>
            </a:r>
            <a:r>
              <a:rPr lang="en-US" dirty="0"/>
              <a:t> towards sin</a:t>
            </a:r>
          </a:p>
          <a:p>
            <a:pPr lvl="2"/>
            <a:r>
              <a:rPr lang="en-US" dirty="0"/>
              <a:t>It reignited their </a:t>
            </a:r>
            <a:r>
              <a:rPr lang="en-US" i="1" dirty="0"/>
              <a:t>zeal</a:t>
            </a:r>
            <a:r>
              <a:rPr lang="en-US" dirty="0"/>
              <a:t> to pursue God and His righteousness</a:t>
            </a:r>
          </a:p>
          <a:p>
            <a:pPr lvl="1"/>
            <a:r>
              <a:rPr lang="en-US" dirty="0"/>
              <a:t>Their actions confirmed the results of their sorrow</a:t>
            </a:r>
          </a:p>
        </p:txBody>
      </p:sp>
    </p:spTree>
    <p:extLst>
      <p:ext uri="{BB962C8B-B14F-4D97-AF65-F5344CB8AC3E}">
        <p14:creationId xmlns:p14="http://schemas.microsoft.com/office/powerpoint/2010/main" val="287786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7869A1-62AF-6524-1C2C-1357CDF0F151}"/>
              </a:ext>
            </a:extLst>
          </p:cNvPr>
          <p:cNvSpPr>
            <a:spLocks noGrp="1"/>
          </p:cNvSpPr>
          <p:nvPr>
            <p:ph idx="1"/>
          </p:nvPr>
        </p:nvSpPr>
        <p:spPr>
          <a:xfrm>
            <a:off x="628649" y="1322902"/>
            <a:ext cx="7990249" cy="5212983"/>
          </a:xfrm>
        </p:spPr>
        <p:txBody>
          <a:bodyPr>
            <a:noAutofit/>
          </a:bodyPr>
          <a:lstStyle/>
          <a:p>
            <a:r>
              <a:rPr lang="en-US" dirty="0"/>
              <a:t>Godly sorrow produces godly </a:t>
            </a:r>
            <a:r>
              <a:rPr lang="en-US" i="1" dirty="0"/>
              <a:t>results</a:t>
            </a:r>
          </a:p>
          <a:p>
            <a:pPr lvl="1"/>
            <a:r>
              <a:rPr lang="en-US" dirty="0"/>
              <a:t>The Corinthians could have:</a:t>
            </a:r>
          </a:p>
          <a:p>
            <a:pPr lvl="2"/>
            <a:r>
              <a:rPr lang="en-US" dirty="0"/>
              <a:t>Rejected Paul’s letter entirely and continued in their sins</a:t>
            </a:r>
          </a:p>
          <a:p>
            <a:pPr lvl="2"/>
            <a:r>
              <a:rPr lang="en-US" dirty="0"/>
              <a:t>Argued with Paul over what was right and wrong</a:t>
            </a:r>
          </a:p>
          <a:p>
            <a:pPr lvl="2"/>
            <a:r>
              <a:rPr lang="en-US" dirty="0"/>
              <a:t>Despaired and given up on trying to serve God</a:t>
            </a:r>
          </a:p>
          <a:p>
            <a:pPr lvl="1"/>
            <a:r>
              <a:rPr lang="en-US" dirty="0"/>
              <a:t>Instead, they devoted themselves to </a:t>
            </a:r>
            <a:r>
              <a:rPr lang="en-US" i="1" dirty="0"/>
              <a:t>serving</a:t>
            </a:r>
            <a:r>
              <a:rPr lang="en-US" dirty="0"/>
              <a:t> and </a:t>
            </a:r>
            <a:r>
              <a:rPr lang="en-US" i="1" dirty="0"/>
              <a:t>growing</a:t>
            </a:r>
          </a:p>
          <a:p>
            <a:pPr lvl="1"/>
            <a:r>
              <a:rPr lang="en-US" dirty="0"/>
              <a:t>Philippians 3:12-14</a:t>
            </a:r>
          </a:p>
          <a:p>
            <a:pPr lvl="2"/>
            <a:r>
              <a:rPr lang="en-US" baseline="30000" dirty="0"/>
              <a:t>12</a:t>
            </a:r>
            <a:r>
              <a:rPr lang="en-US" dirty="0"/>
              <a:t> Not that I have already attained, or am already perfected; but I press on, that I may lay hold of that for which Christ Jesus has also laid hold of me. </a:t>
            </a:r>
            <a:r>
              <a:rPr lang="en-US" baseline="30000" dirty="0"/>
              <a:t>13</a:t>
            </a:r>
            <a:r>
              <a:rPr lang="en-US" dirty="0"/>
              <a:t> Brethren, I do not count myself to have apprehended; but one thing I do, forgetting those things which are behind and reaching forward to those things which are ahead, </a:t>
            </a:r>
            <a:r>
              <a:rPr lang="en-US" baseline="30000" dirty="0"/>
              <a:t>14</a:t>
            </a:r>
            <a:r>
              <a:rPr lang="en-US" dirty="0"/>
              <a:t> I press toward the goal for the prize of the upward call of God in Christ Jesus.</a:t>
            </a:r>
          </a:p>
          <a:p>
            <a:pPr lvl="1"/>
            <a:r>
              <a:rPr lang="en-US" dirty="0"/>
              <a:t>Paul’s godly sorrow led him to look forward, not dwell on his past sins and failings</a:t>
            </a:r>
          </a:p>
          <a:p>
            <a:pPr lvl="1"/>
            <a:r>
              <a:rPr lang="en-US" dirty="0"/>
              <a:t>We must not become spiritually ‘stagnant’ because of our past</a:t>
            </a:r>
          </a:p>
        </p:txBody>
      </p:sp>
      <p:sp>
        <p:nvSpPr>
          <p:cNvPr id="3" name="Title 2">
            <a:extLst>
              <a:ext uri="{FF2B5EF4-FFF2-40B4-BE49-F238E27FC236}">
                <a16:creationId xmlns:a16="http://schemas.microsoft.com/office/drawing/2014/main" id="{D443479F-9517-B726-8F61-5BB7234BA5D4}"/>
              </a:ext>
            </a:extLst>
          </p:cNvPr>
          <p:cNvSpPr>
            <a:spLocks noGrp="1"/>
          </p:cNvSpPr>
          <p:nvPr>
            <p:ph type="title"/>
          </p:nvPr>
        </p:nvSpPr>
        <p:spPr/>
        <p:txBody>
          <a:bodyPr/>
          <a:lstStyle/>
          <a:p>
            <a:r>
              <a:rPr lang="en-US" dirty="0"/>
              <a:t>IV. Godly Results</a:t>
            </a:r>
          </a:p>
        </p:txBody>
      </p:sp>
    </p:spTree>
    <p:extLst>
      <p:ext uri="{BB962C8B-B14F-4D97-AF65-F5344CB8AC3E}">
        <p14:creationId xmlns:p14="http://schemas.microsoft.com/office/powerpoint/2010/main" val="101094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691B4-6043-455E-8E7B-C0B68483676A}"/>
              </a:ext>
            </a:extLst>
          </p:cNvPr>
          <p:cNvSpPr>
            <a:spLocks noGrp="1"/>
          </p:cNvSpPr>
          <p:nvPr>
            <p:ph idx="1"/>
          </p:nvPr>
        </p:nvSpPr>
        <p:spPr/>
        <p:txBody>
          <a:bodyPr vert="horz" lIns="91440" tIns="45720" rIns="91440" bIns="45720" rtlCol="0" anchor="t">
            <a:noAutofit/>
          </a:bodyPr>
          <a:lstStyle/>
          <a:p>
            <a:r>
              <a:rPr lang="en-US" dirty="0">
                <a:cs typeface="Calibri"/>
              </a:rPr>
              <a:t>1 Corinthians:</a:t>
            </a:r>
          </a:p>
          <a:p>
            <a:pPr lvl="1"/>
            <a:r>
              <a:rPr lang="en-US" dirty="0">
                <a:cs typeface="Calibri"/>
              </a:rPr>
              <a:t>1, 3: condemned divisions, called them ‘carnal’ and ‘babes’</a:t>
            </a:r>
          </a:p>
          <a:p>
            <a:pPr lvl="1"/>
            <a:r>
              <a:rPr lang="en-US" dirty="0">
                <a:cs typeface="Calibri"/>
              </a:rPr>
              <a:t>4: some accused of being ‘puffed up’, threatened the rod</a:t>
            </a:r>
          </a:p>
          <a:p>
            <a:pPr lvl="1"/>
            <a:r>
              <a:rPr lang="en-US" dirty="0">
                <a:cs typeface="Calibri"/>
              </a:rPr>
              <a:t>5: man with his father’s wife called out as worse than Gentiles</a:t>
            </a:r>
          </a:p>
          <a:p>
            <a:pPr lvl="1"/>
            <a:r>
              <a:rPr lang="en-US" dirty="0">
                <a:cs typeface="Calibri"/>
              </a:rPr>
              <a:t>5: entire congregation held accountable for unwillingness to address the sin in their number</a:t>
            </a:r>
          </a:p>
          <a:p>
            <a:pPr lvl="1"/>
            <a:r>
              <a:rPr lang="en-US" dirty="0">
                <a:cs typeface="Calibri"/>
              </a:rPr>
              <a:t>6: called out for bringing brethren to court, accused of doing wrong and cheating each other</a:t>
            </a:r>
          </a:p>
          <a:p>
            <a:pPr lvl="1"/>
            <a:r>
              <a:rPr lang="en-US" dirty="0">
                <a:cs typeface="Calibri"/>
              </a:rPr>
              <a:t>9: needed to defend himself against accusations targeting his work and apostleship</a:t>
            </a:r>
          </a:p>
          <a:p>
            <a:pPr lvl="1"/>
            <a:r>
              <a:rPr lang="en-US" dirty="0">
                <a:cs typeface="Calibri"/>
              </a:rPr>
              <a:t>11: divisions condemned again, treating Lord’s Supper as a common meal and placing some above others</a:t>
            </a:r>
          </a:p>
          <a:p>
            <a:pPr lvl="1"/>
            <a:r>
              <a:rPr lang="en-US" dirty="0">
                <a:cs typeface="Calibri"/>
              </a:rPr>
              <a:t>12-14: needed teaching on spiritual gifts and maintaining order in the assembly</a:t>
            </a:r>
          </a:p>
          <a:p>
            <a:pPr lvl="1"/>
            <a:r>
              <a:rPr lang="en-US" dirty="0">
                <a:cs typeface="Calibri"/>
              </a:rPr>
              <a:t>15: some claimed there would be no resurrection of the dead</a:t>
            </a:r>
          </a:p>
          <a:p>
            <a:endParaRPr lang="en-US" dirty="0">
              <a:cs typeface="Calibri"/>
            </a:endParaRPr>
          </a:p>
        </p:txBody>
      </p:sp>
      <p:sp>
        <p:nvSpPr>
          <p:cNvPr id="2" name="Title 1">
            <a:extLst>
              <a:ext uri="{FF2B5EF4-FFF2-40B4-BE49-F238E27FC236}">
                <a16:creationId xmlns:a16="http://schemas.microsoft.com/office/drawing/2014/main" id="{72A38E03-21C0-42C5-974C-4DA3395123D5}"/>
              </a:ext>
            </a:extLst>
          </p:cNvPr>
          <p:cNvSpPr>
            <a:spLocks noGrp="1"/>
          </p:cNvSpPr>
          <p:nvPr>
            <p:ph type="title"/>
          </p:nvPr>
        </p:nvSpPr>
        <p:spPr/>
        <p:txBody>
          <a:bodyPr/>
          <a:lstStyle/>
          <a:p>
            <a:pPr algn="ctr"/>
            <a:r>
              <a:rPr lang="en-US" sz="2800" b="1" dirty="0">
                <a:solidFill>
                  <a:srgbClr val="B0DCFF"/>
                </a:solidFill>
                <a:cs typeface="Calibri Light"/>
              </a:rPr>
              <a:t>I. Paul’s Letter</a:t>
            </a:r>
          </a:p>
        </p:txBody>
      </p:sp>
    </p:spTree>
    <p:extLst>
      <p:ext uri="{BB962C8B-B14F-4D97-AF65-F5344CB8AC3E}">
        <p14:creationId xmlns:p14="http://schemas.microsoft.com/office/powerpoint/2010/main" val="202258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23BDA3-BEBB-AF9C-CB09-81EEBB75C96A}"/>
              </a:ext>
            </a:extLst>
          </p:cNvPr>
          <p:cNvSpPr>
            <a:spLocks noGrp="1"/>
          </p:cNvSpPr>
          <p:nvPr>
            <p:ph idx="1"/>
          </p:nvPr>
        </p:nvSpPr>
        <p:spPr/>
        <p:txBody>
          <a:bodyPr>
            <a:noAutofit/>
          </a:bodyPr>
          <a:lstStyle/>
          <a:p>
            <a:r>
              <a:rPr lang="en-US" dirty="0"/>
              <a:t>2 Corinthians 2:1-4</a:t>
            </a:r>
          </a:p>
          <a:p>
            <a:pPr lvl="1"/>
            <a:r>
              <a:rPr lang="en-US" baseline="30000" dirty="0"/>
              <a:t>1</a:t>
            </a:r>
            <a:r>
              <a:rPr lang="en-US" dirty="0"/>
              <a:t> But I determined this within myself, that I would not come again to you in sorrow. </a:t>
            </a:r>
            <a:r>
              <a:rPr lang="en-US" baseline="30000" dirty="0"/>
              <a:t>2</a:t>
            </a:r>
            <a:r>
              <a:rPr lang="en-US" dirty="0"/>
              <a:t> For if I make you sorrowful, then who is he who makes me glad but the one who is made sorrowful by me? </a:t>
            </a:r>
            <a:r>
              <a:rPr lang="en-US" baseline="30000" dirty="0"/>
              <a:t>3</a:t>
            </a:r>
            <a:r>
              <a:rPr lang="en-US" dirty="0"/>
              <a:t> And I wrote this very thing to you, lest, when I came, I should have sorrow over those from whom I ought to have joy, having confidence in you all that my joy is the joy of you all. </a:t>
            </a:r>
            <a:r>
              <a:rPr lang="en-US" baseline="30000" dirty="0"/>
              <a:t>4</a:t>
            </a:r>
            <a:r>
              <a:rPr lang="en-US" dirty="0"/>
              <a:t> For out of much affliction and anguish of heart I wrote to you, with many tears, not that you should be grieved, but that you might know the love which I have so abundantly for you.</a:t>
            </a:r>
          </a:p>
          <a:p>
            <a:pPr marL="0" indent="0">
              <a:buNone/>
            </a:pPr>
            <a:endParaRPr lang="en-US" dirty="0"/>
          </a:p>
          <a:p>
            <a:r>
              <a:rPr lang="en-US" dirty="0"/>
              <a:t>Paul delayed his visit to not compound misery</a:t>
            </a:r>
          </a:p>
          <a:p>
            <a:pPr lvl="1"/>
            <a:r>
              <a:rPr lang="en-US" dirty="0"/>
              <a:t>Hoping that his letter would bring them to repentance so that a visit could be joyful, not require further discipline</a:t>
            </a:r>
          </a:p>
          <a:p>
            <a:endParaRPr lang="en-US" dirty="0"/>
          </a:p>
        </p:txBody>
      </p:sp>
      <p:sp>
        <p:nvSpPr>
          <p:cNvPr id="3" name="Title 2">
            <a:extLst>
              <a:ext uri="{FF2B5EF4-FFF2-40B4-BE49-F238E27FC236}">
                <a16:creationId xmlns:a16="http://schemas.microsoft.com/office/drawing/2014/main" id="{1CBCD40A-7362-FD0A-CB9D-F855A72344DD}"/>
              </a:ext>
            </a:extLst>
          </p:cNvPr>
          <p:cNvSpPr>
            <a:spLocks noGrp="1"/>
          </p:cNvSpPr>
          <p:nvPr>
            <p:ph type="title"/>
          </p:nvPr>
        </p:nvSpPr>
        <p:spPr/>
        <p:txBody>
          <a:bodyPr/>
          <a:lstStyle/>
          <a:p>
            <a:r>
              <a:rPr lang="en-US" dirty="0"/>
              <a:t>I. Paul’s Letter</a:t>
            </a:r>
          </a:p>
        </p:txBody>
      </p:sp>
    </p:spTree>
    <p:extLst>
      <p:ext uri="{BB962C8B-B14F-4D97-AF65-F5344CB8AC3E}">
        <p14:creationId xmlns:p14="http://schemas.microsoft.com/office/powerpoint/2010/main" val="140008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74388E6-A0D2-CB47-DCDB-0E71448C7ED2}"/>
              </a:ext>
            </a:extLst>
          </p:cNvPr>
          <p:cNvSpPr>
            <a:spLocks noGrp="1"/>
          </p:cNvSpPr>
          <p:nvPr>
            <p:ph idx="1"/>
          </p:nvPr>
        </p:nvSpPr>
        <p:spPr/>
        <p:txBody>
          <a:bodyPr/>
          <a:lstStyle/>
          <a:p>
            <a:r>
              <a:rPr lang="en-US" dirty="0"/>
              <a:t>2 Corinthians 7:5-7</a:t>
            </a:r>
          </a:p>
          <a:p>
            <a:pPr lvl="1"/>
            <a:r>
              <a:rPr lang="en-US" baseline="30000" dirty="0"/>
              <a:t>5</a:t>
            </a:r>
            <a:r>
              <a:rPr lang="en-US" dirty="0"/>
              <a:t> For indeed, when we came to Macedonia, our bodies had no rest, but we were troubled on every side. Outside were conflicts, inside were fears. </a:t>
            </a:r>
            <a:r>
              <a:rPr lang="en-US" baseline="30000" dirty="0"/>
              <a:t>6</a:t>
            </a:r>
            <a:r>
              <a:rPr lang="en-US" dirty="0"/>
              <a:t> Nevertheless God, who comforts the downcast, comforted us by the coming of Titus, </a:t>
            </a:r>
            <a:r>
              <a:rPr lang="en-US" baseline="30000" dirty="0"/>
              <a:t>7</a:t>
            </a:r>
            <a:r>
              <a:rPr lang="en-US" dirty="0"/>
              <a:t> and not only by his coming, but also by the consolation with which he was comforted in you, when he told us of your earnest desire, your mourning, your zeal for me, so that I rejoiced even more.</a:t>
            </a:r>
          </a:p>
          <a:p>
            <a:pPr marL="0" indent="0">
              <a:buNone/>
            </a:pPr>
            <a:endParaRPr lang="en-US" dirty="0"/>
          </a:p>
          <a:p>
            <a:r>
              <a:rPr lang="en-US" dirty="0"/>
              <a:t>Titus returns to Paul with news of their repentance</a:t>
            </a:r>
          </a:p>
        </p:txBody>
      </p:sp>
      <p:sp>
        <p:nvSpPr>
          <p:cNvPr id="4" name="Title 3">
            <a:extLst>
              <a:ext uri="{FF2B5EF4-FFF2-40B4-BE49-F238E27FC236}">
                <a16:creationId xmlns:a16="http://schemas.microsoft.com/office/drawing/2014/main" id="{CBE25610-CF12-0C6C-AF51-B9936FC25DD3}"/>
              </a:ext>
            </a:extLst>
          </p:cNvPr>
          <p:cNvSpPr>
            <a:spLocks noGrp="1"/>
          </p:cNvSpPr>
          <p:nvPr>
            <p:ph type="title"/>
          </p:nvPr>
        </p:nvSpPr>
        <p:spPr/>
        <p:txBody>
          <a:bodyPr/>
          <a:lstStyle/>
          <a:p>
            <a:r>
              <a:rPr lang="en-US" dirty="0"/>
              <a:t>I. Paul’s Letter</a:t>
            </a:r>
          </a:p>
        </p:txBody>
      </p:sp>
    </p:spTree>
    <p:extLst>
      <p:ext uri="{BB962C8B-B14F-4D97-AF65-F5344CB8AC3E}">
        <p14:creationId xmlns:p14="http://schemas.microsoft.com/office/powerpoint/2010/main" val="190116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1B339E-DC2A-AF39-16DF-5E6A7982B07B}"/>
              </a:ext>
            </a:extLst>
          </p:cNvPr>
          <p:cNvSpPr>
            <a:spLocks noGrp="1"/>
          </p:cNvSpPr>
          <p:nvPr>
            <p:ph idx="1"/>
          </p:nvPr>
        </p:nvSpPr>
        <p:spPr/>
        <p:txBody>
          <a:bodyPr>
            <a:noAutofit/>
          </a:bodyPr>
          <a:lstStyle/>
          <a:p>
            <a:r>
              <a:rPr lang="en-US" dirty="0"/>
              <a:t>2 Corinthians 7:8-9</a:t>
            </a:r>
          </a:p>
          <a:p>
            <a:pPr lvl="1"/>
            <a:r>
              <a:rPr lang="en-US" baseline="30000" dirty="0"/>
              <a:t>8</a:t>
            </a:r>
            <a:r>
              <a:rPr lang="en-US" dirty="0"/>
              <a:t> For even if I made you sorry with my letter, I do not regret it; though I did regret it. For I perceive that the same epistle made you sorry, though only for a while. </a:t>
            </a:r>
            <a:r>
              <a:rPr lang="en-US" baseline="30000" dirty="0"/>
              <a:t>9</a:t>
            </a:r>
            <a:r>
              <a:rPr lang="en-US" dirty="0"/>
              <a:t> Now I rejoice, not that you were made sorry, but that your sorrow led to repentance. For you were made sorry in a godly manner, that you might suffer loss from us in nothing.</a:t>
            </a:r>
          </a:p>
          <a:p>
            <a:endParaRPr lang="en-US" dirty="0"/>
          </a:p>
          <a:p>
            <a:r>
              <a:rPr lang="en-US" dirty="0"/>
              <a:t>Paul’s letter grieved the Corinthians, achieved its goal</a:t>
            </a:r>
          </a:p>
          <a:p>
            <a:pPr lvl="1"/>
            <a:r>
              <a:rPr lang="en-US" dirty="0"/>
              <a:t>Paul doesn’t regret disciplining the Corinthians</a:t>
            </a:r>
          </a:p>
          <a:p>
            <a:pPr lvl="2"/>
            <a:r>
              <a:rPr lang="en-US" dirty="0"/>
              <a:t>Grieved over its necessity, and how it would be received</a:t>
            </a:r>
          </a:p>
          <a:p>
            <a:pPr lvl="2"/>
            <a:r>
              <a:rPr lang="en-US" dirty="0"/>
              <a:t>Tough letters are hard to write, harder to send</a:t>
            </a:r>
          </a:p>
          <a:p>
            <a:pPr lvl="2"/>
            <a:r>
              <a:rPr lang="en-US" dirty="0"/>
              <a:t>How many letters have the elders mailed and felt similarly about?</a:t>
            </a:r>
          </a:p>
        </p:txBody>
      </p:sp>
      <p:sp>
        <p:nvSpPr>
          <p:cNvPr id="3" name="Title 2">
            <a:extLst>
              <a:ext uri="{FF2B5EF4-FFF2-40B4-BE49-F238E27FC236}">
                <a16:creationId xmlns:a16="http://schemas.microsoft.com/office/drawing/2014/main" id="{012E60DC-FEAA-2280-3FD1-7AC3593444A8}"/>
              </a:ext>
            </a:extLst>
          </p:cNvPr>
          <p:cNvSpPr>
            <a:spLocks noGrp="1"/>
          </p:cNvSpPr>
          <p:nvPr>
            <p:ph type="title"/>
          </p:nvPr>
        </p:nvSpPr>
        <p:spPr/>
        <p:txBody>
          <a:bodyPr/>
          <a:lstStyle/>
          <a:p>
            <a:r>
              <a:rPr lang="en-US" dirty="0"/>
              <a:t>I. Paul’s Letter</a:t>
            </a:r>
          </a:p>
        </p:txBody>
      </p:sp>
    </p:spTree>
    <p:extLst>
      <p:ext uri="{BB962C8B-B14F-4D97-AF65-F5344CB8AC3E}">
        <p14:creationId xmlns:p14="http://schemas.microsoft.com/office/powerpoint/2010/main" val="148795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1B339E-DC2A-AF39-16DF-5E6A7982B07B}"/>
              </a:ext>
            </a:extLst>
          </p:cNvPr>
          <p:cNvSpPr>
            <a:spLocks noGrp="1"/>
          </p:cNvSpPr>
          <p:nvPr>
            <p:ph idx="1"/>
          </p:nvPr>
        </p:nvSpPr>
        <p:spPr/>
        <p:txBody>
          <a:bodyPr>
            <a:noAutofit/>
          </a:bodyPr>
          <a:lstStyle/>
          <a:p>
            <a:r>
              <a:rPr lang="en-US" dirty="0"/>
              <a:t>2 Corinthians 7:10-11</a:t>
            </a:r>
          </a:p>
          <a:p>
            <a:pPr lvl="1"/>
            <a:r>
              <a:rPr lang="en-US" baseline="30000" dirty="0"/>
              <a:t>10</a:t>
            </a:r>
            <a:r>
              <a:rPr lang="en-US" dirty="0"/>
              <a:t> For </a:t>
            </a:r>
            <a:r>
              <a:rPr lang="en-US" u="sng" dirty="0"/>
              <a:t>godly sorrow produces repentance leading to salvation</a:t>
            </a:r>
            <a:r>
              <a:rPr lang="en-US" dirty="0"/>
              <a:t>, not to be regretted; but the </a:t>
            </a:r>
            <a:r>
              <a:rPr lang="en-US" u="sng" dirty="0"/>
              <a:t>sorrow of the world produces death</a:t>
            </a:r>
            <a:r>
              <a:rPr lang="en-US" dirty="0"/>
              <a:t>. </a:t>
            </a:r>
            <a:r>
              <a:rPr lang="en-US" baseline="30000" dirty="0"/>
              <a:t>11</a:t>
            </a:r>
            <a:r>
              <a:rPr lang="en-US" dirty="0"/>
              <a:t> For observe this very thing, that you sorrowed in a godly manner: What diligence it produced in you, what clearing of yourselves, what indignation, what fear, what vehement desire, what zeal, what vindication! In all things you proved yourselves to be clear in this matter.</a:t>
            </a:r>
          </a:p>
          <a:p>
            <a:endParaRPr lang="en-US" dirty="0"/>
          </a:p>
          <a:p>
            <a:r>
              <a:rPr lang="en-US" dirty="0"/>
              <a:t>Our sorrow can be </a:t>
            </a:r>
            <a:r>
              <a:rPr lang="en-US" u="sng" dirty="0"/>
              <a:t>worldly</a:t>
            </a:r>
            <a:r>
              <a:rPr lang="en-US" dirty="0"/>
              <a:t> or </a:t>
            </a:r>
            <a:r>
              <a:rPr lang="en-US" u="sng" dirty="0"/>
              <a:t>godly</a:t>
            </a:r>
          </a:p>
          <a:p>
            <a:pPr lvl="1"/>
            <a:r>
              <a:rPr lang="en-US" dirty="0"/>
              <a:t>Paul’s focus is on responses to sin</a:t>
            </a:r>
          </a:p>
          <a:p>
            <a:pPr lvl="1"/>
            <a:r>
              <a:rPr lang="en-US" dirty="0"/>
              <a:t>As sinful beings, we </a:t>
            </a:r>
            <a:r>
              <a:rPr lang="en-US" i="1" dirty="0"/>
              <a:t>will</a:t>
            </a:r>
            <a:r>
              <a:rPr lang="en-US" dirty="0"/>
              <a:t> have reasons to grieve and be sorrowful over our actions</a:t>
            </a:r>
          </a:p>
          <a:p>
            <a:pPr lvl="1"/>
            <a:r>
              <a:rPr lang="en-US" dirty="0"/>
              <a:t>What we </a:t>
            </a:r>
            <a:r>
              <a:rPr lang="en-US" i="1" dirty="0"/>
              <a:t>do</a:t>
            </a:r>
            <a:r>
              <a:rPr lang="en-US" dirty="0"/>
              <a:t> when confronted by that sorrow is key!</a:t>
            </a:r>
          </a:p>
        </p:txBody>
      </p:sp>
      <p:sp>
        <p:nvSpPr>
          <p:cNvPr id="3" name="Title 2">
            <a:extLst>
              <a:ext uri="{FF2B5EF4-FFF2-40B4-BE49-F238E27FC236}">
                <a16:creationId xmlns:a16="http://schemas.microsoft.com/office/drawing/2014/main" id="{012E60DC-FEAA-2280-3FD1-7AC3593444A8}"/>
              </a:ext>
            </a:extLst>
          </p:cNvPr>
          <p:cNvSpPr>
            <a:spLocks noGrp="1"/>
          </p:cNvSpPr>
          <p:nvPr>
            <p:ph type="title"/>
          </p:nvPr>
        </p:nvSpPr>
        <p:spPr/>
        <p:txBody>
          <a:bodyPr/>
          <a:lstStyle/>
          <a:p>
            <a:r>
              <a:rPr lang="en-US" dirty="0"/>
              <a:t>I. Paul’s Letter</a:t>
            </a:r>
          </a:p>
        </p:txBody>
      </p:sp>
    </p:spTree>
    <p:extLst>
      <p:ext uri="{BB962C8B-B14F-4D97-AF65-F5344CB8AC3E}">
        <p14:creationId xmlns:p14="http://schemas.microsoft.com/office/powerpoint/2010/main" val="233932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Godly Sorrow</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Paul’s Letter</a:t>
            </a:r>
          </a:p>
          <a:p>
            <a:r>
              <a:rPr lang="en-US" dirty="0"/>
              <a:t>Worldly Sorrow</a:t>
            </a:r>
          </a:p>
        </p:txBody>
      </p:sp>
    </p:spTree>
    <p:extLst>
      <p:ext uri="{BB962C8B-B14F-4D97-AF65-F5344CB8AC3E}">
        <p14:creationId xmlns:p14="http://schemas.microsoft.com/office/powerpoint/2010/main" val="246678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51CF01-326C-C870-73C8-1F4EDA2795CC}"/>
              </a:ext>
            </a:extLst>
          </p:cNvPr>
          <p:cNvSpPr>
            <a:spLocks noGrp="1"/>
          </p:cNvSpPr>
          <p:nvPr>
            <p:ph idx="1"/>
          </p:nvPr>
        </p:nvSpPr>
        <p:spPr/>
        <p:txBody>
          <a:bodyPr>
            <a:noAutofit/>
          </a:bodyPr>
          <a:lstStyle/>
          <a:p>
            <a:r>
              <a:rPr lang="en-US" dirty="0"/>
              <a:t>Exodus 7 – Moses and Aaron confront Pharaoh</a:t>
            </a:r>
          </a:p>
          <a:p>
            <a:pPr lvl="1"/>
            <a:r>
              <a:rPr lang="en-US" dirty="0"/>
              <a:t>God demanded Pharoah let the Hebrews go free</a:t>
            </a:r>
          </a:p>
          <a:p>
            <a:pPr lvl="1"/>
            <a:r>
              <a:rPr lang="en-US" dirty="0"/>
              <a:t>Pharoah hardened his heart and refused</a:t>
            </a:r>
          </a:p>
          <a:p>
            <a:pPr lvl="1"/>
            <a:r>
              <a:rPr lang="en-US" dirty="0"/>
              <a:t>God began a series of plagues against Egypt</a:t>
            </a:r>
          </a:p>
          <a:p>
            <a:r>
              <a:rPr lang="en-US" dirty="0"/>
              <a:t>Exodus 8</a:t>
            </a:r>
          </a:p>
          <a:p>
            <a:pPr lvl="2"/>
            <a:r>
              <a:rPr lang="en-US" baseline="30000" dirty="0"/>
              <a:t>5</a:t>
            </a:r>
            <a:r>
              <a:rPr lang="en-US" dirty="0"/>
              <a:t> Then the Lord spoke to Moses, “Say to Aaron, ‘Stretch out your hand with your rod over the streams, over the rivers, and over the ponds, and cause frogs to come up on the land of Egypt.’” . . .</a:t>
            </a:r>
          </a:p>
          <a:p>
            <a:pPr lvl="2"/>
            <a:r>
              <a:rPr lang="en-US" baseline="30000" dirty="0"/>
              <a:t>8</a:t>
            </a:r>
            <a:r>
              <a:rPr lang="en-US" dirty="0"/>
              <a:t> Then Pharaoh called for Moses and Aaron, and said, “Entreat the Lord that He may take away the frogs from me and from my people; and I will let the people go, that they may sacrifice to the Lord.” . . .</a:t>
            </a:r>
          </a:p>
          <a:p>
            <a:pPr lvl="2"/>
            <a:r>
              <a:rPr lang="en-US" baseline="30000" dirty="0"/>
              <a:t>12</a:t>
            </a:r>
            <a:r>
              <a:rPr lang="en-US" dirty="0"/>
              <a:t> Then Moses and Aaron went out from Pharaoh. And Moses cried out to the Lord concerning the frogs which He had brought against Pharaoh. </a:t>
            </a:r>
            <a:r>
              <a:rPr lang="en-US" baseline="30000" dirty="0"/>
              <a:t>13</a:t>
            </a:r>
            <a:r>
              <a:rPr lang="en-US" dirty="0"/>
              <a:t> So the Lord did according to the word of Moses. And the frogs died out of the houses, out of the courtyards, and out of the fields. </a:t>
            </a:r>
            <a:r>
              <a:rPr lang="en-US" baseline="30000" dirty="0"/>
              <a:t>14</a:t>
            </a:r>
            <a:r>
              <a:rPr lang="en-US" dirty="0"/>
              <a:t> They gathered them together in heaps, and the land stank. </a:t>
            </a:r>
            <a:r>
              <a:rPr lang="en-US" baseline="30000" dirty="0"/>
              <a:t>15</a:t>
            </a:r>
            <a:r>
              <a:rPr lang="en-US" dirty="0"/>
              <a:t> But when Pharaoh saw that there was relief, he hardened his heart and did not heed them, as the Lord had said.</a:t>
            </a:r>
          </a:p>
        </p:txBody>
      </p:sp>
      <p:sp>
        <p:nvSpPr>
          <p:cNvPr id="3" name="Title 2">
            <a:extLst>
              <a:ext uri="{FF2B5EF4-FFF2-40B4-BE49-F238E27FC236}">
                <a16:creationId xmlns:a16="http://schemas.microsoft.com/office/drawing/2014/main" id="{2F5EF762-337E-23F4-A110-A42B8505B212}"/>
              </a:ext>
            </a:extLst>
          </p:cNvPr>
          <p:cNvSpPr>
            <a:spLocks noGrp="1"/>
          </p:cNvSpPr>
          <p:nvPr>
            <p:ph type="title"/>
          </p:nvPr>
        </p:nvSpPr>
        <p:spPr/>
        <p:txBody>
          <a:bodyPr/>
          <a:lstStyle/>
          <a:p>
            <a:r>
              <a:rPr lang="en-US" dirty="0"/>
              <a:t>II. Worldly Sorrow</a:t>
            </a:r>
          </a:p>
        </p:txBody>
      </p:sp>
    </p:spTree>
    <p:extLst>
      <p:ext uri="{BB962C8B-B14F-4D97-AF65-F5344CB8AC3E}">
        <p14:creationId xmlns:p14="http://schemas.microsoft.com/office/powerpoint/2010/main" val="324166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2181</TotalTime>
  <Words>3516</Words>
  <Application>Microsoft Office PowerPoint</Application>
  <PresentationFormat>On-screen Show (4:3)</PresentationFormat>
  <Paragraphs>186</Paragraphs>
  <Slides>25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Godly Sorrow</vt:lpstr>
      <vt:lpstr>Godly Sorrow</vt:lpstr>
      <vt:lpstr>I. Paul’s Letter</vt:lpstr>
      <vt:lpstr>I. Paul’s Letter</vt:lpstr>
      <vt:lpstr>I. Paul’s Letter</vt:lpstr>
      <vt:lpstr>I. Paul’s Letter</vt:lpstr>
      <vt:lpstr>I. Paul’s Letter</vt:lpstr>
      <vt:lpstr>Godly Sorrow</vt:lpstr>
      <vt:lpstr>II. Worldly Sorrow</vt:lpstr>
      <vt:lpstr>II. Worldly Sorrow</vt:lpstr>
      <vt:lpstr>II. Worldly Sorrow</vt:lpstr>
      <vt:lpstr>II. Worldly Sorrow</vt:lpstr>
      <vt:lpstr>Godly Sorrow</vt:lpstr>
      <vt:lpstr>III. Godly Sorrow</vt:lpstr>
      <vt:lpstr>III. Godly Sorrow</vt:lpstr>
      <vt:lpstr>III. Godly Sorrow</vt:lpstr>
      <vt:lpstr>III. Godly Sorrow</vt:lpstr>
      <vt:lpstr>III. Godly Sorrow</vt:lpstr>
      <vt:lpstr>III. Godly Sorrow</vt:lpstr>
      <vt:lpstr>III. Godly Sorrow</vt:lpstr>
      <vt:lpstr>III. Godly Sorrow</vt:lpstr>
      <vt:lpstr>III. Godly Sorrow</vt:lpstr>
      <vt:lpstr>Godly Sorrow</vt:lpstr>
      <vt:lpstr>IV. Godly Results</vt:lpstr>
      <vt:lpstr>IV. Godly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1823</cp:revision>
  <dcterms:created xsi:type="dcterms:W3CDTF">2022-01-14T13:50:44Z</dcterms:created>
  <dcterms:modified xsi:type="dcterms:W3CDTF">2022-08-21T03:12:51Z</dcterms:modified>
</cp:coreProperties>
</file>