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3"/>
  </p:notesMasterIdLst>
  <p:sldIdLst>
    <p:sldId id="305" r:id="rId3"/>
    <p:sldId id="456" r:id="rId4"/>
    <p:sldId id="373" r:id="rId5"/>
    <p:sldId id="447" r:id="rId6"/>
    <p:sldId id="457" r:id="rId7"/>
    <p:sldId id="458" r:id="rId8"/>
    <p:sldId id="459" r:id="rId9"/>
    <p:sldId id="460" r:id="rId10"/>
    <p:sldId id="461" r:id="rId11"/>
    <p:sldId id="462" r:id="rId12"/>
    <p:sldId id="463" r:id="rId13"/>
    <p:sldId id="448" r:id="rId14"/>
    <p:sldId id="464" r:id="rId15"/>
    <p:sldId id="465" r:id="rId16"/>
    <p:sldId id="466" r:id="rId17"/>
    <p:sldId id="467" r:id="rId18"/>
    <p:sldId id="468" r:id="rId19"/>
    <p:sldId id="472" r:id="rId20"/>
    <p:sldId id="469" r:id="rId21"/>
    <p:sldId id="471"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A50021"/>
    <a:srgbClr val="FFFFCC"/>
    <a:srgbClr val="CCFFCC"/>
    <a:srgbClr val="CCFFFF"/>
    <a:srgbClr val="CC0066"/>
    <a:srgbClr val="CCECFF"/>
    <a:srgbClr val="800000"/>
    <a:srgbClr val="777777"/>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001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34565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22172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32020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11919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47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347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0432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8844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888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787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64868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03921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3909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721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506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447800"/>
            <a:ext cx="6477000" cy="14478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chemeClr val="bg1"/>
                </a:solidFill>
                <a:effectLst/>
                <a:uLnTx/>
                <a:uFillTx/>
                <a:latin typeface="Arial"/>
                <a:ea typeface="+mn-ea"/>
                <a:cs typeface="+mn-cs"/>
              </a:rPr>
              <a:t>A Journey That</a:t>
            </a:r>
            <a:br>
              <a:rPr kumimoji="0" lang="en-US" sz="3800" b="0" i="0" u="none" strike="noStrike" kern="1200" cap="none" spc="0" normalizeH="0" baseline="0" noProof="0" dirty="0">
                <a:ln>
                  <a:noFill/>
                </a:ln>
                <a:solidFill>
                  <a:schemeClr val="bg1"/>
                </a:solidFill>
                <a:effectLst/>
                <a:uLnTx/>
                <a:uFillTx/>
                <a:latin typeface="Arial"/>
                <a:ea typeface="+mn-ea"/>
                <a:cs typeface="+mn-cs"/>
              </a:rPr>
            </a:br>
            <a:r>
              <a:rPr kumimoji="0" lang="en-US" sz="3800" b="0" i="0" u="none" strike="noStrike" kern="1200" cap="none" spc="0" normalizeH="0" baseline="0" noProof="0" dirty="0">
                <a:ln>
                  <a:noFill/>
                </a:ln>
                <a:solidFill>
                  <a:schemeClr val="bg1"/>
                </a:solidFill>
                <a:effectLst/>
                <a:uLnTx/>
                <a:uFillTx/>
                <a:latin typeface="Arial"/>
                <a:ea typeface="+mn-ea"/>
                <a:cs typeface="+mn-cs"/>
              </a:rPr>
              <a:t>Ends In Disaster</a:t>
            </a:r>
            <a:endParaRPr kumimoji="0" lang="en-US" sz="30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7. </a:t>
            </a:r>
            <a:r>
              <a:rPr lang="en-US" altLang="en-US" sz="3400" dirty="0">
                <a:solidFill>
                  <a:srgbClr val="CCFFFF"/>
                </a:solidFill>
              </a:rPr>
              <a:t>Fails to consider damage to church</a:t>
            </a:r>
          </a:p>
        </p:txBody>
      </p:sp>
      <p:sp>
        <p:nvSpPr>
          <p:cNvPr id="3075" name="Rectangle 3"/>
          <p:cNvSpPr>
            <a:spLocks noGrp="1" noChangeArrowheads="1"/>
          </p:cNvSpPr>
          <p:nvPr>
            <p:ph type="body" idx="1"/>
          </p:nvPr>
        </p:nvSpPr>
        <p:spPr>
          <a:xfrm>
            <a:off x="457200" y="1066800"/>
            <a:ext cx="8229600" cy="5486400"/>
          </a:xfrm>
        </p:spPr>
        <p:txBody>
          <a:bodyPr/>
          <a:lstStyle/>
          <a:p>
            <a:pPr>
              <a:spcAft>
                <a:spcPts val="600"/>
              </a:spcAft>
            </a:pPr>
            <a:r>
              <a:rPr lang="en-US" altLang="en-US" sz="3100" dirty="0">
                <a:solidFill>
                  <a:schemeClr val="bg1"/>
                </a:solidFill>
              </a:rPr>
              <a:t>1 Co.1-4, division</a:t>
            </a:r>
          </a:p>
          <a:p>
            <a:pPr>
              <a:spcAft>
                <a:spcPts val="600"/>
              </a:spcAft>
            </a:pPr>
            <a:r>
              <a:rPr lang="en-US" altLang="en-US" sz="3100" dirty="0">
                <a:solidFill>
                  <a:schemeClr val="bg1"/>
                </a:solidFill>
              </a:rPr>
              <a:t>1 Co.5, sinful man, woman, church…</a:t>
            </a:r>
          </a:p>
          <a:p>
            <a:pPr lvl="1">
              <a:spcAft>
                <a:spcPts val="1200"/>
              </a:spcAft>
            </a:pPr>
            <a:r>
              <a:rPr lang="en-US" altLang="en-US" sz="3100" dirty="0">
                <a:solidFill>
                  <a:schemeClr val="bg1"/>
                </a:solidFill>
              </a:rPr>
              <a:t>Clement, epistle to Corinth</a:t>
            </a:r>
            <a:endParaRPr lang="en-US" altLang="en-US" sz="3100" dirty="0">
              <a:solidFill>
                <a:srgbClr val="FFFFCC"/>
              </a:solidFill>
            </a:endParaRPr>
          </a:p>
        </p:txBody>
      </p:sp>
    </p:spTree>
    <p:extLst>
      <p:ext uri="{BB962C8B-B14F-4D97-AF65-F5344CB8AC3E}">
        <p14:creationId xmlns:p14="http://schemas.microsoft.com/office/powerpoint/2010/main" val="235640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351457" y="609600"/>
            <a:ext cx="4423878" cy="838200"/>
          </a:xfrm>
          <a:prstGeom prst="roundRect">
            <a:avLst/>
          </a:prstGeom>
          <a:solidFill>
            <a:schemeClr val="tx1"/>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How does a Christian</a:t>
            </a:r>
            <a:b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b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fall into moral compromise?</a:t>
            </a:r>
          </a:p>
        </p:txBody>
      </p:sp>
      <p:sp>
        <p:nvSpPr>
          <p:cNvPr id="3" name="Rounded Rectangle 3">
            <a:extLst>
              <a:ext uri="{FF2B5EF4-FFF2-40B4-BE49-F238E27FC236}">
                <a16:creationId xmlns:a16="http://schemas.microsoft.com/office/drawing/2014/main" id="{2A640D0E-599D-5280-72A6-5B7B784B8DED}"/>
              </a:ext>
            </a:extLst>
          </p:cNvPr>
          <p:cNvSpPr/>
          <p:nvPr/>
        </p:nvSpPr>
        <p:spPr bwMode="auto">
          <a:xfrm>
            <a:off x="1010238" y="16764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How to win against sin?</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0949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1</a:t>
            </a:r>
            <a:r>
              <a:rPr lang="en-US" altLang="en-US" sz="3400" dirty="0">
                <a:solidFill>
                  <a:srgbClr val="CCFFFF"/>
                </a:solidFill>
              </a:rPr>
              <a:t> Admit: you are on </a:t>
            </a:r>
            <a:r>
              <a:rPr lang="en-US" altLang="en-US" sz="3400" dirty="0" err="1">
                <a:solidFill>
                  <a:srgbClr val="CCFFFF"/>
                </a:solidFill>
              </a:rPr>
              <a:t>satan’s</a:t>
            </a:r>
            <a:r>
              <a:rPr lang="en-US" altLang="en-US" sz="3400" dirty="0">
                <a:solidFill>
                  <a:srgbClr val="CCFFFF"/>
                </a:solidFill>
              </a:rPr>
              <a:t> hit list</a:t>
            </a:r>
          </a:p>
        </p:txBody>
      </p:sp>
      <p:sp>
        <p:nvSpPr>
          <p:cNvPr id="3075" name="Rectangle 3"/>
          <p:cNvSpPr>
            <a:spLocks noGrp="1" noChangeArrowheads="1"/>
          </p:cNvSpPr>
          <p:nvPr>
            <p:ph type="body" idx="1"/>
          </p:nvPr>
        </p:nvSpPr>
        <p:spPr>
          <a:xfrm>
            <a:off x="457200" y="914400"/>
            <a:ext cx="8229600" cy="5486400"/>
          </a:xfrm>
        </p:spPr>
        <p:txBody>
          <a:bodyPr/>
          <a:lstStyle/>
          <a:p>
            <a:pPr>
              <a:spcAft>
                <a:spcPts val="0"/>
              </a:spcAft>
            </a:pPr>
            <a:r>
              <a:rPr lang="en-US" altLang="en-US" sz="3100" dirty="0">
                <a:solidFill>
                  <a:schemeClr val="bg1"/>
                </a:solidFill>
              </a:rPr>
              <a:t>He wants to control what you </a:t>
            </a:r>
            <a:r>
              <a:rPr lang="en-US" altLang="en-US" sz="3100" dirty="0">
                <a:solidFill>
                  <a:srgbClr val="CCFFCC"/>
                </a:solidFill>
              </a:rPr>
              <a:t>say</a:t>
            </a:r>
            <a:r>
              <a:rPr lang="en-US" altLang="en-US" sz="3100" dirty="0">
                <a:solidFill>
                  <a:schemeClr val="bg1"/>
                </a:solidFill>
              </a:rPr>
              <a:t>, </a:t>
            </a:r>
            <a:r>
              <a:rPr lang="en-US" altLang="en-US" sz="3100" dirty="0">
                <a:solidFill>
                  <a:srgbClr val="CCFFCC"/>
                </a:solidFill>
              </a:rPr>
              <a:t>do</a:t>
            </a:r>
            <a:r>
              <a:rPr lang="en-US" altLang="en-US" sz="3100" dirty="0">
                <a:solidFill>
                  <a:schemeClr val="bg1"/>
                </a:solidFill>
              </a:rPr>
              <a:t>, </a:t>
            </a:r>
            <a:r>
              <a:rPr lang="en-US" altLang="en-US" sz="3100" dirty="0">
                <a:solidFill>
                  <a:srgbClr val="CCFFCC"/>
                </a:solidFill>
              </a:rPr>
              <a:t>think</a:t>
            </a:r>
          </a:p>
          <a:p>
            <a:pPr lvl="1">
              <a:spcAft>
                <a:spcPts val="600"/>
              </a:spcAft>
            </a:pPr>
            <a:r>
              <a:rPr lang="en-US" altLang="en-US" sz="3100" dirty="0">
                <a:solidFill>
                  <a:schemeClr val="bg1"/>
                </a:solidFill>
              </a:rPr>
              <a:t>Sin and its misery stem from Genesis 3</a:t>
            </a:r>
          </a:p>
          <a:p>
            <a:pPr lvl="1">
              <a:spcAft>
                <a:spcPts val="600"/>
              </a:spcAft>
            </a:pPr>
            <a:r>
              <a:rPr lang="en-US" altLang="en-US" sz="3100" dirty="0">
                <a:solidFill>
                  <a:schemeClr val="bg1"/>
                </a:solidFill>
              </a:rPr>
              <a:t>Eve listened to </a:t>
            </a:r>
            <a:r>
              <a:rPr lang="en-US" altLang="en-US" sz="3100" dirty="0" err="1">
                <a:solidFill>
                  <a:schemeClr val="bg1"/>
                </a:solidFill>
              </a:rPr>
              <a:t>satan</a:t>
            </a:r>
            <a:r>
              <a:rPr lang="en-US" altLang="en-US" sz="3100" dirty="0">
                <a:solidFill>
                  <a:schemeClr val="bg1"/>
                </a:solidFill>
              </a:rPr>
              <a:t>, not God</a:t>
            </a:r>
          </a:p>
          <a:p>
            <a:pPr marL="457200" lvl="1" indent="0">
              <a:spcAft>
                <a:spcPts val="600"/>
              </a:spcAft>
              <a:buNone/>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Aft>
                <a:spcPts val="0"/>
              </a:spcAft>
            </a:pPr>
            <a:endParaRPr lang="en-US" altLang="en-US" sz="3100" dirty="0">
              <a:solidFill>
                <a:schemeClr val="bg1"/>
              </a:solidFill>
            </a:endParaRPr>
          </a:p>
          <a:p>
            <a:pPr lvl="1">
              <a:spcBef>
                <a:spcPts val="1800"/>
              </a:spcBef>
              <a:spcAft>
                <a:spcPts val="0"/>
              </a:spcAft>
            </a:pPr>
            <a:r>
              <a:rPr lang="en-US" altLang="en-US" sz="3100" dirty="0">
                <a:solidFill>
                  <a:schemeClr val="bg1"/>
                </a:solidFill>
              </a:rPr>
              <a:t>Gn.42:21</a:t>
            </a:r>
          </a:p>
        </p:txBody>
      </p:sp>
      <p:sp>
        <p:nvSpPr>
          <p:cNvPr id="2" name="Rectangle: Rounded Corners 1">
            <a:extLst>
              <a:ext uri="{FF2B5EF4-FFF2-40B4-BE49-F238E27FC236}">
                <a16:creationId xmlns:a16="http://schemas.microsoft.com/office/drawing/2014/main" id="{6DF6804A-AEE4-DAF5-2058-89117EF1382E}"/>
              </a:ext>
            </a:extLst>
          </p:cNvPr>
          <p:cNvSpPr/>
          <p:nvPr/>
        </p:nvSpPr>
        <p:spPr>
          <a:xfrm>
            <a:off x="1463945" y="2875962"/>
            <a:ext cx="6234545" cy="990600"/>
          </a:xfrm>
          <a:prstGeom prst="roundRect">
            <a:avLst/>
          </a:prstGeom>
          <a:solidFill>
            <a:schemeClr val="accent6">
              <a:lumMod val="50000"/>
            </a:schemeClr>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What if Eve had quoted</a:t>
            </a:r>
            <a:br>
              <a:rPr lang="en-US" sz="3100" dirty="0">
                <a:solidFill>
                  <a:srgbClr val="FFFF99"/>
                </a:solidFill>
              </a:rPr>
            </a:br>
            <a:r>
              <a:rPr lang="en-US" sz="3100" dirty="0">
                <a:solidFill>
                  <a:srgbClr val="FFFF99"/>
                </a:solidFill>
              </a:rPr>
              <a:t>God’s words and walked away?</a:t>
            </a:r>
          </a:p>
        </p:txBody>
      </p:sp>
      <p:sp>
        <p:nvSpPr>
          <p:cNvPr id="5" name="Rectangle: Rounded Corners 4">
            <a:extLst>
              <a:ext uri="{FF2B5EF4-FFF2-40B4-BE49-F238E27FC236}">
                <a16:creationId xmlns:a16="http://schemas.microsoft.com/office/drawing/2014/main" id="{DDA55F89-0BA8-736B-253D-A5C5A40EBE1C}"/>
              </a:ext>
            </a:extLst>
          </p:cNvPr>
          <p:cNvSpPr/>
          <p:nvPr/>
        </p:nvSpPr>
        <p:spPr>
          <a:xfrm>
            <a:off x="1455512" y="4056670"/>
            <a:ext cx="6234545" cy="990600"/>
          </a:xfrm>
          <a:prstGeom prst="roundRect">
            <a:avLst/>
          </a:prstGeom>
          <a:solidFill>
            <a:schemeClr val="accent6">
              <a:lumMod val="50000"/>
            </a:schemeClr>
          </a:solid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…or called Adam to</a:t>
            </a:r>
            <a:br>
              <a:rPr lang="en-US" sz="3100" dirty="0">
                <a:solidFill>
                  <a:srgbClr val="FFFF99"/>
                </a:solidFill>
              </a:rPr>
            </a:br>
            <a:r>
              <a:rPr lang="en-US" sz="3100" dirty="0">
                <a:solidFill>
                  <a:srgbClr val="FFFF99"/>
                </a:solidFill>
              </a:rPr>
              <a:t>support her resistance?</a:t>
            </a:r>
          </a:p>
        </p:txBody>
      </p:sp>
    </p:spTree>
    <p:extLst>
      <p:ext uri="{BB962C8B-B14F-4D97-AF65-F5344CB8AC3E}">
        <p14:creationId xmlns:p14="http://schemas.microsoft.com/office/powerpoint/2010/main" val="334325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2</a:t>
            </a:r>
            <a:r>
              <a:rPr lang="en-US" altLang="en-US" sz="3400" dirty="0">
                <a:solidFill>
                  <a:srgbClr val="CCFFFF"/>
                </a:solidFill>
              </a:rPr>
              <a:t> Attacks will come.   </a:t>
            </a:r>
            <a:r>
              <a:rPr lang="en-US" altLang="en-US" sz="3400" dirty="0">
                <a:solidFill>
                  <a:schemeClr val="bg1"/>
                </a:solidFill>
              </a:rPr>
              <a:t>Job 1-2. . .</a:t>
            </a:r>
          </a:p>
        </p:txBody>
      </p:sp>
      <p:sp>
        <p:nvSpPr>
          <p:cNvPr id="3075" name="Rectangle 3"/>
          <p:cNvSpPr>
            <a:spLocks noGrp="1" noChangeArrowheads="1"/>
          </p:cNvSpPr>
          <p:nvPr>
            <p:ph type="body" idx="1"/>
          </p:nvPr>
        </p:nvSpPr>
        <p:spPr>
          <a:xfrm>
            <a:off x="457200" y="914400"/>
            <a:ext cx="8229600" cy="5486400"/>
          </a:xfrm>
        </p:spPr>
        <p:txBody>
          <a:bodyPr/>
          <a:lstStyle/>
          <a:p>
            <a:pPr marL="339725" indent="-339725">
              <a:spcAft>
                <a:spcPts val="600"/>
              </a:spcAft>
              <a:buNone/>
            </a:pPr>
            <a:r>
              <a:rPr lang="en-US" altLang="en-US" sz="2400" dirty="0">
                <a:solidFill>
                  <a:srgbClr val="FFC000"/>
                </a:solidFill>
              </a:rPr>
              <a:t>1. </a:t>
            </a:r>
            <a:r>
              <a:rPr lang="en-US" altLang="en-US" sz="3100" dirty="0">
                <a:solidFill>
                  <a:schemeClr val="bg1"/>
                </a:solidFill>
              </a:rPr>
              <a:t>he fights aggressively against righteous. [He despises Job]</a:t>
            </a:r>
          </a:p>
          <a:p>
            <a:pPr marL="339725" indent="-339725">
              <a:spcAft>
                <a:spcPts val="600"/>
              </a:spcAft>
              <a:buNone/>
            </a:pPr>
            <a:r>
              <a:rPr lang="en-US" altLang="en-US" sz="2400" dirty="0">
                <a:solidFill>
                  <a:srgbClr val="FFC000"/>
                </a:solidFill>
              </a:rPr>
              <a:t>2. </a:t>
            </a:r>
            <a:r>
              <a:rPr lang="en-US" altLang="en-US" sz="3100" dirty="0">
                <a:solidFill>
                  <a:schemeClr val="bg1"/>
                </a:solidFill>
              </a:rPr>
              <a:t>will do anything he can to destroy us   </a:t>
            </a:r>
          </a:p>
          <a:p>
            <a:pPr marL="339725" indent="-339725">
              <a:spcAft>
                <a:spcPts val="600"/>
              </a:spcAft>
              <a:buNone/>
            </a:pPr>
            <a:r>
              <a:rPr lang="en-US" altLang="en-US" sz="2400" dirty="0">
                <a:solidFill>
                  <a:srgbClr val="FFC000"/>
                </a:solidFill>
              </a:rPr>
              <a:t>3. </a:t>
            </a:r>
            <a:r>
              <a:rPr lang="en-US" altLang="en-US" sz="3100" dirty="0">
                <a:solidFill>
                  <a:schemeClr val="bg1"/>
                </a:solidFill>
              </a:rPr>
              <a:t>does not care how much pain it takes to break us</a:t>
            </a:r>
          </a:p>
          <a:p>
            <a:pPr marL="339725" indent="-339725">
              <a:spcAft>
                <a:spcPts val="600"/>
              </a:spcAft>
              <a:buNone/>
            </a:pPr>
            <a:r>
              <a:rPr lang="en-US" altLang="en-US" sz="2400" dirty="0">
                <a:solidFill>
                  <a:srgbClr val="FFC000"/>
                </a:solidFill>
              </a:rPr>
              <a:t>4. </a:t>
            </a:r>
            <a:r>
              <a:rPr lang="en-US" altLang="en-US" sz="3100" dirty="0">
                <a:solidFill>
                  <a:schemeClr val="bg1"/>
                </a:solidFill>
              </a:rPr>
              <a:t>never apologizes for damage he does</a:t>
            </a:r>
          </a:p>
          <a:p>
            <a:pPr marL="339725" indent="-339725">
              <a:spcAft>
                <a:spcPts val="600"/>
              </a:spcAft>
              <a:buNone/>
            </a:pPr>
            <a:r>
              <a:rPr lang="en-US" altLang="en-US" sz="2400" dirty="0">
                <a:solidFill>
                  <a:srgbClr val="FFC000"/>
                </a:solidFill>
              </a:rPr>
              <a:t>5. </a:t>
            </a:r>
            <a:r>
              <a:rPr lang="en-US" altLang="en-US" sz="3100" dirty="0">
                <a:solidFill>
                  <a:schemeClr val="bg1"/>
                </a:solidFill>
              </a:rPr>
              <a:t>pain / suffering we endure on earth cannot compare to damage he causes after we die</a:t>
            </a:r>
          </a:p>
          <a:p>
            <a:pPr marL="339725" indent="-339725">
              <a:spcAft>
                <a:spcPts val="0"/>
              </a:spcAft>
              <a:buNone/>
            </a:pPr>
            <a:r>
              <a:rPr lang="en-US" altLang="en-US" sz="2400" dirty="0">
                <a:solidFill>
                  <a:srgbClr val="FFC000"/>
                </a:solidFill>
              </a:rPr>
              <a:t>6. </a:t>
            </a:r>
            <a:r>
              <a:rPr lang="en-US" altLang="en-US" sz="3100" dirty="0">
                <a:solidFill>
                  <a:schemeClr val="bg1"/>
                </a:solidFill>
              </a:rPr>
              <a:t>dead victims have no hope of recovery     </a:t>
            </a:r>
          </a:p>
          <a:p>
            <a:pPr>
              <a:spcAft>
                <a:spcPts val="0"/>
              </a:spcAft>
            </a:pPr>
            <a:endParaRPr lang="en-US" altLang="en-US" sz="3100" dirty="0">
              <a:solidFill>
                <a:schemeClr val="bg1"/>
              </a:solidFill>
            </a:endParaRPr>
          </a:p>
        </p:txBody>
      </p:sp>
    </p:spTree>
    <p:extLst>
      <p:ext uri="{BB962C8B-B14F-4D97-AF65-F5344CB8AC3E}">
        <p14:creationId xmlns:p14="http://schemas.microsoft.com/office/powerpoint/2010/main" val="289478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3</a:t>
            </a:r>
            <a:r>
              <a:rPr lang="en-US" altLang="en-US" sz="3400" dirty="0">
                <a:solidFill>
                  <a:srgbClr val="CCFFFF"/>
                </a:solidFill>
              </a:rPr>
              <a:t> Aware: </a:t>
            </a:r>
            <a:r>
              <a:rPr lang="en-US" altLang="en-US" sz="3400" dirty="0" err="1">
                <a:solidFill>
                  <a:srgbClr val="CCFFFF"/>
                </a:solidFill>
              </a:rPr>
              <a:t>satan</a:t>
            </a:r>
            <a:r>
              <a:rPr lang="en-US" altLang="en-US" sz="3400" dirty="0">
                <a:solidFill>
                  <a:srgbClr val="CCFFFF"/>
                </a:solidFill>
              </a:rPr>
              <a:t> attacks</a:t>
            </a:r>
            <a:br>
              <a:rPr lang="en-US" altLang="en-US" sz="3400" dirty="0">
                <a:solidFill>
                  <a:srgbClr val="CCFFFF"/>
                </a:solidFill>
              </a:rPr>
            </a:br>
            <a:r>
              <a:rPr lang="en-US" altLang="en-US" sz="3400" dirty="0">
                <a:solidFill>
                  <a:srgbClr val="CCFFFF"/>
                </a:solidFill>
              </a:rPr>
              <a:t>with forbidden pleasures</a:t>
            </a:r>
          </a:p>
        </p:txBody>
      </p:sp>
      <p:sp>
        <p:nvSpPr>
          <p:cNvPr id="3075" name="Rectangle 3"/>
          <p:cNvSpPr>
            <a:spLocks noGrp="1" noChangeArrowheads="1"/>
          </p:cNvSpPr>
          <p:nvPr>
            <p:ph type="body" idx="1"/>
          </p:nvPr>
        </p:nvSpPr>
        <p:spPr>
          <a:xfrm>
            <a:off x="457200" y="1219200"/>
            <a:ext cx="8229600" cy="5257800"/>
          </a:xfrm>
        </p:spPr>
        <p:txBody>
          <a:bodyPr/>
          <a:lstStyle/>
          <a:p>
            <a:pPr>
              <a:spcAft>
                <a:spcPts val="600"/>
              </a:spcAft>
            </a:pPr>
            <a:r>
              <a:rPr lang="en-US" altLang="en-US" sz="3100" dirty="0">
                <a:solidFill>
                  <a:schemeClr val="bg1"/>
                </a:solidFill>
              </a:rPr>
              <a:t>Gn.3: ‘be like God’ – a good thing?</a:t>
            </a:r>
          </a:p>
          <a:p>
            <a:pPr>
              <a:spcAft>
                <a:spcPts val="600"/>
              </a:spcAft>
            </a:pPr>
            <a:r>
              <a:rPr lang="en-US" altLang="en-US" sz="3100" dirty="0">
                <a:solidFill>
                  <a:schemeClr val="bg1"/>
                </a:solidFill>
              </a:rPr>
              <a:t>Hb.11</a:t>
            </a:r>
            <a:r>
              <a:rPr lang="en-US" altLang="en-US" sz="3100" baseline="30000" dirty="0">
                <a:solidFill>
                  <a:schemeClr val="bg1"/>
                </a:solidFill>
              </a:rPr>
              <a:t>25</a:t>
            </a:r>
            <a:r>
              <a:rPr lang="en-US" altLang="en-US" sz="3100" dirty="0">
                <a:solidFill>
                  <a:schemeClr val="bg1"/>
                </a:solidFill>
              </a:rPr>
              <a:t> </a:t>
            </a:r>
            <a:r>
              <a:rPr lang="en-US" altLang="en-US" sz="3100" dirty="0">
                <a:solidFill>
                  <a:srgbClr val="FFFFCC"/>
                </a:solidFill>
              </a:rPr>
              <a:t>choosing rather to suffer affliction with the people of God than to enjoy the passing pleasures of sin. </a:t>
            </a:r>
          </a:p>
          <a:p>
            <a:pPr>
              <a:spcAft>
                <a:spcPts val="0"/>
              </a:spcAft>
            </a:pPr>
            <a:r>
              <a:rPr lang="en-US" altLang="en-US" sz="3100" dirty="0">
                <a:solidFill>
                  <a:schemeClr val="bg1"/>
                </a:solidFill>
              </a:rPr>
              <a:t>Prov.9</a:t>
            </a:r>
            <a:r>
              <a:rPr lang="en-US" altLang="en-US" sz="3100" baseline="30000" dirty="0">
                <a:solidFill>
                  <a:schemeClr val="bg1"/>
                </a:solidFill>
              </a:rPr>
              <a:t>17</a:t>
            </a:r>
            <a:r>
              <a:rPr lang="en-US" altLang="en-US" sz="3100" dirty="0">
                <a:solidFill>
                  <a:schemeClr val="bg1"/>
                </a:solidFill>
              </a:rPr>
              <a:t> </a:t>
            </a:r>
            <a:r>
              <a:rPr lang="en-US" altLang="en-US" sz="3100" dirty="0">
                <a:solidFill>
                  <a:srgbClr val="FFFFCC"/>
                </a:solidFill>
              </a:rPr>
              <a:t>stolen water is sweet, and bread eaten in secret is pleasant. </a:t>
            </a:r>
          </a:p>
        </p:txBody>
      </p:sp>
    </p:spTree>
    <p:extLst>
      <p:ext uri="{BB962C8B-B14F-4D97-AF65-F5344CB8AC3E}">
        <p14:creationId xmlns:p14="http://schemas.microsoft.com/office/powerpoint/2010/main" val="253969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4</a:t>
            </a:r>
            <a:r>
              <a:rPr lang="en-US" altLang="en-US" sz="3400" dirty="0">
                <a:solidFill>
                  <a:srgbClr val="CCFFFF"/>
                </a:solidFill>
              </a:rPr>
              <a:t> Acknowledge danger of</a:t>
            </a:r>
            <a:br>
              <a:rPr lang="en-US" altLang="en-US" sz="3400" dirty="0">
                <a:solidFill>
                  <a:srgbClr val="CCFFFF"/>
                </a:solidFill>
              </a:rPr>
            </a:br>
            <a:r>
              <a:rPr lang="en-US" altLang="en-US" sz="3400" dirty="0">
                <a:solidFill>
                  <a:srgbClr val="CCFFFF"/>
                </a:solidFill>
              </a:rPr>
              <a:t>flirting with temptation</a:t>
            </a:r>
          </a:p>
        </p:txBody>
      </p:sp>
      <p:sp>
        <p:nvSpPr>
          <p:cNvPr id="3075" name="Rectangle 3"/>
          <p:cNvSpPr>
            <a:spLocks noGrp="1" noChangeArrowheads="1"/>
          </p:cNvSpPr>
          <p:nvPr>
            <p:ph type="body" idx="1"/>
          </p:nvPr>
        </p:nvSpPr>
        <p:spPr>
          <a:xfrm>
            <a:off x="457200" y="1143000"/>
            <a:ext cx="8229600" cy="5486400"/>
          </a:xfrm>
        </p:spPr>
        <p:txBody>
          <a:bodyPr/>
          <a:lstStyle/>
          <a:p>
            <a:pPr marL="339725" indent="-339725">
              <a:spcAft>
                <a:spcPts val="0"/>
              </a:spcAft>
              <a:buNone/>
            </a:pPr>
            <a:r>
              <a:rPr lang="en-US" altLang="en-US" sz="3100" dirty="0">
                <a:solidFill>
                  <a:schemeClr val="bg1"/>
                </a:solidFill>
              </a:rPr>
              <a:t>Gn.39: Joseph</a:t>
            </a:r>
          </a:p>
          <a:p>
            <a:pPr marL="339725" indent="-339725">
              <a:spcAft>
                <a:spcPts val="600"/>
              </a:spcAft>
              <a:buNone/>
            </a:pPr>
            <a:r>
              <a:rPr lang="en-US" altLang="en-US" sz="2000" dirty="0">
                <a:solidFill>
                  <a:schemeClr val="bg1"/>
                </a:solidFill>
              </a:rPr>
              <a:t>1. </a:t>
            </a:r>
            <a:r>
              <a:rPr lang="en-US" altLang="en-US" sz="3000" dirty="0">
                <a:solidFill>
                  <a:srgbClr val="FFFFCC"/>
                </a:solidFill>
              </a:rPr>
              <a:t>Though Joseph resisted temptation, he went to prison for doing good</a:t>
            </a:r>
          </a:p>
          <a:p>
            <a:pPr marL="339725" indent="-339725">
              <a:spcAft>
                <a:spcPts val="600"/>
              </a:spcAft>
              <a:buNone/>
            </a:pPr>
            <a:r>
              <a:rPr lang="en-US" altLang="en-US" sz="2000" dirty="0">
                <a:solidFill>
                  <a:schemeClr val="bg1"/>
                </a:solidFill>
              </a:rPr>
              <a:t>2.	</a:t>
            </a:r>
            <a:r>
              <a:rPr lang="en-US" altLang="en-US" sz="3000" dirty="0">
                <a:solidFill>
                  <a:srgbClr val="FFFFCC"/>
                </a:solidFill>
              </a:rPr>
              <a:t>If </a:t>
            </a:r>
            <a:r>
              <a:rPr lang="en-US" altLang="en-US" sz="3000" dirty="0" err="1">
                <a:solidFill>
                  <a:srgbClr val="FFFFCC"/>
                </a:solidFill>
              </a:rPr>
              <a:t>satan</a:t>
            </a:r>
            <a:r>
              <a:rPr lang="en-US" altLang="en-US" sz="3000" dirty="0">
                <a:solidFill>
                  <a:srgbClr val="FFFFCC"/>
                </a:solidFill>
              </a:rPr>
              <a:t> can’t conquer through lust, he will falsely accuse / punish    </a:t>
            </a:r>
          </a:p>
          <a:p>
            <a:pPr marL="339725" indent="-339725">
              <a:spcAft>
                <a:spcPts val="0"/>
              </a:spcAft>
              <a:buNone/>
            </a:pPr>
            <a:r>
              <a:rPr lang="en-US" altLang="en-US" sz="2000" dirty="0">
                <a:solidFill>
                  <a:schemeClr val="bg1"/>
                </a:solidFill>
              </a:rPr>
              <a:t>3.</a:t>
            </a:r>
            <a:r>
              <a:rPr lang="en-US" altLang="en-US" sz="2800" dirty="0">
                <a:solidFill>
                  <a:schemeClr val="bg1"/>
                </a:solidFill>
              </a:rPr>
              <a:t>	</a:t>
            </a:r>
            <a:r>
              <a:rPr lang="en-US" altLang="en-US" sz="3100" dirty="0">
                <a:solidFill>
                  <a:srgbClr val="FFFFCC"/>
                </a:solidFill>
              </a:rPr>
              <a:t>God blessed Joseph.   His faith in God carried him through the nightmare</a:t>
            </a:r>
          </a:p>
        </p:txBody>
      </p:sp>
    </p:spTree>
    <p:extLst>
      <p:ext uri="{BB962C8B-B14F-4D97-AF65-F5344CB8AC3E}">
        <p14:creationId xmlns:p14="http://schemas.microsoft.com/office/powerpoint/2010/main" val="229800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5</a:t>
            </a:r>
            <a:r>
              <a:rPr lang="en-US" altLang="en-US" sz="3400" dirty="0">
                <a:solidFill>
                  <a:srgbClr val="CCFFFF"/>
                </a:solidFill>
              </a:rPr>
              <a:t> Anticipate sin and compromise</a:t>
            </a:r>
            <a:br>
              <a:rPr lang="en-US" altLang="en-US" sz="3400" dirty="0">
                <a:solidFill>
                  <a:srgbClr val="CCFFFF"/>
                </a:solidFill>
              </a:rPr>
            </a:br>
            <a:r>
              <a:rPr lang="en-US" altLang="en-US" sz="3400" dirty="0">
                <a:solidFill>
                  <a:srgbClr val="CCFFFF"/>
                </a:solidFill>
              </a:rPr>
              <a:t>at every corner.   </a:t>
            </a:r>
            <a:r>
              <a:rPr lang="en-US" altLang="en-US" sz="3400" dirty="0">
                <a:solidFill>
                  <a:schemeClr val="bg1"/>
                </a:solidFill>
              </a:rPr>
              <a:t>Prov.5-7</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buFont typeface="Wingdings" panose="05000000000000000000" pitchFamily="2" charset="2"/>
              <a:buChar char="§"/>
            </a:pPr>
            <a:r>
              <a:rPr lang="en-US" altLang="en-US" sz="3100" dirty="0">
                <a:solidFill>
                  <a:srgbClr val="CCFFCC"/>
                </a:solidFill>
              </a:rPr>
              <a:t>Forewarned is forearmed.</a:t>
            </a:r>
            <a:r>
              <a:rPr lang="en-US" altLang="en-US" sz="3100" dirty="0">
                <a:solidFill>
                  <a:schemeClr val="bg1"/>
                </a:solidFill>
              </a:rPr>
              <a:t>   5:1-4</a:t>
            </a:r>
          </a:p>
          <a:p>
            <a:pPr>
              <a:spcAft>
                <a:spcPts val="600"/>
              </a:spcAft>
              <a:buFont typeface="Wingdings" panose="05000000000000000000" pitchFamily="2" charset="2"/>
              <a:buChar char="§"/>
            </a:pPr>
            <a:r>
              <a:rPr lang="en-US" altLang="en-US" sz="3100" dirty="0">
                <a:solidFill>
                  <a:srgbClr val="CCFFCC"/>
                </a:solidFill>
              </a:rPr>
              <a:t>See temptation for what it is.   </a:t>
            </a:r>
            <a:r>
              <a:rPr lang="en-US" altLang="en-US" sz="3100" dirty="0">
                <a:solidFill>
                  <a:schemeClr val="bg1"/>
                </a:solidFill>
              </a:rPr>
              <a:t>5:5-6</a:t>
            </a:r>
          </a:p>
          <a:p>
            <a:pPr>
              <a:spcAft>
                <a:spcPts val="600"/>
              </a:spcAft>
              <a:buFont typeface="Wingdings" panose="05000000000000000000" pitchFamily="2" charset="2"/>
              <a:buChar char="§"/>
            </a:pPr>
            <a:r>
              <a:rPr lang="en-US" altLang="en-US" sz="3100" dirty="0">
                <a:solidFill>
                  <a:srgbClr val="CCFFCC"/>
                </a:solidFill>
              </a:rPr>
              <a:t>Keep your distance.   </a:t>
            </a:r>
            <a:r>
              <a:rPr lang="en-US" altLang="en-US" sz="3100" dirty="0">
                <a:solidFill>
                  <a:schemeClr val="bg1"/>
                </a:solidFill>
              </a:rPr>
              <a:t>5:8-9</a:t>
            </a:r>
          </a:p>
          <a:p>
            <a:pPr>
              <a:spcAft>
                <a:spcPts val="600"/>
              </a:spcAft>
              <a:buFont typeface="Wingdings" panose="05000000000000000000" pitchFamily="2" charset="2"/>
              <a:buChar char="§"/>
            </a:pPr>
            <a:r>
              <a:rPr lang="en-US" altLang="en-US" sz="3100" dirty="0">
                <a:solidFill>
                  <a:srgbClr val="CCFFCC"/>
                </a:solidFill>
              </a:rPr>
              <a:t>Do not dismiss the instruction of parents.  </a:t>
            </a:r>
            <a:r>
              <a:rPr lang="en-US" altLang="en-US" sz="3100" dirty="0">
                <a:solidFill>
                  <a:schemeClr val="bg1"/>
                </a:solidFill>
              </a:rPr>
              <a:t>6:20-26</a:t>
            </a:r>
          </a:p>
          <a:p>
            <a:pPr>
              <a:spcAft>
                <a:spcPts val="0"/>
              </a:spcAft>
              <a:buFont typeface="Wingdings" panose="05000000000000000000" pitchFamily="2" charset="2"/>
              <a:buChar char="§"/>
            </a:pPr>
            <a:r>
              <a:rPr lang="en-US" altLang="en-US" sz="3100" dirty="0">
                <a:solidFill>
                  <a:srgbClr val="CCFFCC"/>
                </a:solidFill>
              </a:rPr>
              <a:t>Beware: every sin has consequences.  </a:t>
            </a:r>
            <a:r>
              <a:rPr lang="en-US" altLang="en-US" sz="3100" dirty="0">
                <a:solidFill>
                  <a:schemeClr val="bg1"/>
                </a:solidFill>
              </a:rPr>
              <a:t>6:37-35</a:t>
            </a:r>
          </a:p>
          <a:p>
            <a:pPr>
              <a:spcAft>
                <a:spcPts val="0"/>
              </a:spcAft>
              <a:buFont typeface="Wingdings" panose="05000000000000000000" pitchFamily="2" charset="2"/>
              <a:buChar char="§"/>
            </a:pPr>
            <a:r>
              <a:rPr lang="en-US" altLang="en-US" sz="3100" dirty="0">
                <a:solidFill>
                  <a:srgbClr val="CCFFCC"/>
                </a:solidFill>
              </a:rPr>
              <a:t>Run for your life.   </a:t>
            </a:r>
            <a:r>
              <a:rPr lang="en-US" altLang="en-US" sz="3100" dirty="0">
                <a:solidFill>
                  <a:schemeClr val="bg1"/>
                </a:solidFill>
              </a:rPr>
              <a:t>7:6…26-27</a:t>
            </a:r>
            <a:endParaRPr lang="en-US" altLang="en-US" sz="3100" dirty="0">
              <a:solidFill>
                <a:srgbClr val="FFFFCC"/>
              </a:solidFill>
            </a:endParaRPr>
          </a:p>
        </p:txBody>
      </p:sp>
    </p:spTree>
    <p:extLst>
      <p:ext uri="{BB962C8B-B14F-4D97-AF65-F5344CB8AC3E}">
        <p14:creationId xmlns:p14="http://schemas.microsoft.com/office/powerpoint/2010/main" val="207807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5</a:t>
            </a:r>
            <a:r>
              <a:rPr lang="en-US" altLang="en-US" sz="3400" dirty="0">
                <a:solidFill>
                  <a:srgbClr val="CCFFFF"/>
                </a:solidFill>
              </a:rPr>
              <a:t> Anticipate sin and compromise</a:t>
            </a:r>
            <a:br>
              <a:rPr lang="en-US" altLang="en-US" sz="3400" dirty="0">
                <a:solidFill>
                  <a:srgbClr val="CCFFFF"/>
                </a:solidFill>
              </a:rPr>
            </a:br>
            <a:r>
              <a:rPr lang="en-US" altLang="en-US" sz="3400" dirty="0">
                <a:solidFill>
                  <a:srgbClr val="CCFFFF"/>
                </a:solidFill>
              </a:rPr>
              <a:t>at every corner.   </a:t>
            </a:r>
            <a:r>
              <a:rPr lang="en-US" altLang="en-US" sz="3400" dirty="0">
                <a:solidFill>
                  <a:schemeClr val="bg1"/>
                </a:solidFill>
              </a:rPr>
              <a:t>Prov.5-7</a:t>
            </a:r>
          </a:p>
        </p:txBody>
      </p:sp>
      <p:sp>
        <p:nvSpPr>
          <p:cNvPr id="3075" name="Rectangle 3"/>
          <p:cNvSpPr>
            <a:spLocks noGrp="1" noChangeArrowheads="1"/>
          </p:cNvSpPr>
          <p:nvPr>
            <p:ph type="body" idx="1"/>
          </p:nvPr>
        </p:nvSpPr>
        <p:spPr>
          <a:xfrm>
            <a:off x="457200" y="1143000"/>
            <a:ext cx="8229600" cy="5486400"/>
          </a:xfrm>
        </p:spPr>
        <p:txBody>
          <a:bodyPr/>
          <a:lstStyle/>
          <a:p>
            <a:pPr marL="0" indent="0">
              <a:spcAft>
                <a:spcPts val="0"/>
              </a:spcAft>
              <a:buNone/>
            </a:pPr>
            <a:r>
              <a:rPr lang="en-US" altLang="en-US" sz="3100" dirty="0">
                <a:solidFill>
                  <a:schemeClr val="bg1"/>
                </a:solidFill>
              </a:rPr>
              <a:t>7:26: a warrior; the slain were strong men</a:t>
            </a:r>
          </a:p>
          <a:p>
            <a:pPr lvl="1">
              <a:spcAft>
                <a:spcPts val="300"/>
              </a:spcAft>
              <a:buFont typeface="Arial" panose="020B0604020202020204" pitchFamily="34" charset="0"/>
              <a:buChar char="•"/>
            </a:pPr>
            <a:r>
              <a:rPr lang="en-US" altLang="en-US" sz="3100" dirty="0">
                <a:solidFill>
                  <a:schemeClr val="bg1"/>
                </a:solidFill>
              </a:rPr>
              <a:t>Samson</a:t>
            </a:r>
          </a:p>
          <a:p>
            <a:pPr lvl="1">
              <a:spcAft>
                <a:spcPts val="300"/>
              </a:spcAft>
              <a:buFont typeface="Arial" panose="020B0604020202020204" pitchFamily="34" charset="0"/>
              <a:buChar char="•"/>
            </a:pPr>
            <a:r>
              <a:rPr lang="en-US" altLang="en-US" sz="3100" dirty="0">
                <a:solidFill>
                  <a:schemeClr val="bg1"/>
                </a:solidFill>
              </a:rPr>
              <a:t>Solomon</a:t>
            </a:r>
          </a:p>
          <a:p>
            <a:pPr lvl="1">
              <a:spcAft>
                <a:spcPts val="600"/>
              </a:spcAft>
              <a:buFont typeface="Arial" panose="020B0604020202020204" pitchFamily="34" charset="0"/>
              <a:buChar char="•"/>
            </a:pPr>
            <a:r>
              <a:rPr lang="en-US" altLang="en-US" sz="3100" dirty="0">
                <a:solidFill>
                  <a:schemeClr val="bg1"/>
                </a:solidFill>
              </a:rPr>
              <a:t>David</a:t>
            </a:r>
          </a:p>
          <a:p>
            <a:pPr>
              <a:spcAft>
                <a:spcPts val="600"/>
              </a:spcAft>
              <a:buFont typeface="Arial" panose="020B0604020202020204" pitchFamily="34" charset="0"/>
              <a:buChar char="•"/>
            </a:pPr>
            <a:r>
              <a:rPr lang="en-US" altLang="en-US" sz="3100" dirty="0">
                <a:solidFill>
                  <a:schemeClr val="bg1"/>
                </a:solidFill>
              </a:rPr>
              <a:t>Greek maxim: </a:t>
            </a:r>
            <a:r>
              <a:rPr lang="en-US" altLang="en-US" sz="3100" i="1" dirty="0">
                <a:solidFill>
                  <a:srgbClr val="CCFFFF"/>
                </a:solidFill>
              </a:rPr>
              <a:t>know yourself</a:t>
            </a:r>
          </a:p>
          <a:p>
            <a:pPr>
              <a:spcAft>
                <a:spcPts val="600"/>
              </a:spcAft>
              <a:buFont typeface="Arial" panose="020B0604020202020204" pitchFamily="34" charset="0"/>
              <a:buChar char="•"/>
            </a:pPr>
            <a:r>
              <a:rPr lang="en-US" altLang="en-US" sz="3100" dirty="0">
                <a:solidFill>
                  <a:schemeClr val="bg1"/>
                </a:solidFill>
              </a:rPr>
              <a:t>Better:</a:t>
            </a:r>
            <a:r>
              <a:rPr lang="en-US" altLang="en-US" sz="3100" i="1" dirty="0">
                <a:solidFill>
                  <a:schemeClr val="bg1"/>
                </a:solidFill>
              </a:rPr>
              <a:t> </a:t>
            </a:r>
            <a:r>
              <a:rPr lang="en-US" altLang="en-US" sz="3100" i="1" dirty="0">
                <a:solidFill>
                  <a:srgbClr val="CCFFFF"/>
                </a:solidFill>
              </a:rPr>
              <a:t>know your enemy…yourself…God</a:t>
            </a:r>
            <a:endParaRPr lang="en-US" altLang="en-US" sz="3100" dirty="0">
              <a:solidFill>
                <a:srgbClr val="CCFFFF"/>
              </a:solidFill>
            </a:endParaRPr>
          </a:p>
        </p:txBody>
      </p:sp>
      <p:sp>
        <p:nvSpPr>
          <p:cNvPr id="2" name="Rectangle 1">
            <a:extLst>
              <a:ext uri="{FF2B5EF4-FFF2-40B4-BE49-F238E27FC236}">
                <a16:creationId xmlns:a16="http://schemas.microsoft.com/office/drawing/2014/main" id="{A0435D41-657D-9654-0FBC-59C3B8CB5784}"/>
              </a:ext>
            </a:extLst>
          </p:cNvPr>
          <p:cNvSpPr/>
          <p:nvPr/>
        </p:nvSpPr>
        <p:spPr>
          <a:xfrm>
            <a:off x="3810000" y="1898073"/>
            <a:ext cx="4724400" cy="1454727"/>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Seeing their might…why think I am an exception?</a:t>
            </a:r>
          </a:p>
        </p:txBody>
      </p:sp>
    </p:spTree>
    <p:extLst>
      <p:ext uri="{BB962C8B-B14F-4D97-AF65-F5344CB8AC3E}">
        <p14:creationId xmlns:p14="http://schemas.microsoft.com/office/powerpoint/2010/main" val="28640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5</a:t>
            </a:r>
            <a:r>
              <a:rPr lang="en-US" altLang="en-US" sz="3400" dirty="0">
                <a:solidFill>
                  <a:srgbClr val="CCFFFF"/>
                </a:solidFill>
              </a:rPr>
              <a:t> Anticipate sin and compromise</a:t>
            </a:r>
            <a:br>
              <a:rPr lang="en-US" altLang="en-US" sz="3400" dirty="0">
                <a:solidFill>
                  <a:srgbClr val="CCFFFF"/>
                </a:solidFill>
              </a:rPr>
            </a:br>
            <a:r>
              <a:rPr lang="en-US" altLang="en-US" sz="3400" dirty="0">
                <a:solidFill>
                  <a:srgbClr val="CCFFFF"/>
                </a:solidFill>
              </a:rPr>
              <a:t>at every corner.   </a:t>
            </a:r>
            <a:r>
              <a:rPr lang="en-US" altLang="en-US" sz="3400" dirty="0">
                <a:solidFill>
                  <a:schemeClr val="bg1"/>
                </a:solidFill>
              </a:rPr>
              <a:t>Prov.5-7</a:t>
            </a:r>
          </a:p>
        </p:txBody>
      </p:sp>
      <p:sp>
        <p:nvSpPr>
          <p:cNvPr id="3075" name="Rectangle 3"/>
          <p:cNvSpPr>
            <a:spLocks noGrp="1" noChangeArrowheads="1"/>
          </p:cNvSpPr>
          <p:nvPr>
            <p:ph type="body" idx="1"/>
          </p:nvPr>
        </p:nvSpPr>
        <p:spPr>
          <a:xfrm>
            <a:off x="457200" y="1143000"/>
            <a:ext cx="8229600" cy="5486400"/>
          </a:xfrm>
        </p:spPr>
        <p:txBody>
          <a:bodyPr/>
          <a:lstStyle/>
          <a:p>
            <a:pPr marL="0" indent="0">
              <a:spcAft>
                <a:spcPts val="0"/>
              </a:spcAft>
              <a:buNone/>
            </a:pPr>
            <a:r>
              <a:rPr lang="en-US" altLang="en-US" sz="3100" dirty="0">
                <a:solidFill>
                  <a:schemeClr val="bg1"/>
                </a:solidFill>
              </a:rPr>
              <a:t>7:27: her house </a:t>
            </a:r>
            <a:r>
              <a:rPr lang="en-US" altLang="en-US" sz="3100">
                <a:solidFill>
                  <a:schemeClr val="bg1"/>
                </a:solidFill>
              </a:rPr>
              <a:t>is way </a:t>
            </a:r>
            <a:r>
              <a:rPr lang="en-US" altLang="en-US" sz="3100" dirty="0">
                <a:solidFill>
                  <a:schemeClr val="bg1"/>
                </a:solidFill>
              </a:rPr>
              <a:t>to hell … and death</a:t>
            </a:r>
          </a:p>
          <a:p>
            <a:pPr lvl="1">
              <a:spcAft>
                <a:spcPts val="300"/>
              </a:spcAft>
              <a:buFont typeface="Arial" panose="020B0604020202020204" pitchFamily="34" charset="0"/>
              <a:buChar char="•"/>
            </a:pPr>
            <a:r>
              <a:rPr lang="en-US" altLang="en-US" sz="3100" dirty="0">
                <a:solidFill>
                  <a:schemeClr val="bg1"/>
                </a:solidFill>
              </a:rPr>
              <a:t>Descending</a:t>
            </a:r>
          </a:p>
          <a:p>
            <a:pPr lvl="1">
              <a:spcAft>
                <a:spcPts val="300"/>
              </a:spcAft>
              <a:buFont typeface="Arial" panose="020B0604020202020204" pitchFamily="34" charset="0"/>
              <a:buChar char="•"/>
            </a:pPr>
            <a:r>
              <a:rPr lang="en-US" altLang="en-US" sz="3100" dirty="0">
                <a:solidFill>
                  <a:schemeClr val="bg1"/>
                </a:solidFill>
              </a:rPr>
              <a:t>Chambers of death</a:t>
            </a:r>
          </a:p>
          <a:p>
            <a:pPr lvl="1">
              <a:spcAft>
                <a:spcPts val="300"/>
              </a:spcAft>
              <a:buFont typeface="Arial" panose="020B0604020202020204" pitchFamily="34" charset="0"/>
              <a:buChar char="•"/>
            </a:pPr>
            <a:r>
              <a:rPr lang="en-US" altLang="en-US" sz="3100" dirty="0">
                <a:solidFill>
                  <a:schemeClr val="bg1"/>
                </a:solidFill>
              </a:rPr>
              <a:t>Things are not always as they seem</a:t>
            </a:r>
            <a:endParaRPr lang="en-US" altLang="en-US" sz="3500" dirty="0">
              <a:solidFill>
                <a:schemeClr val="bg1"/>
              </a:solidFill>
            </a:endParaRPr>
          </a:p>
          <a:p>
            <a:pPr lvl="2">
              <a:spcAft>
                <a:spcPts val="600"/>
              </a:spcAft>
              <a:buFont typeface="Arial" panose="020B0604020202020204" pitchFamily="34" charset="0"/>
              <a:buChar char="•"/>
            </a:pPr>
            <a:r>
              <a:rPr lang="en-US" altLang="en-US" sz="3100" dirty="0">
                <a:solidFill>
                  <a:schemeClr val="bg1"/>
                </a:solidFill>
              </a:rPr>
              <a:t>Sin is deceitful</a:t>
            </a:r>
          </a:p>
        </p:txBody>
      </p:sp>
      <p:sp>
        <p:nvSpPr>
          <p:cNvPr id="2" name="Rectangle 1">
            <a:extLst>
              <a:ext uri="{FF2B5EF4-FFF2-40B4-BE49-F238E27FC236}">
                <a16:creationId xmlns:a16="http://schemas.microsoft.com/office/drawing/2014/main" id="{CEE7A3A9-EA14-79E0-648D-577D4772E6F7}"/>
              </a:ext>
            </a:extLst>
          </p:cNvPr>
          <p:cNvSpPr/>
          <p:nvPr/>
        </p:nvSpPr>
        <p:spPr>
          <a:xfrm>
            <a:off x="2064250" y="4267200"/>
            <a:ext cx="2393058" cy="10668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Pleasure</a:t>
            </a:r>
          </a:p>
          <a:p>
            <a:pPr algn="ctr"/>
            <a:r>
              <a:rPr lang="en-US" sz="3100" dirty="0"/>
              <a:t>palace</a:t>
            </a:r>
          </a:p>
        </p:txBody>
      </p:sp>
      <p:sp>
        <p:nvSpPr>
          <p:cNvPr id="3" name="Rectangle 2">
            <a:extLst>
              <a:ext uri="{FF2B5EF4-FFF2-40B4-BE49-F238E27FC236}">
                <a16:creationId xmlns:a16="http://schemas.microsoft.com/office/drawing/2014/main" id="{C7922A9A-510C-F0CA-8BE3-AA374980CF0A}"/>
              </a:ext>
            </a:extLst>
          </p:cNvPr>
          <p:cNvSpPr/>
          <p:nvPr/>
        </p:nvSpPr>
        <p:spPr>
          <a:xfrm>
            <a:off x="4693542" y="4267200"/>
            <a:ext cx="2393058" cy="1066800"/>
          </a:xfrm>
          <a:prstGeom prst="rect">
            <a:avLst/>
          </a:prstGeom>
          <a:solidFill>
            <a:srgbClr val="A5002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House of</a:t>
            </a:r>
          </a:p>
          <a:p>
            <a:pPr algn="ctr"/>
            <a:r>
              <a:rPr lang="en-US" sz="3100" dirty="0"/>
              <a:t>horrors</a:t>
            </a:r>
          </a:p>
        </p:txBody>
      </p:sp>
    </p:spTree>
    <p:extLst>
      <p:ext uri="{BB962C8B-B14F-4D97-AF65-F5344CB8AC3E}">
        <p14:creationId xmlns:p14="http://schemas.microsoft.com/office/powerpoint/2010/main" val="309695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6</a:t>
            </a:r>
            <a:r>
              <a:rPr lang="en-US" altLang="en-US" sz="3400" dirty="0">
                <a:solidFill>
                  <a:srgbClr val="CCFFFF"/>
                </a:solidFill>
              </a:rPr>
              <a:t> Ask for strength to endure</a:t>
            </a:r>
            <a:br>
              <a:rPr lang="en-US" altLang="en-US" sz="3400" dirty="0">
                <a:solidFill>
                  <a:srgbClr val="CCFFFF"/>
                </a:solidFill>
              </a:rPr>
            </a:br>
            <a:r>
              <a:rPr lang="en-US" altLang="en-US" sz="3400" dirty="0">
                <a:solidFill>
                  <a:srgbClr val="CCFFFF"/>
                </a:solidFill>
              </a:rPr>
              <a:t>the trial, to find way of escape</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1219200"/>
            <a:ext cx="8229600" cy="5334000"/>
          </a:xfrm>
        </p:spPr>
        <p:txBody>
          <a:bodyPr/>
          <a:lstStyle/>
          <a:p>
            <a:pPr marL="0" indent="0">
              <a:spcAft>
                <a:spcPts val="900"/>
              </a:spcAft>
              <a:buNone/>
            </a:pPr>
            <a:r>
              <a:rPr lang="en-US" altLang="en-US" sz="3100" dirty="0">
                <a:solidFill>
                  <a:schemeClr val="bg1"/>
                </a:solidFill>
              </a:rPr>
              <a:t>Mt.6</a:t>
            </a:r>
            <a:r>
              <a:rPr lang="en-US" altLang="en-US" sz="3100" baseline="30000" dirty="0">
                <a:solidFill>
                  <a:schemeClr val="bg1"/>
                </a:solidFill>
              </a:rPr>
              <a:t>13</a:t>
            </a:r>
            <a:r>
              <a:rPr lang="en-US" altLang="en-US" sz="3100" dirty="0">
                <a:solidFill>
                  <a:schemeClr val="bg1"/>
                </a:solidFill>
              </a:rPr>
              <a:t> </a:t>
            </a:r>
            <a:r>
              <a:rPr lang="en-US" altLang="en-US" sz="3100" dirty="0">
                <a:solidFill>
                  <a:srgbClr val="FFFFCC"/>
                </a:solidFill>
              </a:rPr>
              <a:t>And do not lead us into temptation, But deliver us from the evil one. </a:t>
            </a:r>
          </a:p>
          <a:p>
            <a:pPr marL="0" indent="0">
              <a:spcAft>
                <a:spcPts val="0"/>
              </a:spcAft>
              <a:buNone/>
            </a:pPr>
            <a:r>
              <a:rPr lang="en-US" altLang="en-US" sz="3100" dirty="0">
                <a:solidFill>
                  <a:schemeClr val="bg1"/>
                </a:solidFill>
              </a:rPr>
              <a:t>1 Co.10</a:t>
            </a:r>
            <a:r>
              <a:rPr lang="en-US" altLang="en-US" sz="3100" baseline="30000" dirty="0">
                <a:solidFill>
                  <a:schemeClr val="bg1"/>
                </a:solidFill>
              </a:rPr>
              <a:t>13</a:t>
            </a:r>
            <a:r>
              <a:rPr lang="en-US" altLang="en-US" sz="3100" dirty="0">
                <a:solidFill>
                  <a:schemeClr val="bg1"/>
                </a:solidFill>
              </a:rPr>
              <a:t> </a:t>
            </a:r>
            <a:r>
              <a:rPr lang="en-US" altLang="en-US" sz="3100" dirty="0">
                <a:solidFill>
                  <a:srgbClr val="FFFFCC"/>
                </a:solidFill>
              </a:rPr>
              <a:t>No temptation has overtaken you except such as is common to man; but God is faithful, who will not allow you to be tempted beyond what you are able, but with the temptation will also make the way of escape, that you may be able to bear it. </a:t>
            </a:r>
          </a:p>
          <a:p>
            <a:pPr lvl="1">
              <a:spcAft>
                <a:spcPts val="0"/>
              </a:spcAft>
              <a:buFont typeface="Arial" panose="020B0604020202020204" pitchFamily="34" charset="0"/>
              <a:buChar char="•"/>
            </a:pPr>
            <a:endParaRPr lang="en-US" altLang="en-US" sz="3100" dirty="0">
              <a:solidFill>
                <a:srgbClr val="FFFFCC"/>
              </a:solidFill>
            </a:endParaRPr>
          </a:p>
        </p:txBody>
      </p:sp>
    </p:spTree>
    <p:extLst>
      <p:ext uri="{BB962C8B-B14F-4D97-AF65-F5344CB8AC3E}">
        <p14:creationId xmlns:p14="http://schemas.microsoft.com/office/powerpoint/2010/main" val="161953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Some people travel, never return</a:t>
            </a:r>
          </a:p>
        </p:txBody>
      </p:sp>
      <p:sp>
        <p:nvSpPr>
          <p:cNvPr id="3075" name="Rectangle 3"/>
          <p:cNvSpPr>
            <a:spLocks noGrp="1" noChangeArrowheads="1"/>
          </p:cNvSpPr>
          <p:nvPr>
            <p:ph type="body" idx="1"/>
          </p:nvPr>
        </p:nvSpPr>
        <p:spPr>
          <a:xfrm>
            <a:off x="457200" y="990600"/>
            <a:ext cx="8229600" cy="5562600"/>
          </a:xfrm>
        </p:spPr>
        <p:txBody>
          <a:bodyPr/>
          <a:lstStyle/>
          <a:p>
            <a:pPr>
              <a:spcAft>
                <a:spcPts val="600"/>
              </a:spcAft>
            </a:pPr>
            <a:r>
              <a:rPr lang="en-US" altLang="en-US" sz="3100" dirty="0">
                <a:solidFill>
                  <a:schemeClr val="bg1"/>
                </a:solidFill>
              </a:rPr>
              <a:t>Mrs. Lot, Gn.19</a:t>
            </a:r>
          </a:p>
          <a:p>
            <a:pPr>
              <a:spcAft>
                <a:spcPts val="600"/>
              </a:spcAft>
            </a:pPr>
            <a:r>
              <a:rPr lang="en-US" altLang="en-US" sz="3100" dirty="0">
                <a:solidFill>
                  <a:schemeClr val="bg1"/>
                </a:solidFill>
              </a:rPr>
              <a:t>Young prophet, 1 K.13</a:t>
            </a:r>
          </a:p>
          <a:p>
            <a:pPr>
              <a:spcAft>
                <a:spcPts val="0"/>
              </a:spcAft>
            </a:pPr>
            <a:r>
              <a:rPr lang="en-US" altLang="en-US" sz="3100" dirty="0">
                <a:solidFill>
                  <a:schemeClr val="bg1"/>
                </a:solidFill>
              </a:rPr>
              <a:t>Ananias and Sapphira, Ac.5</a:t>
            </a:r>
          </a:p>
        </p:txBody>
      </p:sp>
    </p:spTree>
    <p:extLst>
      <p:ext uri="{BB962C8B-B14F-4D97-AF65-F5344CB8AC3E}">
        <p14:creationId xmlns:p14="http://schemas.microsoft.com/office/powerpoint/2010/main" val="216114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3200" baseline="30000" dirty="0">
                <a:solidFill>
                  <a:schemeClr val="bg1"/>
                </a:solidFill>
              </a:rPr>
              <a:t>7</a:t>
            </a:r>
            <a:r>
              <a:rPr lang="en-US" altLang="en-US" sz="3400" dirty="0">
                <a:solidFill>
                  <a:srgbClr val="CCFFFF"/>
                </a:solidFill>
              </a:rPr>
              <a:t> Avoid bad company</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90600"/>
            <a:ext cx="8229600" cy="5486400"/>
          </a:xfrm>
        </p:spPr>
        <p:txBody>
          <a:bodyPr/>
          <a:lstStyle/>
          <a:p>
            <a:pPr>
              <a:spcAft>
                <a:spcPts val="600"/>
              </a:spcAft>
              <a:buFont typeface="Arial" panose="020B0604020202020204" pitchFamily="34" charset="0"/>
              <a:buChar char="•"/>
            </a:pPr>
            <a:r>
              <a:rPr lang="en-US" altLang="en-US" sz="3100" dirty="0">
                <a:solidFill>
                  <a:schemeClr val="bg1"/>
                </a:solidFill>
              </a:rPr>
              <a:t>Some people bring out the worst in us</a:t>
            </a:r>
          </a:p>
          <a:p>
            <a:pPr>
              <a:spcAft>
                <a:spcPts val="0"/>
              </a:spcAft>
              <a:buFont typeface="Arial" panose="020B0604020202020204" pitchFamily="34" charset="0"/>
              <a:buChar char="•"/>
            </a:pPr>
            <a:r>
              <a:rPr lang="en-US" altLang="en-US" sz="3100" dirty="0">
                <a:solidFill>
                  <a:schemeClr val="bg1"/>
                </a:solidFill>
              </a:rPr>
              <a:t>1 Co.15</a:t>
            </a:r>
            <a:r>
              <a:rPr lang="en-US" altLang="en-US" sz="3100" baseline="30000" dirty="0">
                <a:solidFill>
                  <a:schemeClr val="bg1"/>
                </a:solidFill>
              </a:rPr>
              <a:t>33</a:t>
            </a:r>
            <a:r>
              <a:rPr lang="en-US" altLang="en-US" sz="3100" dirty="0">
                <a:solidFill>
                  <a:schemeClr val="bg1"/>
                </a:solidFill>
              </a:rPr>
              <a:t> </a:t>
            </a:r>
            <a:r>
              <a:rPr lang="en-US" altLang="en-US" sz="3100" dirty="0">
                <a:solidFill>
                  <a:srgbClr val="FFFFCC"/>
                </a:solidFill>
              </a:rPr>
              <a:t>Do not be deceived: “Bad company corrupts good morals”</a:t>
            </a:r>
            <a:r>
              <a:rPr lang="en-US" altLang="en-US" sz="3100" dirty="0">
                <a:solidFill>
                  <a:schemeClr val="bg1"/>
                </a:solidFill>
              </a:rPr>
              <a:t> </a:t>
            </a:r>
            <a:r>
              <a:rPr lang="en-US" altLang="en-US" sz="2000" dirty="0">
                <a:solidFill>
                  <a:schemeClr val="bg1"/>
                </a:solidFill>
              </a:rPr>
              <a:t>– NASB </a:t>
            </a:r>
          </a:p>
          <a:p>
            <a:pPr marL="0" indent="0">
              <a:spcAft>
                <a:spcPts val="0"/>
              </a:spcAft>
              <a:buNone/>
            </a:pPr>
            <a:endParaRPr lang="en-US" altLang="en-US" sz="3100" dirty="0">
              <a:solidFill>
                <a:schemeClr val="bg1"/>
              </a:solidFill>
            </a:endParaRPr>
          </a:p>
          <a:p>
            <a:pPr lvl="1">
              <a:spcAft>
                <a:spcPts val="0"/>
              </a:spcAft>
              <a:buFont typeface="Arial" panose="020B0604020202020204" pitchFamily="34" charset="0"/>
              <a:buChar char="•"/>
            </a:pPr>
            <a:endParaRPr lang="en-US" altLang="en-US" sz="3100" dirty="0">
              <a:solidFill>
                <a:srgbClr val="FFFFCC"/>
              </a:solidFill>
            </a:endParaRPr>
          </a:p>
        </p:txBody>
      </p:sp>
    </p:spTree>
    <p:extLst>
      <p:ext uri="{BB962C8B-B14F-4D97-AF65-F5344CB8AC3E}">
        <p14:creationId xmlns:p14="http://schemas.microsoft.com/office/powerpoint/2010/main" val="202281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How does a Christian</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fall into moral compromise?</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1. </a:t>
            </a:r>
            <a:r>
              <a:rPr lang="en-US" altLang="en-US" sz="3400" dirty="0">
                <a:solidFill>
                  <a:srgbClr val="CCFFFF"/>
                </a:solidFill>
              </a:rPr>
              <a:t>Does not recognize flattery,</a:t>
            </a:r>
            <a:br>
              <a:rPr lang="en-US" altLang="en-US" sz="3400" dirty="0">
                <a:solidFill>
                  <a:srgbClr val="CCFFFF"/>
                </a:solidFill>
              </a:rPr>
            </a:br>
            <a:r>
              <a:rPr lang="en-US" altLang="en-US" sz="3400" dirty="0">
                <a:solidFill>
                  <a:srgbClr val="CCFFFF"/>
                </a:solidFill>
              </a:rPr>
              <a:t>the appeal of the forbidden</a:t>
            </a:r>
          </a:p>
        </p:txBody>
      </p:sp>
      <p:sp>
        <p:nvSpPr>
          <p:cNvPr id="3075" name="Rectangle 3"/>
          <p:cNvSpPr>
            <a:spLocks noGrp="1" noChangeArrowheads="1"/>
          </p:cNvSpPr>
          <p:nvPr>
            <p:ph type="body" idx="1"/>
          </p:nvPr>
        </p:nvSpPr>
        <p:spPr>
          <a:xfrm>
            <a:off x="457200" y="1295400"/>
            <a:ext cx="8229600" cy="5257800"/>
          </a:xfrm>
        </p:spPr>
        <p:txBody>
          <a:bodyPr/>
          <a:lstStyle/>
          <a:p>
            <a:pPr>
              <a:spcAft>
                <a:spcPts val="0"/>
              </a:spcAft>
            </a:pPr>
            <a:r>
              <a:rPr lang="en-US" altLang="en-US" sz="3100" dirty="0">
                <a:solidFill>
                  <a:schemeClr val="bg1"/>
                </a:solidFill>
              </a:rPr>
              <a:t>Gn.3:1-6 – </a:t>
            </a:r>
          </a:p>
          <a:p>
            <a:pPr lvl="1">
              <a:spcBef>
                <a:spcPts val="600"/>
              </a:spcBef>
              <a:spcAft>
                <a:spcPts val="0"/>
              </a:spcAft>
            </a:pPr>
            <a:r>
              <a:rPr lang="en-US" altLang="en-US" sz="3100" baseline="30000" dirty="0">
                <a:solidFill>
                  <a:srgbClr val="CCFFCC"/>
                </a:solidFill>
              </a:rPr>
              <a:t>1 </a:t>
            </a:r>
            <a:r>
              <a:rPr lang="en-US" altLang="en-US" sz="3100" dirty="0">
                <a:solidFill>
                  <a:schemeClr val="bg1"/>
                </a:solidFill>
              </a:rPr>
              <a:t>serpent shows interest in Eve</a:t>
            </a:r>
          </a:p>
          <a:p>
            <a:pPr lvl="1">
              <a:spcAft>
                <a:spcPts val="0"/>
              </a:spcAft>
            </a:pPr>
            <a:r>
              <a:rPr lang="en-US" altLang="en-US" sz="3100" baseline="30000" dirty="0">
                <a:solidFill>
                  <a:srgbClr val="CCFFCC"/>
                </a:solidFill>
              </a:rPr>
              <a:t>2 </a:t>
            </a:r>
            <a:r>
              <a:rPr lang="en-US" altLang="en-US" sz="3100" dirty="0">
                <a:solidFill>
                  <a:schemeClr val="bg1"/>
                </a:solidFill>
              </a:rPr>
              <a:t>markets the forbidden fruit</a:t>
            </a:r>
          </a:p>
          <a:p>
            <a:pPr lvl="1">
              <a:spcAft>
                <a:spcPts val="0"/>
              </a:spcAft>
            </a:pPr>
            <a:r>
              <a:rPr lang="en-US" altLang="en-US" sz="3100" baseline="30000" dirty="0">
                <a:solidFill>
                  <a:srgbClr val="CCFFCC"/>
                </a:solidFill>
              </a:rPr>
              <a:t>3 </a:t>
            </a:r>
            <a:r>
              <a:rPr lang="en-US" altLang="en-US" sz="3100" dirty="0">
                <a:solidFill>
                  <a:schemeClr val="bg1"/>
                </a:solidFill>
              </a:rPr>
              <a:t>promotes advantage of eating it  </a:t>
            </a:r>
          </a:p>
          <a:p>
            <a:pPr lvl="1">
              <a:spcAft>
                <a:spcPts val="0"/>
              </a:spcAft>
            </a:pPr>
            <a:r>
              <a:rPr lang="en-US" altLang="en-US" sz="3100" baseline="30000" dirty="0">
                <a:solidFill>
                  <a:srgbClr val="CCFFCC"/>
                </a:solidFill>
              </a:rPr>
              <a:t>4 </a:t>
            </a:r>
            <a:r>
              <a:rPr lang="en-US" altLang="en-US" sz="3100" dirty="0">
                <a:solidFill>
                  <a:schemeClr val="bg1"/>
                </a:solidFill>
              </a:rPr>
              <a:t>ignores consequences of eating  </a:t>
            </a:r>
            <a:br>
              <a:rPr lang="en-US" altLang="en-US" sz="3100" dirty="0">
                <a:solidFill>
                  <a:schemeClr val="bg1"/>
                </a:solidFill>
              </a:rPr>
            </a:br>
            <a:endParaRPr lang="en-US" altLang="en-US" sz="3100" dirty="0">
              <a:solidFill>
                <a:schemeClr val="bg1"/>
              </a:solidFill>
            </a:endParaRPr>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2. </a:t>
            </a:r>
            <a:r>
              <a:rPr lang="en-US" altLang="en-US" sz="3400" dirty="0">
                <a:solidFill>
                  <a:srgbClr val="CCFFFF"/>
                </a:solidFill>
              </a:rPr>
              <a:t>Underestimates evil;</a:t>
            </a:r>
            <a:br>
              <a:rPr lang="en-US" altLang="en-US" sz="3400" dirty="0">
                <a:solidFill>
                  <a:srgbClr val="CCFFFF"/>
                </a:solidFill>
              </a:rPr>
            </a:br>
            <a:r>
              <a:rPr lang="en-US" altLang="en-US" sz="3400" dirty="0">
                <a:solidFill>
                  <a:srgbClr val="CCFFFF"/>
                </a:solidFill>
              </a:rPr>
              <a:t>flirts with temptation</a:t>
            </a:r>
          </a:p>
        </p:txBody>
      </p:sp>
      <p:sp>
        <p:nvSpPr>
          <p:cNvPr id="3075" name="Rectangle 3"/>
          <p:cNvSpPr>
            <a:spLocks noGrp="1" noChangeArrowheads="1"/>
          </p:cNvSpPr>
          <p:nvPr>
            <p:ph type="body" idx="1"/>
          </p:nvPr>
        </p:nvSpPr>
        <p:spPr>
          <a:xfrm>
            <a:off x="457200" y="1219200"/>
            <a:ext cx="8229600" cy="5334000"/>
          </a:xfrm>
        </p:spPr>
        <p:txBody>
          <a:bodyPr/>
          <a:lstStyle/>
          <a:p>
            <a:pPr>
              <a:spcAft>
                <a:spcPts val="600"/>
              </a:spcAft>
            </a:pPr>
            <a:r>
              <a:rPr lang="en-US" altLang="en-US" sz="3100" dirty="0">
                <a:solidFill>
                  <a:schemeClr val="bg1"/>
                </a:solidFill>
              </a:rPr>
              <a:t>Gn.3: knowledge of good and evil</a:t>
            </a:r>
          </a:p>
          <a:p>
            <a:pPr>
              <a:spcAft>
                <a:spcPts val="600"/>
              </a:spcAft>
            </a:pPr>
            <a:r>
              <a:rPr lang="en-US" altLang="en-US" sz="3100" dirty="0">
                <a:solidFill>
                  <a:schemeClr val="bg1"/>
                </a:solidFill>
              </a:rPr>
              <a:t>Gn.6:5-6, obsession with evil</a:t>
            </a:r>
          </a:p>
        </p:txBody>
      </p:sp>
      <p:sp>
        <p:nvSpPr>
          <p:cNvPr id="2" name="Rectangle 1">
            <a:extLst>
              <a:ext uri="{FF2B5EF4-FFF2-40B4-BE49-F238E27FC236}">
                <a16:creationId xmlns:a16="http://schemas.microsoft.com/office/drawing/2014/main" id="{44D7EC11-288D-513A-4EE8-B977D50F1CF5}"/>
              </a:ext>
            </a:extLst>
          </p:cNvPr>
          <p:cNvSpPr/>
          <p:nvPr/>
        </p:nvSpPr>
        <p:spPr>
          <a:xfrm>
            <a:off x="1904589" y="2590800"/>
            <a:ext cx="5352893" cy="762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CC"/>
                </a:solidFill>
              </a:rPr>
              <a:t>Sin grows when we feed it</a:t>
            </a:r>
          </a:p>
        </p:txBody>
      </p:sp>
      <p:sp>
        <p:nvSpPr>
          <p:cNvPr id="5" name="Rectangle 4">
            <a:extLst>
              <a:ext uri="{FF2B5EF4-FFF2-40B4-BE49-F238E27FC236}">
                <a16:creationId xmlns:a16="http://schemas.microsoft.com/office/drawing/2014/main" id="{FD17F9D6-1620-65A1-2014-9E08A165515A}"/>
              </a:ext>
            </a:extLst>
          </p:cNvPr>
          <p:cNvSpPr/>
          <p:nvPr/>
        </p:nvSpPr>
        <p:spPr>
          <a:xfrm>
            <a:off x="1342535" y="3581400"/>
            <a:ext cx="6477000" cy="762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CC"/>
                </a:solidFill>
              </a:rPr>
              <a:t>In time, sin thrives and devours us</a:t>
            </a:r>
          </a:p>
        </p:txBody>
      </p:sp>
    </p:spTree>
    <p:extLst>
      <p:ext uri="{BB962C8B-B14F-4D97-AF65-F5344CB8AC3E}">
        <p14:creationId xmlns:p14="http://schemas.microsoft.com/office/powerpoint/2010/main" val="333559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3. </a:t>
            </a:r>
            <a:r>
              <a:rPr lang="en-US" altLang="en-US" sz="3400" dirty="0">
                <a:solidFill>
                  <a:srgbClr val="CCFFFF"/>
                </a:solidFill>
              </a:rPr>
              <a:t>Sudden, deliberate</a:t>
            </a:r>
            <a:br>
              <a:rPr lang="en-US" altLang="en-US" sz="3400" dirty="0">
                <a:solidFill>
                  <a:srgbClr val="CCFFFF"/>
                </a:solidFill>
              </a:rPr>
            </a:br>
            <a:r>
              <a:rPr lang="en-US" altLang="en-US" sz="3400" dirty="0">
                <a:solidFill>
                  <a:srgbClr val="CCFFFF"/>
                </a:solidFill>
              </a:rPr>
              <a:t>choice to yield to sin</a:t>
            </a:r>
          </a:p>
        </p:txBody>
      </p:sp>
      <p:sp>
        <p:nvSpPr>
          <p:cNvPr id="3075" name="Rectangle 3"/>
          <p:cNvSpPr>
            <a:spLocks noGrp="1" noChangeArrowheads="1"/>
          </p:cNvSpPr>
          <p:nvPr>
            <p:ph type="body" idx="1"/>
          </p:nvPr>
        </p:nvSpPr>
        <p:spPr>
          <a:xfrm>
            <a:off x="457200" y="1295400"/>
            <a:ext cx="8229600" cy="5257800"/>
          </a:xfrm>
        </p:spPr>
        <p:txBody>
          <a:bodyPr/>
          <a:lstStyle/>
          <a:p>
            <a:pPr>
              <a:spcAft>
                <a:spcPts val="0"/>
              </a:spcAft>
            </a:pPr>
            <a:r>
              <a:rPr lang="en-US" altLang="en-US" sz="3100" dirty="0">
                <a:solidFill>
                  <a:schemeClr val="bg1"/>
                </a:solidFill>
              </a:rPr>
              <a:t>2 Sm.11, David –  </a:t>
            </a:r>
            <a:endParaRPr lang="en-US" altLang="en-US" sz="2700" dirty="0">
              <a:solidFill>
                <a:schemeClr val="bg1"/>
              </a:solidFill>
            </a:endParaRPr>
          </a:p>
          <a:p>
            <a:pPr lvl="1">
              <a:spcAft>
                <a:spcPts val="0"/>
              </a:spcAft>
            </a:pPr>
            <a:r>
              <a:rPr lang="en-US" altLang="en-US" sz="3100" dirty="0">
                <a:solidFill>
                  <a:schemeClr val="bg1"/>
                </a:solidFill>
              </a:rPr>
              <a:t>Excuses? </a:t>
            </a:r>
          </a:p>
          <a:p>
            <a:pPr lvl="2">
              <a:spcBef>
                <a:spcPts val="600"/>
              </a:spcBef>
              <a:spcAft>
                <a:spcPts val="0"/>
              </a:spcAft>
              <a:buFont typeface="Arial" panose="020B0604020202020204" pitchFamily="34" charset="0"/>
              <a:buChar char="•"/>
            </a:pPr>
            <a:r>
              <a:rPr lang="en-US" altLang="en-US" sz="3100" dirty="0">
                <a:solidFill>
                  <a:srgbClr val="CCFFCC"/>
                </a:solidFill>
              </a:rPr>
              <a:t>I’m a good king</a:t>
            </a:r>
          </a:p>
          <a:p>
            <a:pPr lvl="2">
              <a:spcAft>
                <a:spcPts val="0"/>
              </a:spcAft>
              <a:buFont typeface="Arial" panose="020B0604020202020204" pitchFamily="34" charset="0"/>
              <a:buChar char="•"/>
            </a:pPr>
            <a:r>
              <a:rPr lang="en-US" altLang="en-US" sz="3100" dirty="0">
                <a:solidFill>
                  <a:srgbClr val="CCFFCC"/>
                </a:solidFill>
              </a:rPr>
              <a:t>I deserve leisure</a:t>
            </a:r>
          </a:p>
          <a:p>
            <a:pPr lvl="2">
              <a:spcAft>
                <a:spcPts val="0"/>
              </a:spcAft>
              <a:buFont typeface="Arial" panose="020B0604020202020204" pitchFamily="34" charset="0"/>
              <a:buChar char="•"/>
            </a:pPr>
            <a:r>
              <a:rPr lang="en-US" altLang="en-US" sz="3100" dirty="0">
                <a:solidFill>
                  <a:srgbClr val="CCFFCC"/>
                </a:solidFill>
              </a:rPr>
              <a:t>Nobody is perfect</a:t>
            </a:r>
          </a:p>
          <a:p>
            <a:pPr lvl="2">
              <a:spcAft>
                <a:spcPts val="0"/>
              </a:spcAft>
              <a:buFont typeface="Arial" panose="020B0604020202020204" pitchFamily="34" charset="0"/>
              <a:buChar char="•"/>
            </a:pPr>
            <a:r>
              <a:rPr lang="en-US" altLang="en-US" sz="3100" dirty="0">
                <a:solidFill>
                  <a:srgbClr val="CCFFCC"/>
                </a:solidFill>
              </a:rPr>
              <a:t>Who will know?</a:t>
            </a:r>
          </a:p>
          <a:p>
            <a:pPr lvl="2">
              <a:spcAft>
                <a:spcPts val="600"/>
              </a:spcAft>
              <a:buFont typeface="Arial" panose="020B0604020202020204" pitchFamily="34" charset="0"/>
              <a:buChar char="•"/>
            </a:pPr>
            <a:r>
              <a:rPr lang="en-US" altLang="en-US" sz="3100" dirty="0">
                <a:solidFill>
                  <a:srgbClr val="CCFFCC"/>
                </a:solidFill>
              </a:rPr>
              <a:t>My good outweighs my bad</a:t>
            </a:r>
          </a:p>
          <a:p>
            <a:pPr marL="457200" lvl="1" indent="0">
              <a:spcAft>
                <a:spcPts val="600"/>
              </a:spcAft>
              <a:buNone/>
            </a:pPr>
            <a:r>
              <a:rPr lang="en-US" altLang="en-US" sz="3100" dirty="0">
                <a:solidFill>
                  <a:schemeClr val="bg1"/>
                </a:solidFill>
              </a:rPr>
              <a:t>–</a:t>
            </a:r>
            <a:r>
              <a:rPr lang="en-US" altLang="en-US" sz="3100" dirty="0">
                <a:solidFill>
                  <a:srgbClr val="CCFFCC"/>
                </a:solidFill>
              </a:rPr>
              <a:t> </a:t>
            </a:r>
            <a:r>
              <a:rPr lang="en-US" altLang="en-US" sz="3100" dirty="0">
                <a:solidFill>
                  <a:schemeClr val="bg1"/>
                </a:solidFill>
              </a:rPr>
              <a:t>Forgot consequences of sin.   2 Sm.12</a:t>
            </a:r>
          </a:p>
        </p:txBody>
      </p:sp>
    </p:spTree>
    <p:extLst>
      <p:ext uri="{BB962C8B-B14F-4D97-AF65-F5344CB8AC3E}">
        <p14:creationId xmlns:p14="http://schemas.microsoft.com/office/powerpoint/2010/main" val="361895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4. </a:t>
            </a:r>
            <a:r>
              <a:rPr lang="en-US" altLang="en-US" sz="3400" dirty="0">
                <a:solidFill>
                  <a:srgbClr val="CCFFFF"/>
                </a:solidFill>
              </a:rPr>
              <a:t>Whitewashes sin</a:t>
            </a:r>
          </a:p>
        </p:txBody>
      </p:sp>
      <p:sp>
        <p:nvSpPr>
          <p:cNvPr id="3075" name="Rectangle 3"/>
          <p:cNvSpPr>
            <a:spLocks noGrp="1" noChangeArrowheads="1"/>
          </p:cNvSpPr>
          <p:nvPr>
            <p:ph type="body" idx="1"/>
          </p:nvPr>
        </p:nvSpPr>
        <p:spPr>
          <a:xfrm>
            <a:off x="457200" y="914400"/>
            <a:ext cx="8229600" cy="5334000"/>
          </a:xfrm>
        </p:spPr>
        <p:txBody>
          <a:bodyPr/>
          <a:lstStyle/>
          <a:p>
            <a:pPr>
              <a:spcAft>
                <a:spcPts val="0"/>
              </a:spcAft>
            </a:pPr>
            <a:r>
              <a:rPr lang="en-US" altLang="en-US" sz="3100" dirty="0">
                <a:solidFill>
                  <a:schemeClr val="bg1"/>
                </a:solidFill>
              </a:rPr>
              <a:t>2 Sm.13, David’s fall opened door for sons to walk in  (e.g.: Amnon, ch.13)   </a:t>
            </a:r>
            <a:endParaRPr lang="en-US" altLang="en-US" sz="2700" dirty="0">
              <a:solidFill>
                <a:schemeClr val="bg1"/>
              </a:solidFill>
            </a:endParaRPr>
          </a:p>
          <a:p>
            <a:pPr lvl="1">
              <a:spcAft>
                <a:spcPts val="600"/>
              </a:spcAft>
            </a:pPr>
            <a:r>
              <a:rPr lang="en-US" altLang="en-US" sz="3100" dirty="0">
                <a:solidFill>
                  <a:srgbClr val="FFFFCC"/>
                </a:solidFill>
              </a:rPr>
              <a:t>David</a:t>
            </a:r>
            <a:r>
              <a:rPr lang="en-US" altLang="en-US" sz="3100" dirty="0">
                <a:solidFill>
                  <a:schemeClr val="bg1"/>
                </a:solidFill>
              </a:rPr>
              <a:t> sinned against a </a:t>
            </a:r>
            <a:r>
              <a:rPr lang="en-US" altLang="en-US" sz="3100" u="sng" dirty="0">
                <a:solidFill>
                  <a:schemeClr val="bg1"/>
                </a:solidFill>
              </a:rPr>
              <a:t>hero</a:t>
            </a:r>
            <a:r>
              <a:rPr lang="en-US" altLang="en-US" sz="3100" dirty="0">
                <a:solidFill>
                  <a:schemeClr val="bg1"/>
                </a:solidFill>
              </a:rPr>
              <a:t> . . . </a:t>
            </a:r>
          </a:p>
          <a:p>
            <a:pPr lvl="1">
              <a:spcAft>
                <a:spcPts val="0"/>
              </a:spcAft>
            </a:pPr>
            <a:r>
              <a:rPr lang="en-US" altLang="en-US" sz="3100" dirty="0">
                <a:solidFill>
                  <a:srgbClr val="FFFFCC"/>
                </a:solidFill>
              </a:rPr>
              <a:t>Amnon</a:t>
            </a:r>
            <a:r>
              <a:rPr lang="en-US" altLang="en-US" sz="3100" dirty="0">
                <a:solidFill>
                  <a:schemeClr val="bg1"/>
                </a:solidFill>
              </a:rPr>
              <a:t> would violate trust of own </a:t>
            </a:r>
            <a:r>
              <a:rPr lang="en-US" altLang="en-US" sz="3100" u="sng" dirty="0">
                <a:solidFill>
                  <a:schemeClr val="bg1"/>
                </a:solidFill>
              </a:rPr>
              <a:t>sister</a:t>
            </a:r>
            <a:r>
              <a:rPr lang="en-US" altLang="en-US" sz="3100" dirty="0">
                <a:solidFill>
                  <a:schemeClr val="bg1"/>
                </a:solidFill>
              </a:rPr>
              <a:t> and </a:t>
            </a:r>
            <a:r>
              <a:rPr lang="en-US" altLang="en-US" sz="3100" u="sng" dirty="0">
                <a:solidFill>
                  <a:schemeClr val="bg1"/>
                </a:solidFill>
              </a:rPr>
              <a:t>brother</a:t>
            </a:r>
            <a:r>
              <a:rPr lang="en-US" altLang="en-US" sz="3100" dirty="0">
                <a:solidFill>
                  <a:schemeClr val="bg1"/>
                </a:solidFill>
              </a:rPr>
              <a:t> . . .  and reflect on </a:t>
            </a:r>
            <a:r>
              <a:rPr lang="en-US" altLang="en-US" sz="3100" u="sng" dirty="0">
                <a:solidFill>
                  <a:schemeClr val="bg1"/>
                </a:solidFill>
              </a:rPr>
              <a:t>father</a:t>
            </a:r>
          </a:p>
          <a:p>
            <a:pPr lvl="2">
              <a:spcAft>
                <a:spcPts val="600"/>
              </a:spcAft>
            </a:pPr>
            <a:r>
              <a:rPr lang="en-US" altLang="en-US" sz="3100" dirty="0">
                <a:solidFill>
                  <a:schemeClr val="bg1"/>
                </a:solidFill>
              </a:rPr>
              <a:t>David did nothing, 13:20-22</a:t>
            </a:r>
          </a:p>
          <a:p>
            <a:pPr lvl="1">
              <a:spcAft>
                <a:spcPts val="600"/>
              </a:spcAft>
            </a:pPr>
            <a:r>
              <a:rPr lang="en-US" altLang="en-US" sz="3100" dirty="0">
                <a:solidFill>
                  <a:srgbClr val="FFFFCC"/>
                </a:solidFill>
              </a:rPr>
              <a:t>Absalom</a:t>
            </a:r>
            <a:r>
              <a:rPr lang="en-US" altLang="en-US" sz="3100" dirty="0">
                <a:solidFill>
                  <a:schemeClr val="bg1"/>
                </a:solidFill>
              </a:rPr>
              <a:t> felt obliged to avenge his sister, 13:23-29  </a:t>
            </a:r>
          </a:p>
          <a:p>
            <a:pPr lvl="1">
              <a:spcAft>
                <a:spcPts val="0"/>
              </a:spcAft>
            </a:pPr>
            <a:r>
              <a:rPr lang="en-US" altLang="en-US" sz="3100" dirty="0">
                <a:solidFill>
                  <a:srgbClr val="FFFFCC"/>
                </a:solidFill>
              </a:rPr>
              <a:t>David</a:t>
            </a:r>
            <a:r>
              <a:rPr lang="en-US" altLang="en-US" sz="3100" dirty="0">
                <a:solidFill>
                  <a:schemeClr val="bg1"/>
                </a:solidFill>
              </a:rPr>
              <a:t> was the worst influence on his family…   Solomon followed his example</a:t>
            </a:r>
          </a:p>
        </p:txBody>
      </p:sp>
      <p:sp>
        <p:nvSpPr>
          <p:cNvPr id="2" name="Rectangle 1">
            <a:extLst>
              <a:ext uri="{FF2B5EF4-FFF2-40B4-BE49-F238E27FC236}">
                <a16:creationId xmlns:a16="http://schemas.microsoft.com/office/drawing/2014/main" id="{182D122D-8DB9-6DD3-E2D8-859611B1291C}"/>
              </a:ext>
            </a:extLst>
          </p:cNvPr>
          <p:cNvSpPr/>
          <p:nvPr/>
        </p:nvSpPr>
        <p:spPr>
          <a:xfrm>
            <a:off x="2971800" y="4810811"/>
            <a:ext cx="1454727" cy="457200"/>
          </a:xfrm>
          <a:prstGeom prst="rect">
            <a:avLst/>
          </a:prstGeom>
          <a:solidFill>
            <a:srgbClr val="A5002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exile</a:t>
            </a:r>
          </a:p>
        </p:txBody>
      </p:sp>
      <p:sp>
        <p:nvSpPr>
          <p:cNvPr id="4" name="Rectangle 3">
            <a:extLst>
              <a:ext uri="{FF2B5EF4-FFF2-40B4-BE49-F238E27FC236}">
                <a16:creationId xmlns:a16="http://schemas.microsoft.com/office/drawing/2014/main" id="{0105966C-2EAE-8409-C65F-B5AFD9C0A571}"/>
              </a:ext>
            </a:extLst>
          </p:cNvPr>
          <p:cNvSpPr/>
          <p:nvPr/>
        </p:nvSpPr>
        <p:spPr>
          <a:xfrm>
            <a:off x="4572000" y="4810811"/>
            <a:ext cx="1454727" cy="457200"/>
          </a:xfrm>
          <a:prstGeom prst="rect">
            <a:avLst/>
          </a:prstGeom>
          <a:solidFill>
            <a:srgbClr val="A5002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hatred</a:t>
            </a:r>
          </a:p>
        </p:txBody>
      </p:sp>
      <p:sp>
        <p:nvSpPr>
          <p:cNvPr id="5" name="Rectangle 4">
            <a:extLst>
              <a:ext uri="{FF2B5EF4-FFF2-40B4-BE49-F238E27FC236}">
                <a16:creationId xmlns:a16="http://schemas.microsoft.com/office/drawing/2014/main" id="{4C80C512-F4AC-1296-F349-EE54C7FE470D}"/>
              </a:ext>
            </a:extLst>
          </p:cNvPr>
          <p:cNvSpPr/>
          <p:nvPr/>
        </p:nvSpPr>
        <p:spPr>
          <a:xfrm>
            <a:off x="6172200" y="4810811"/>
            <a:ext cx="2603690" cy="457200"/>
          </a:xfrm>
          <a:prstGeom prst="rect">
            <a:avLst/>
          </a:prstGeom>
          <a:solidFill>
            <a:srgbClr val="A5002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coup attempt </a:t>
            </a:r>
          </a:p>
        </p:txBody>
      </p:sp>
    </p:spTree>
    <p:extLst>
      <p:ext uri="{BB962C8B-B14F-4D97-AF65-F5344CB8AC3E}">
        <p14:creationId xmlns:p14="http://schemas.microsoft.com/office/powerpoint/2010/main" val="126349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5. </a:t>
            </a:r>
            <a:r>
              <a:rPr lang="en-US" altLang="en-US" sz="3400" dirty="0">
                <a:solidFill>
                  <a:srgbClr val="CCFFFF"/>
                </a:solidFill>
              </a:rPr>
              <a:t>Lies, Liars, and Life</a:t>
            </a:r>
          </a:p>
        </p:txBody>
      </p:sp>
      <p:sp>
        <p:nvSpPr>
          <p:cNvPr id="3075" name="Rectangle 3"/>
          <p:cNvSpPr>
            <a:spLocks noGrp="1" noChangeArrowheads="1"/>
          </p:cNvSpPr>
          <p:nvPr>
            <p:ph type="body" idx="1"/>
          </p:nvPr>
        </p:nvSpPr>
        <p:spPr>
          <a:xfrm>
            <a:off x="457200" y="990600"/>
            <a:ext cx="8229600" cy="5486400"/>
          </a:xfrm>
        </p:spPr>
        <p:txBody>
          <a:bodyPr/>
          <a:lstStyle/>
          <a:p>
            <a:pPr>
              <a:spcAft>
                <a:spcPts val="0"/>
              </a:spcAft>
            </a:pPr>
            <a:r>
              <a:rPr lang="en-US" altLang="en-US" sz="3100" dirty="0">
                <a:solidFill>
                  <a:schemeClr val="bg1"/>
                </a:solidFill>
              </a:rPr>
              <a:t>1 K.22, Ahab</a:t>
            </a:r>
          </a:p>
          <a:p>
            <a:pPr lvl="1">
              <a:spcAft>
                <a:spcPts val="0"/>
              </a:spcAft>
            </a:pPr>
            <a:r>
              <a:rPr lang="en-US" altLang="en-US" sz="3100" dirty="0">
                <a:solidFill>
                  <a:schemeClr val="bg1"/>
                </a:solidFill>
              </a:rPr>
              <a:t>Showed mercy to monster</a:t>
            </a:r>
          </a:p>
          <a:p>
            <a:pPr lvl="1">
              <a:spcAft>
                <a:spcPts val="0"/>
              </a:spcAft>
            </a:pPr>
            <a:r>
              <a:rPr lang="en-US" altLang="en-US" sz="3100" dirty="0">
                <a:solidFill>
                  <a:schemeClr val="bg1"/>
                </a:solidFill>
              </a:rPr>
              <a:t>Rejected true prophet of God</a:t>
            </a:r>
          </a:p>
          <a:p>
            <a:pPr>
              <a:spcAft>
                <a:spcPts val="0"/>
              </a:spcAft>
            </a:pPr>
            <a:r>
              <a:rPr lang="en-US" altLang="en-US" sz="3100" dirty="0">
                <a:solidFill>
                  <a:schemeClr val="bg1"/>
                </a:solidFill>
              </a:rPr>
              <a:t>Strangely: Jehoshaphat believed God’s prophet, but went to battle with Ahab despite the prophecy</a:t>
            </a:r>
          </a:p>
          <a:p>
            <a:pPr>
              <a:spcAft>
                <a:spcPts val="0"/>
              </a:spcAft>
            </a:pPr>
            <a:r>
              <a:rPr lang="en-US" altLang="en-US" sz="3100" dirty="0">
                <a:solidFill>
                  <a:srgbClr val="FFFF00"/>
                </a:solidFill>
              </a:rPr>
              <a:t>Ahab lost his life; Jehoshaphat came close</a:t>
            </a:r>
          </a:p>
          <a:p>
            <a:pPr>
              <a:spcAft>
                <a:spcPts val="0"/>
              </a:spcAft>
            </a:pPr>
            <a:endParaRPr lang="en-US" altLang="en-US" sz="3100" dirty="0">
              <a:solidFill>
                <a:schemeClr val="bg1"/>
              </a:solidFill>
            </a:endParaRPr>
          </a:p>
        </p:txBody>
      </p:sp>
      <p:sp>
        <p:nvSpPr>
          <p:cNvPr id="2" name="Rectangle 1">
            <a:extLst>
              <a:ext uri="{FF2B5EF4-FFF2-40B4-BE49-F238E27FC236}">
                <a16:creationId xmlns:a16="http://schemas.microsoft.com/office/drawing/2014/main" id="{6DCBDC84-CAFA-0895-159B-BAEC2658C66B}"/>
              </a:ext>
            </a:extLst>
          </p:cNvPr>
          <p:cNvSpPr/>
          <p:nvPr/>
        </p:nvSpPr>
        <p:spPr>
          <a:xfrm>
            <a:off x="1108364" y="4953000"/>
            <a:ext cx="6927273"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CC"/>
                </a:solidFill>
              </a:rPr>
              <a:t>Never let a friendship take you</a:t>
            </a:r>
            <a:br>
              <a:rPr lang="en-US" sz="3100" dirty="0">
                <a:solidFill>
                  <a:srgbClr val="FFFFCC"/>
                </a:solidFill>
              </a:rPr>
            </a:br>
            <a:r>
              <a:rPr lang="en-US" sz="3100" dirty="0">
                <a:solidFill>
                  <a:srgbClr val="FFFFCC"/>
                </a:solidFill>
              </a:rPr>
              <a:t>where God does not want you to go</a:t>
            </a:r>
          </a:p>
        </p:txBody>
      </p:sp>
    </p:spTree>
    <p:extLst>
      <p:ext uri="{BB962C8B-B14F-4D97-AF65-F5344CB8AC3E}">
        <p14:creationId xmlns:p14="http://schemas.microsoft.com/office/powerpoint/2010/main" val="33758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1066800"/>
          </a:xfrm>
        </p:spPr>
        <p:txBody>
          <a:bodyPr/>
          <a:lstStyle/>
          <a:p>
            <a:r>
              <a:rPr lang="en-US" altLang="en-US" sz="2800" dirty="0">
                <a:solidFill>
                  <a:srgbClr val="FFFF00"/>
                </a:solidFill>
              </a:rPr>
              <a:t>6. </a:t>
            </a:r>
            <a:r>
              <a:rPr lang="en-US" altLang="en-US" sz="3400" dirty="0">
                <a:solidFill>
                  <a:srgbClr val="CCFFFF"/>
                </a:solidFill>
              </a:rPr>
              <a:t>Does not commit ahead</a:t>
            </a:r>
            <a:br>
              <a:rPr lang="en-US" altLang="en-US" sz="3400" dirty="0">
                <a:solidFill>
                  <a:srgbClr val="CCFFFF"/>
                </a:solidFill>
              </a:rPr>
            </a:br>
            <a:r>
              <a:rPr lang="en-US" altLang="en-US" sz="3400" dirty="0">
                <a:solidFill>
                  <a:srgbClr val="CCFFFF"/>
                </a:solidFill>
              </a:rPr>
              <a:t>of time to do right thing</a:t>
            </a:r>
          </a:p>
        </p:txBody>
      </p:sp>
      <p:sp>
        <p:nvSpPr>
          <p:cNvPr id="3075" name="Rectangle 3"/>
          <p:cNvSpPr>
            <a:spLocks noGrp="1" noChangeArrowheads="1"/>
          </p:cNvSpPr>
          <p:nvPr>
            <p:ph type="body" idx="1"/>
          </p:nvPr>
        </p:nvSpPr>
        <p:spPr>
          <a:xfrm>
            <a:off x="457200" y="1066800"/>
            <a:ext cx="8229600" cy="5486400"/>
          </a:xfrm>
        </p:spPr>
        <p:txBody>
          <a:bodyPr/>
          <a:lstStyle/>
          <a:p>
            <a:pPr>
              <a:spcAft>
                <a:spcPts val="1200"/>
              </a:spcAft>
            </a:pPr>
            <a:r>
              <a:rPr lang="en-US" altLang="en-US" sz="3100" dirty="0">
                <a:solidFill>
                  <a:schemeClr val="bg1"/>
                </a:solidFill>
              </a:rPr>
              <a:t>Dn.1</a:t>
            </a:r>
            <a:r>
              <a:rPr lang="en-US" altLang="en-US" sz="3100" baseline="30000" dirty="0">
                <a:solidFill>
                  <a:schemeClr val="bg1"/>
                </a:solidFill>
              </a:rPr>
              <a:t>8</a:t>
            </a:r>
            <a:r>
              <a:rPr lang="en-US" altLang="en-US" sz="3100" dirty="0">
                <a:solidFill>
                  <a:schemeClr val="bg1"/>
                </a:solidFill>
              </a:rPr>
              <a:t> </a:t>
            </a:r>
            <a:r>
              <a:rPr lang="en-US" altLang="en-US" sz="3000" dirty="0">
                <a:solidFill>
                  <a:srgbClr val="FFFFCC"/>
                </a:solidFill>
              </a:rPr>
              <a:t>Daniel purposed in his heart that he would not defile himself with the portion of the king’s delicacies, nor with the wine which he drank; therefore he requested of the chief of the eunuchs that he might not defile himself. </a:t>
            </a:r>
          </a:p>
        </p:txBody>
      </p:sp>
    </p:spTree>
    <p:extLst>
      <p:ext uri="{BB962C8B-B14F-4D97-AF65-F5344CB8AC3E}">
        <p14:creationId xmlns:p14="http://schemas.microsoft.com/office/powerpoint/2010/main" val="25255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11156</TotalTime>
  <Words>977</Words>
  <Application>Microsoft Office PowerPoint</Application>
  <PresentationFormat>On-screen Show (4:3)</PresentationFormat>
  <Paragraphs>126</Paragraphs>
  <Slides>20</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Verdana</vt:lpstr>
      <vt:lpstr>Wingdings</vt:lpstr>
      <vt:lpstr>1_Default Design</vt:lpstr>
      <vt:lpstr>Default Design</vt:lpstr>
      <vt:lpstr>PowerPoint Presentation</vt:lpstr>
      <vt:lpstr>Some people travel, never return</vt:lpstr>
      <vt:lpstr>PowerPoint Presentation</vt:lpstr>
      <vt:lpstr>1. Does not recognize flattery, the appeal of the forbidden</vt:lpstr>
      <vt:lpstr>2. Underestimates evil; flirts with temptation</vt:lpstr>
      <vt:lpstr>3. Sudden, deliberate choice to yield to sin</vt:lpstr>
      <vt:lpstr>4. Whitewashes sin</vt:lpstr>
      <vt:lpstr>5. Lies, Liars, and Life</vt:lpstr>
      <vt:lpstr>6. Does not commit ahead of time to do right thing</vt:lpstr>
      <vt:lpstr>7. Fails to consider damage to church</vt:lpstr>
      <vt:lpstr>PowerPoint Presentation</vt:lpstr>
      <vt:lpstr>1 Admit: you are on satan’s hit list</vt:lpstr>
      <vt:lpstr>2 Attacks will come.   Job 1-2. . .</vt:lpstr>
      <vt:lpstr>3 Aware: satan attacks with forbidden pleasures</vt:lpstr>
      <vt:lpstr>4 Acknowledge danger of flirting with temptation</vt:lpstr>
      <vt:lpstr>5 Anticipate sin and compromise at every corner.   Prov.5-7</vt:lpstr>
      <vt:lpstr>5 Anticipate sin and compromise at every corner.   Prov.5-7</vt:lpstr>
      <vt:lpstr>5 Anticipate sin and compromise at every corner.   Prov.5-7</vt:lpstr>
      <vt:lpstr>6 Ask for strength to endure the trial, to find way of escape</vt:lpstr>
      <vt:lpstr>7 Avoid bad company</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1138</cp:revision>
  <dcterms:created xsi:type="dcterms:W3CDTF">2011-08-18T15:42:19Z</dcterms:created>
  <dcterms:modified xsi:type="dcterms:W3CDTF">2022-08-21T03:44:23Z</dcterms:modified>
</cp:coreProperties>
</file>