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40"/>
  </p:notesMasterIdLst>
  <p:sldIdLst>
    <p:sldId id="305" r:id="rId3"/>
    <p:sldId id="456" r:id="rId4"/>
    <p:sldId id="473" r:id="rId5"/>
    <p:sldId id="373" r:id="rId6"/>
    <p:sldId id="447" r:id="rId7"/>
    <p:sldId id="475" r:id="rId8"/>
    <p:sldId id="476" r:id="rId9"/>
    <p:sldId id="477" r:id="rId10"/>
    <p:sldId id="478" r:id="rId11"/>
    <p:sldId id="479" r:id="rId12"/>
    <p:sldId id="457" r:id="rId13"/>
    <p:sldId id="480" r:id="rId14"/>
    <p:sldId id="481" r:id="rId15"/>
    <p:sldId id="482" r:id="rId16"/>
    <p:sldId id="483" r:id="rId17"/>
    <p:sldId id="498" r:id="rId18"/>
    <p:sldId id="484" r:id="rId19"/>
    <p:sldId id="485" r:id="rId20"/>
    <p:sldId id="486" r:id="rId21"/>
    <p:sldId id="458" r:id="rId22"/>
    <p:sldId id="487" r:id="rId23"/>
    <p:sldId id="488" r:id="rId24"/>
    <p:sldId id="489" r:id="rId25"/>
    <p:sldId id="490" r:id="rId26"/>
    <p:sldId id="491" r:id="rId27"/>
    <p:sldId id="492" r:id="rId28"/>
    <p:sldId id="462" r:id="rId29"/>
    <p:sldId id="493" r:id="rId30"/>
    <p:sldId id="494" r:id="rId31"/>
    <p:sldId id="448" r:id="rId32"/>
    <p:sldId id="499" r:id="rId33"/>
    <p:sldId id="500" r:id="rId34"/>
    <p:sldId id="495" r:id="rId35"/>
    <p:sldId id="496" r:id="rId36"/>
    <p:sldId id="502" r:id="rId37"/>
    <p:sldId id="501" r:id="rId38"/>
    <p:sldId id="497"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CCFFFF"/>
    <a:srgbClr val="FFCC00"/>
    <a:srgbClr val="FFFF99"/>
    <a:srgbClr val="A50021"/>
    <a:srgbClr val="CC0066"/>
    <a:srgbClr val="CCECFF"/>
    <a:srgbClr val="8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5" d="100"/>
          <a:sy n="75" d="100"/>
        </p:scale>
        <p:origin x="53" y="96"/>
      </p:cViewPr>
      <p:guideLst>
        <p:guide orient="horz" pos="2160"/>
        <p:guide pos="2880"/>
      </p:guideLst>
    </p:cSldViewPr>
  </p:slideViewPr>
  <p:notesTextViewPr>
    <p:cViewPr>
      <p:scale>
        <a:sx n="3" d="2"/>
        <a:sy n="3" d="2"/>
      </p:scale>
      <p:origin x="0" y="0"/>
    </p:cViewPr>
  </p:notesTextViewPr>
  <p:sorterViewPr>
    <p:cViewPr>
      <p:scale>
        <a:sx n="100" d="100"/>
        <a:sy n="100" d="100"/>
      </p:scale>
      <p:origin x="0" y="-1462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001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5264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4978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34480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46988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22432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06287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7878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9433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3074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750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1669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310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86084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387196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7212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6884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5068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19608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5757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57132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6214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77019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586049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2885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39123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6627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2046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31121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888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834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s://www.publicdomainpictures.net/view-image.php?image=46388&amp;"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447800"/>
            <a:ext cx="6477000" cy="11430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chemeClr val="bg1"/>
                </a:solidFill>
                <a:effectLst/>
                <a:uLnTx/>
                <a:uFillTx/>
                <a:latin typeface="Arial"/>
                <a:ea typeface="+mn-ea"/>
                <a:cs typeface="+mn-cs"/>
              </a:rPr>
              <a:t>Where are the Dead?</a:t>
            </a:r>
            <a:endParaRPr kumimoji="0" lang="en-US" sz="30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735348" y="609600"/>
            <a:ext cx="3656097" cy="5334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What is Man?</a:t>
            </a:r>
          </a:p>
        </p:txBody>
      </p:sp>
      <p:sp>
        <p:nvSpPr>
          <p:cNvPr id="3" name="Rounded Rectangle 3">
            <a:extLst>
              <a:ext uri="{FF2B5EF4-FFF2-40B4-BE49-F238E27FC236}">
                <a16:creationId xmlns:a16="http://schemas.microsoft.com/office/drawing/2014/main" id="{614860BE-5D9A-600F-4509-1CEE65F78485}"/>
              </a:ext>
            </a:extLst>
          </p:cNvPr>
          <p:cNvSpPr/>
          <p:nvPr/>
        </p:nvSpPr>
        <p:spPr bwMode="auto">
          <a:xfrm>
            <a:off x="1018097" y="1362173"/>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What is Death?</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2110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Death: separation of soul from</a:t>
            </a:r>
            <a:br>
              <a:rPr lang="en-US" altLang="en-US" sz="3400" dirty="0">
                <a:solidFill>
                  <a:srgbClr val="CCFFFF"/>
                </a:solidFill>
              </a:rPr>
            </a:br>
            <a:r>
              <a:rPr lang="en-US" altLang="en-US" sz="3400" dirty="0">
                <a:solidFill>
                  <a:srgbClr val="CCFFFF"/>
                </a:solidFill>
              </a:rPr>
              <a:t>body – termination of physical life</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Mk.5</a:t>
            </a:r>
            <a:r>
              <a:rPr lang="en-US" altLang="en-US" sz="3100" baseline="30000" dirty="0">
                <a:solidFill>
                  <a:schemeClr val="bg1"/>
                </a:solidFill>
              </a:rPr>
              <a:t>23</a:t>
            </a:r>
            <a:r>
              <a:rPr lang="en-US" altLang="en-US" sz="3100" dirty="0">
                <a:solidFill>
                  <a:schemeClr val="bg1"/>
                </a:solidFill>
              </a:rPr>
              <a:t> </a:t>
            </a:r>
            <a:r>
              <a:rPr lang="en-US" altLang="en-US" sz="3100" i="1" dirty="0">
                <a:solidFill>
                  <a:srgbClr val="FFFFCC"/>
                </a:solidFill>
              </a:rPr>
              <a:t>at the point of death</a:t>
            </a:r>
            <a:r>
              <a:rPr lang="en-US" altLang="en-US" sz="3100" i="1" dirty="0">
                <a:solidFill>
                  <a:schemeClr val="bg1"/>
                </a:solidFill>
              </a:rPr>
              <a:t> </a:t>
            </a:r>
            <a:endParaRPr lang="en-US" altLang="en-US" sz="3100" dirty="0">
              <a:solidFill>
                <a:schemeClr val="bg1"/>
              </a:solidFill>
            </a:endParaRPr>
          </a:p>
          <a:p>
            <a:pPr lvl="1">
              <a:spcAft>
                <a:spcPts val="600"/>
              </a:spcAft>
            </a:pPr>
            <a:r>
              <a:rPr lang="en-US" altLang="en-US" sz="3100" dirty="0">
                <a:solidFill>
                  <a:schemeClr val="bg1"/>
                </a:solidFill>
              </a:rPr>
              <a:t>Being at the very end (last gasp)</a:t>
            </a:r>
          </a:p>
        </p:txBody>
      </p:sp>
    </p:spTree>
    <p:extLst>
      <p:ext uri="{BB962C8B-B14F-4D97-AF65-F5344CB8AC3E}">
        <p14:creationId xmlns:p14="http://schemas.microsoft.com/office/powerpoint/2010/main" val="33355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1. </a:t>
            </a:r>
            <a:r>
              <a:rPr lang="en-US" altLang="en-US" sz="3400" dirty="0">
                <a:solidFill>
                  <a:srgbClr val="FFFF00"/>
                </a:solidFill>
              </a:rPr>
              <a:t>Spiritual</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Isa.59</a:t>
            </a:r>
            <a:r>
              <a:rPr lang="en-US" altLang="en-US" sz="3100" baseline="30000" dirty="0">
                <a:solidFill>
                  <a:schemeClr val="bg1"/>
                </a:solidFill>
              </a:rPr>
              <a:t>1 </a:t>
            </a:r>
            <a:r>
              <a:rPr lang="en-US" altLang="en-US" sz="3100" dirty="0">
                <a:solidFill>
                  <a:srgbClr val="FFFFCC"/>
                </a:solidFill>
              </a:rPr>
              <a:t>…the Lord’s hand is not shortened, That it cannot save; Nor His ear heavy, That it cannot hear.  </a:t>
            </a:r>
            <a:r>
              <a:rPr lang="en-US" altLang="en-US" sz="3100" baseline="30000" dirty="0">
                <a:solidFill>
                  <a:schemeClr val="bg1"/>
                </a:solidFill>
              </a:rPr>
              <a:t>2 </a:t>
            </a:r>
            <a:r>
              <a:rPr lang="en-US" altLang="en-US" sz="3100" dirty="0">
                <a:solidFill>
                  <a:srgbClr val="FFFFCC"/>
                </a:solidFill>
              </a:rPr>
              <a:t>But your iniquities have </a:t>
            </a:r>
            <a:r>
              <a:rPr lang="en-US" altLang="en-US" sz="3100" u="sng" dirty="0">
                <a:solidFill>
                  <a:srgbClr val="FFFFCC"/>
                </a:solidFill>
              </a:rPr>
              <a:t>separated</a:t>
            </a:r>
            <a:r>
              <a:rPr lang="en-US" altLang="en-US" sz="3100" dirty="0">
                <a:solidFill>
                  <a:srgbClr val="FFFFCC"/>
                </a:solidFill>
              </a:rPr>
              <a:t> </a:t>
            </a:r>
            <a:r>
              <a:rPr lang="en-US" altLang="en-US" sz="3100" u="sng" dirty="0">
                <a:solidFill>
                  <a:srgbClr val="FFFFCC"/>
                </a:solidFill>
              </a:rPr>
              <a:t>you</a:t>
            </a:r>
            <a:r>
              <a:rPr lang="en-US" altLang="en-US" sz="3100" dirty="0">
                <a:solidFill>
                  <a:srgbClr val="FFFFCC"/>
                </a:solidFill>
              </a:rPr>
              <a:t> </a:t>
            </a:r>
            <a:r>
              <a:rPr lang="en-US" altLang="en-US" sz="3100" u="sng" dirty="0">
                <a:solidFill>
                  <a:srgbClr val="FFFFCC"/>
                </a:solidFill>
              </a:rPr>
              <a:t>from your God</a:t>
            </a:r>
            <a:r>
              <a:rPr lang="en-US" altLang="en-US" sz="3100" dirty="0">
                <a:solidFill>
                  <a:srgbClr val="FFFFCC"/>
                </a:solidFill>
              </a:rPr>
              <a:t>; And your sins have </a:t>
            </a:r>
            <a:r>
              <a:rPr lang="en-US" altLang="en-US" sz="3100" u="sng" dirty="0">
                <a:solidFill>
                  <a:srgbClr val="FFFFCC"/>
                </a:solidFill>
              </a:rPr>
              <a:t>hidden His face from you</a:t>
            </a:r>
            <a:r>
              <a:rPr lang="en-US" altLang="en-US" sz="3100" dirty="0">
                <a:solidFill>
                  <a:srgbClr val="FFFFCC"/>
                </a:solidFill>
              </a:rPr>
              <a:t>, So that He will not hear</a:t>
            </a:r>
          </a:p>
          <a:p>
            <a:pPr>
              <a:spcAft>
                <a:spcPts val="600"/>
              </a:spcAft>
            </a:pPr>
            <a:r>
              <a:rPr lang="en-US" altLang="en-US" sz="3100" dirty="0">
                <a:solidFill>
                  <a:schemeClr val="bg1"/>
                </a:solidFill>
              </a:rPr>
              <a:t>Ep.2</a:t>
            </a:r>
            <a:r>
              <a:rPr lang="en-US" altLang="en-US" sz="3100" baseline="30000" dirty="0">
                <a:solidFill>
                  <a:schemeClr val="bg1"/>
                </a:solidFill>
              </a:rPr>
              <a:t>1</a:t>
            </a:r>
            <a:r>
              <a:rPr lang="en-US" altLang="en-US" sz="3100" dirty="0">
                <a:solidFill>
                  <a:schemeClr val="bg1"/>
                </a:solidFill>
              </a:rPr>
              <a:t> </a:t>
            </a:r>
            <a:r>
              <a:rPr lang="en-US" altLang="en-US" sz="3100" dirty="0">
                <a:solidFill>
                  <a:srgbClr val="FFFFCC"/>
                </a:solidFill>
              </a:rPr>
              <a:t>And you He made alive, who were dead in trespasses and sins </a:t>
            </a:r>
          </a:p>
        </p:txBody>
      </p:sp>
    </p:spTree>
    <p:extLst>
      <p:ext uri="{BB962C8B-B14F-4D97-AF65-F5344CB8AC3E}">
        <p14:creationId xmlns:p14="http://schemas.microsoft.com/office/powerpoint/2010/main" val="1138230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2. </a:t>
            </a:r>
            <a:r>
              <a:rPr lang="en-US" altLang="en-US" sz="3400" dirty="0">
                <a:solidFill>
                  <a:srgbClr val="FFFF00"/>
                </a:solidFill>
              </a:rPr>
              <a:t>Second death</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Rv.21</a:t>
            </a:r>
            <a:r>
              <a:rPr lang="en-US" altLang="en-US" sz="3100" baseline="30000" dirty="0">
                <a:solidFill>
                  <a:schemeClr val="bg1"/>
                </a:solidFill>
              </a:rPr>
              <a:t>8  </a:t>
            </a:r>
            <a:r>
              <a:rPr lang="en-US" altLang="en-US" sz="3100" dirty="0">
                <a:solidFill>
                  <a:srgbClr val="FFFFCC"/>
                </a:solidFill>
              </a:rPr>
              <a:t>But the cowardly, unbelieving, abominable, murderers, sexually immoral, sorcerers, idolaters, and all liars shall have their part in the </a:t>
            </a:r>
            <a:r>
              <a:rPr lang="en-US" altLang="en-US" sz="3100" u="sng" dirty="0">
                <a:solidFill>
                  <a:srgbClr val="FFFFCC"/>
                </a:solidFill>
              </a:rPr>
              <a:t>lake</a:t>
            </a:r>
            <a:r>
              <a:rPr lang="en-US" altLang="en-US" sz="3100" dirty="0">
                <a:solidFill>
                  <a:srgbClr val="FFFFCC"/>
                </a:solidFill>
              </a:rPr>
              <a:t> which </a:t>
            </a:r>
            <a:r>
              <a:rPr lang="en-US" altLang="en-US" sz="3100" u="sng" dirty="0">
                <a:solidFill>
                  <a:srgbClr val="FFFFCC"/>
                </a:solidFill>
              </a:rPr>
              <a:t>burns with fire and brimstone</a:t>
            </a:r>
            <a:r>
              <a:rPr lang="en-US" altLang="en-US" sz="3100" dirty="0">
                <a:solidFill>
                  <a:srgbClr val="FFFFCC"/>
                </a:solidFill>
              </a:rPr>
              <a:t>, which is the </a:t>
            </a:r>
            <a:r>
              <a:rPr lang="en-US" altLang="en-US" sz="3100" u="sng" dirty="0">
                <a:solidFill>
                  <a:srgbClr val="FFFFCC"/>
                </a:solidFill>
              </a:rPr>
              <a:t>second death</a:t>
            </a:r>
            <a:endParaRPr lang="en-US" altLang="en-US" sz="3100" dirty="0">
              <a:solidFill>
                <a:srgbClr val="FFFFCC"/>
              </a:solidFill>
            </a:endParaRPr>
          </a:p>
        </p:txBody>
      </p:sp>
    </p:spTree>
    <p:extLst>
      <p:ext uri="{BB962C8B-B14F-4D97-AF65-F5344CB8AC3E}">
        <p14:creationId xmlns:p14="http://schemas.microsoft.com/office/powerpoint/2010/main" val="141083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3. </a:t>
            </a:r>
            <a:r>
              <a:rPr lang="en-US" altLang="en-US" sz="3400" dirty="0">
                <a:solidFill>
                  <a:srgbClr val="FFFF00"/>
                </a:solidFill>
              </a:rPr>
              <a:t>Dead to sin</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Ro.6</a:t>
            </a:r>
            <a:r>
              <a:rPr lang="en-US" altLang="en-US" sz="3100" baseline="30000" dirty="0">
                <a:solidFill>
                  <a:schemeClr val="bg1"/>
                </a:solidFill>
              </a:rPr>
              <a:t>2  </a:t>
            </a:r>
            <a:r>
              <a:rPr lang="en-US" altLang="en-US" sz="3100" dirty="0">
                <a:solidFill>
                  <a:srgbClr val="FFFFCC"/>
                </a:solidFill>
              </a:rPr>
              <a:t>How shall we who died to sin live any longer in it?  . . .  </a:t>
            </a:r>
            <a:r>
              <a:rPr lang="en-US" altLang="en-US" sz="3100" baseline="30000" dirty="0">
                <a:solidFill>
                  <a:schemeClr val="bg1"/>
                </a:solidFill>
              </a:rPr>
              <a:t>11</a:t>
            </a:r>
            <a:r>
              <a:rPr lang="en-US" altLang="en-US" sz="3100" dirty="0">
                <a:solidFill>
                  <a:srgbClr val="FFFFCC"/>
                </a:solidFill>
              </a:rPr>
              <a:t> reckon yourselves to be dead to sin, but alive to God in Christ Jesus</a:t>
            </a:r>
          </a:p>
        </p:txBody>
      </p:sp>
    </p:spTree>
    <p:extLst>
      <p:ext uri="{BB962C8B-B14F-4D97-AF65-F5344CB8AC3E}">
        <p14:creationId xmlns:p14="http://schemas.microsoft.com/office/powerpoint/2010/main" val="3762141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4. </a:t>
            </a:r>
            <a:r>
              <a:rPr lang="en-US" altLang="en-US" sz="3400" dirty="0">
                <a:solidFill>
                  <a:srgbClr val="FFFF00"/>
                </a:solidFill>
              </a:rPr>
              <a:t>Physical</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Ja.2</a:t>
            </a:r>
            <a:r>
              <a:rPr lang="en-US" altLang="en-US" sz="3100" baseline="30000" dirty="0">
                <a:solidFill>
                  <a:schemeClr val="bg1"/>
                </a:solidFill>
              </a:rPr>
              <a:t>26  </a:t>
            </a:r>
            <a:r>
              <a:rPr lang="en-US" altLang="en-US" sz="3100" dirty="0">
                <a:solidFill>
                  <a:srgbClr val="FFFFCC"/>
                </a:solidFill>
              </a:rPr>
              <a:t>For as the </a:t>
            </a:r>
            <a:r>
              <a:rPr lang="en-US" altLang="en-US" sz="3100" u="sng" dirty="0">
                <a:solidFill>
                  <a:srgbClr val="FFFFCC"/>
                </a:solidFill>
              </a:rPr>
              <a:t>body without the spirit</a:t>
            </a:r>
            <a:r>
              <a:rPr lang="en-US" altLang="en-US" sz="3100" dirty="0">
                <a:solidFill>
                  <a:srgbClr val="FFFFCC"/>
                </a:solidFill>
              </a:rPr>
              <a:t> is dead, so faith without works is dead also </a:t>
            </a:r>
          </a:p>
          <a:p>
            <a:pPr>
              <a:spcAft>
                <a:spcPts val="600"/>
              </a:spcAft>
            </a:pPr>
            <a:r>
              <a:rPr lang="en-US" altLang="en-US" sz="3100" dirty="0">
                <a:solidFill>
                  <a:schemeClr val="bg1"/>
                </a:solidFill>
              </a:rPr>
              <a:t>Gn.35</a:t>
            </a:r>
            <a:r>
              <a:rPr lang="en-US" altLang="en-US" sz="3100" baseline="30000" dirty="0">
                <a:solidFill>
                  <a:schemeClr val="bg1"/>
                </a:solidFill>
              </a:rPr>
              <a:t>18</a:t>
            </a:r>
            <a:r>
              <a:rPr lang="en-US" altLang="en-US" sz="3100" dirty="0">
                <a:solidFill>
                  <a:srgbClr val="FFFFCC"/>
                </a:solidFill>
              </a:rPr>
              <a:t> And so it was, as her </a:t>
            </a:r>
            <a:r>
              <a:rPr lang="en-US" altLang="en-US" sz="3100" u="sng" dirty="0">
                <a:solidFill>
                  <a:srgbClr val="FFFFCC"/>
                </a:solidFill>
              </a:rPr>
              <a:t>soul was departing</a:t>
            </a:r>
            <a:r>
              <a:rPr lang="en-US" altLang="en-US" sz="3100" dirty="0">
                <a:solidFill>
                  <a:srgbClr val="FFFFCC"/>
                </a:solidFill>
              </a:rPr>
              <a:t> (for she died), that she called his name Ben-Oni… </a:t>
            </a:r>
          </a:p>
          <a:p>
            <a:pPr>
              <a:spcAft>
                <a:spcPts val="600"/>
              </a:spcAft>
            </a:pPr>
            <a:r>
              <a:rPr lang="en-US" altLang="en-US" sz="3100" dirty="0">
                <a:solidFill>
                  <a:schemeClr val="bg1"/>
                </a:solidFill>
              </a:rPr>
              <a:t>Lk.16</a:t>
            </a:r>
            <a:r>
              <a:rPr lang="en-US" altLang="en-US" sz="3100" baseline="30000" dirty="0">
                <a:solidFill>
                  <a:schemeClr val="bg1"/>
                </a:solidFill>
              </a:rPr>
              <a:t>22</a:t>
            </a:r>
            <a:r>
              <a:rPr lang="en-US" altLang="en-US" sz="3100" dirty="0">
                <a:solidFill>
                  <a:schemeClr val="bg1"/>
                </a:solidFill>
              </a:rPr>
              <a:t> </a:t>
            </a:r>
            <a:r>
              <a:rPr lang="en-US" altLang="en-US" sz="3100" dirty="0">
                <a:solidFill>
                  <a:srgbClr val="FFFFCC"/>
                </a:solidFill>
              </a:rPr>
              <a:t>So it was that the beggar died, and was carried by the angels to Abraham’s bosom.   The rich man also </a:t>
            </a:r>
            <a:r>
              <a:rPr lang="en-US" altLang="en-US" sz="3100" u="sng" dirty="0">
                <a:solidFill>
                  <a:srgbClr val="FFFFCC"/>
                </a:solidFill>
              </a:rPr>
              <a:t>died</a:t>
            </a:r>
            <a:r>
              <a:rPr lang="en-US" altLang="en-US" sz="3100" dirty="0">
                <a:solidFill>
                  <a:srgbClr val="FFFFCC"/>
                </a:solidFill>
              </a:rPr>
              <a:t> and was </a:t>
            </a:r>
            <a:r>
              <a:rPr lang="en-US" altLang="en-US" sz="3100" u="sng" dirty="0">
                <a:solidFill>
                  <a:srgbClr val="FFFFCC"/>
                </a:solidFill>
              </a:rPr>
              <a:t>buried</a:t>
            </a:r>
            <a:r>
              <a:rPr lang="en-US" altLang="en-US" sz="3100" dirty="0">
                <a:solidFill>
                  <a:srgbClr val="FFFFCC"/>
                </a:solidFill>
              </a:rPr>
              <a:t>   </a:t>
            </a:r>
            <a:r>
              <a:rPr lang="en-US" altLang="en-US" sz="3100" dirty="0">
                <a:solidFill>
                  <a:schemeClr val="bg1"/>
                </a:solidFill>
              </a:rPr>
              <a:t>[= body in grave, soul in hades]</a:t>
            </a:r>
          </a:p>
        </p:txBody>
      </p:sp>
    </p:spTree>
    <p:extLst>
      <p:ext uri="{BB962C8B-B14F-4D97-AF65-F5344CB8AC3E}">
        <p14:creationId xmlns:p14="http://schemas.microsoft.com/office/powerpoint/2010/main" val="282624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4. </a:t>
            </a:r>
            <a:r>
              <a:rPr lang="en-US" altLang="en-US" sz="3400" dirty="0">
                <a:solidFill>
                  <a:srgbClr val="FFFF00"/>
                </a:solidFill>
              </a:rPr>
              <a:t>Physical</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Lk.20</a:t>
            </a:r>
            <a:r>
              <a:rPr lang="en-US" altLang="en-US" sz="3100" baseline="30000" dirty="0">
                <a:solidFill>
                  <a:schemeClr val="bg1"/>
                </a:solidFill>
              </a:rPr>
              <a:t>37</a:t>
            </a:r>
            <a:r>
              <a:rPr lang="en-US" altLang="en-US" sz="3100" dirty="0">
                <a:solidFill>
                  <a:schemeClr val="bg1"/>
                </a:solidFill>
              </a:rPr>
              <a:t> </a:t>
            </a:r>
            <a:r>
              <a:rPr lang="en-US" altLang="en-US" sz="3100" dirty="0">
                <a:solidFill>
                  <a:srgbClr val="FFFFCC"/>
                </a:solidFill>
              </a:rPr>
              <a:t>But even Moses showed in the burning bush passage that the dead are raised, when he called the Lord the God of Abraham, the God of Isaac, and the God of Jacob.   </a:t>
            </a:r>
            <a:r>
              <a:rPr lang="en-US" altLang="en-US" sz="3100" baseline="30000" dirty="0">
                <a:solidFill>
                  <a:schemeClr val="bg1"/>
                </a:solidFill>
              </a:rPr>
              <a:t>38</a:t>
            </a:r>
            <a:r>
              <a:rPr lang="en-US" altLang="en-US" sz="3100" dirty="0">
                <a:solidFill>
                  <a:srgbClr val="FFFFCC"/>
                </a:solidFill>
              </a:rPr>
              <a:t> For He is </a:t>
            </a:r>
            <a:r>
              <a:rPr lang="en-US" altLang="en-US" sz="3100" u="sng" dirty="0">
                <a:solidFill>
                  <a:srgbClr val="FFFFCC"/>
                </a:solidFill>
              </a:rPr>
              <a:t>not</a:t>
            </a:r>
            <a:r>
              <a:rPr lang="en-US" altLang="en-US" sz="3100" dirty="0">
                <a:solidFill>
                  <a:srgbClr val="FFFFCC"/>
                </a:solidFill>
              </a:rPr>
              <a:t> the </a:t>
            </a:r>
            <a:r>
              <a:rPr lang="en-US" altLang="en-US" sz="3100" u="sng" dirty="0">
                <a:solidFill>
                  <a:srgbClr val="FFFFCC"/>
                </a:solidFill>
              </a:rPr>
              <a:t>God of the dead</a:t>
            </a:r>
            <a:r>
              <a:rPr lang="en-US" altLang="en-US" sz="3100" dirty="0">
                <a:solidFill>
                  <a:srgbClr val="FFFFCC"/>
                </a:solidFill>
              </a:rPr>
              <a:t> but of the </a:t>
            </a:r>
            <a:r>
              <a:rPr lang="en-US" altLang="en-US" sz="3100" u="sng" dirty="0">
                <a:solidFill>
                  <a:srgbClr val="FFFFCC"/>
                </a:solidFill>
              </a:rPr>
              <a:t>living</a:t>
            </a:r>
            <a:r>
              <a:rPr lang="en-US" altLang="en-US" sz="3100" dirty="0">
                <a:solidFill>
                  <a:srgbClr val="FFFFCC"/>
                </a:solidFill>
              </a:rPr>
              <a:t>, for </a:t>
            </a:r>
            <a:r>
              <a:rPr lang="en-US" altLang="en-US" sz="3100" u="sng" dirty="0">
                <a:solidFill>
                  <a:srgbClr val="FFFFCC"/>
                </a:solidFill>
              </a:rPr>
              <a:t>all live to Him</a:t>
            </a:r>
            <a:endParaRPr lang="en-US" altLang="en-US" sz="3100" dirty="0">
              <a:solidFill>
                <a:schemeClr val="bg1"/>
              </a:solidFill>
            </a:endParaRPr>
          </a:p>
        </p:txBody>
      </p:sp>
    </p:spTree>
    <p:extLst>
      <p:ext uri="{BB962C8B-B14F-4D97-AF65-F5344CB8AC3E}">
        <p14:creationId xmlns:p14="http://schemas.microsoft.com/office/powerpoint/2010/main" val="292116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4. </a:t>
            </a:r>
            <a:r>
              <a:rPr lang="en-US" altLang="en-US" sz="3400" dirty="0">
                <a:solidFill>
                  <a:srgbClr val="FFFF00"/>
                </a:solidFill>
              </a:rPr>
              <a:t>Physical</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Ac.7</a:t>
            </a:r>
            <a:r>
              <a:rPr lang="en-US" altLang="en-US" sz="3100" baseline="30000" dirty="0">
                <a:solidFill>
                  <a:schemeClr val="bg1"/>
                </a:solidFill>
              </a:rPr>
              <a:t>59</a:t>
            </a:r>
            <a:r>
              <a:rPr lang="en-US" altLang="en-US" sz="3100" dirty="0">
                <a:solidFill>
                  <a:schemeClr val="bg1"/>
                </a:solidFill>
              </a:rPr>
              <a:t> </a:t>
            </a:r>
            <a:r>
              <a:rPr lang="en-US" altLang="en-US" sz="3100" dirty="0">
                <a:solidFill>
                  <a:srgbClr val="FFFFCC"/>
                </a:solidFill>
              </a:rPr>
              <a:t>And they stoned Stephen as he was calling on God and saying, Lord Jesus, </a:t>
            </a:r>
            <a:r>
              <a:rPr lang="en-US" altLang="en-US" sz="3100" u="sng" dirty="0">
                <a:solidFill>
                  <a:srgbClr val="FFFFCC"/>
                </a:solidFill>
              </a:rPr>
              <a:t>receive my spirit</a:t>
            </a:r>
            <a:r>
              <a:rPr lang="en-US" altLang="en-US" sz="3100" dirty="0">
                <a:solidFill>
                  <a:srgbClr val="FFFFCC"/>
                </a:solidFill>
              </a:rPr>
              <a:t>   </a:t>
            </a:r>
          </a:p>
          <a:p>
            <a:pPr>
              <a:spcAft>
                <a:spcPts val="600"/>
              </a:spcAft>
            </a:pPr>
            <a:r>
              <a:rPr lang="en-US" altLang="en-US" sz="3100" dirty="0">
                <a:solidFill>
                  <a:schemeClr val="bg1"/>
                </a:solidFill>
              </a:rPr>
              <a:t>Ac.9</a:t>
            </a:r>
            <a:r>
              <a:rPr lang="en-US" altLang="en-US" sz="3100" baseline="30000" dirty="0">
                <a:solidFill>
                  <a:schemeClr val="bg1"/>
                </a:solidFill>
              </a:rPr>
              <a:t>39</a:t>
            </a:r>
            <a:r>
              <a:rPr lang="en-US" altLang="en-US" sz="3100" dirty="0">
                <a:solidFill>
                  <a:schemeClr val="bg1"/>
                </a:solidFill>
              </a:rPr>
              <a:t> </a:t>
            </a:r>
            <a:r>
              <a:rPr lang="en-US" altLang="en-US" sz="3100" dirty="0">
                <a:solidFill>
                  <a:srgbClr val="FFFFCC"/>
                </a:solidFill>
              </a:rPr>
              <a:t>And all the widows stood by him weeping, showing the tunics and garments which Dorcas had made </a:t>
            </a:r>
            <a:r>
              <a:rPr lang="en-US" altLang="en-US" sz="3100" u="sng" dirty="0">
                <a:solidFill>
                  <a:srgbClr val="FFFFCC"/>
                </a:solidFill>
              </a:rPr>
              <a:t>while she was with them</a:t>
            </a:r>
            <a:r>
              <a:rPr lang="en-US" altLang="en-US" sz="3100" dirty="0">
                <a:solidFill>
                  <a:srgbClr val="FFFFCC"/>
                </a:solidFill>
              </a:rPr>
              <a:t>.   </a:t>
            </a:r>
            <a:r>
              <a:rPr lang="en-US" altLang="en-US" sz="3100" dirty="0">
                <a:solidFill>
                  <a:schemeClr val="bg1"/>
                </a:solidFill>
              </a:rPr>
              <a:t> [Her body was still there] </a:t>
            </a:r>
          </a:p>
          <a:p>
            <a:pPr>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292576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FF"/>
                </a:solidFill>
              </a:rPr>
              <a:t>Different kinds of death</a:t>
            </a:r>
            <a:br>
              <a:rPr lang="en-US" altLang="en-US" sz="3400" dirty="0">
                <a:solidFill>
                  <a:srgbClr val="CCFFFF"/>
                </a:solidFill>
              </a:rPr>
            </a:br>
            <a:r>
              <a:rPr lang="en-US" altLang="en-US" sz="3400" baseline="30000" dirty="0">
                <a:solidFill>
                  <a:schemeClr val="bg1"/>
                </a:solidFill>
              </a:rPr>
              <a:t>4. </a:t>
            </a:r>
            <a:r>
              <a:rPr lang="en-US" altLang="en-US" sz="3400" dirty="0">
                <a:solidFill>
                  <a:srgbClr val="FFFF00"/>
                </a:solidFill>
              </a:rPr>
              <a:t>Physical</a:t>
            </a:r>
          </a:p>
        </p:txBody>
      </p:sp>
      <p:sp>
        <p:nvSpPr>
          <p:cNvPr id="3075" name="Rectangle 3"/>
          <p:cNvSpPr>
            <a:spLocks noGrp="1" noChangeArrowheads="1"/>
          </p:cNvSpPr>
          <p:nvPr>
            <p:ph type="body" idx="1"/>
          </p:nvPr>
        </p:nvSpPr>
        <p:spPr>
          <a:xfrm>
            <a:off x="457200" y="1143000"/>
            <a:ext cx="8229600" cy="5334000"/>
          </a:xfrm>
        </p:spPr>
        <p:txBody>
          <a:bodyPr/>
          <a:lstStyle/>
          <a:p>
            <a:pPr>
              <a:spcAft>
                <a:spcPts val="600"/>
              </a:spcAft>
            </a:pPr>
            <a:r>
              <a:rPr lang="en-US" altLang="en-US" sz="3100" dirty="0">
                <a:solidFill>
                  <a:schemeClr val="bg1"/>
                </a:solidFill>
              </a:rPr>
              <a:t>2 Pt.1</a:t>
            </a:r>
            <a:r>
              <a:rPr lang="en-US" altLang="en-US" sz="3100" baseline="30000" dirty="0">
                <a:solidFill>
                  <a:schemeClr val="bg1"/>
                </a:solidFill>
              </a:rPr>
              <a:t>13</a:t>
            </a:r>
            <a:r>
              <a:rPr lang="en-US" altLang="en-US" sz="3100" dirty="0">
                <a:solidFill>
                  <a:schemeClr val="bg1"/>
                </a:solidFill>
              </a:rPr>
              <a:t> </a:t>
            </a:r>
            <a:r>
              <a:rPr lang="en-US" altLang="en-US" sz="3100" dirty="0">
                <a:solidFill>
                  <a:srgbClr val="FFFFCC"/>
                </a:solidFill>
              </a:rPr>
              <a:t>Yes, I think it is right, as long as I am </a:t>
            </a:r>
            <a:r>
              <a:rPr lang="en-US" altLang="en-US" sz="3100" u="sng" dirty="0">
                <a:solidFill>
                  <a:srgbClr val="FFFFCC"/>
                </a:solidFill>
              </a:rPr>
              <a:t>in this tent</a:t>
            </a:r>
            <a:r>
              <a:rPr lang="en-US" altLang="en-US" sz="3100" dirty="0">
                <a:solidFill>
                  <a:srgbClr val="FFFFCC"/>
                </a:solidFill>
              </a:rPr>
              <a:t>, to stir you up by reminding you,  </a:t>
            </a:r>
            <a:r>
              <a:rPr lang="en-US" altLang="en-US" sz="3100" baseline="30000" dirty="0">
                <a:solidFill>
                  <a:schemeClr val="bg1"/>
                </a:solidFill>
              </a:rPr>
              <a:t>14</a:t>
            </a:r>
            <a:r>
              <a:rPr lang="en-US" altLang="en-US" sz="3100" dirty="0">
                <a:solidFill>
                  <a:schemeClr val="bg1"/>
                </a:solidFill>
              </a:rPr>
              <a:t> </a:t>
            </a:r>
            <a:r>
              <a:rPr lang="en-US" altLang="en-US" sz="3100" dirty="0">
                <a:solidFill>
                  <a:srgbClr val="FFFFCC"/>
                </a:solidFill>
              </a:rPr>
              <a:t>knowing that shortly I must </a:t>
            </a:r>
            <a:r>
              <a:rPr lang="en-US" altLang="en-US" sz="3100" u="sng" dirty="0">
                <a:solidFill>
                  <a:srgbClr val="FFFFCC"/>
                </a:solidFill>
              </a:rPr>
              <a:t>put off my tent</a:t>
            </a:r>
            <a:r>
              <a:rPr lang="en-US" altLang="en-US" sz="3100" dirty="0">
                <a:solidFill>
                  <a:srgbClr val="FFFFCC"/>
                </a:solidFill>
              </a:rPr>
              <a:t>, just as our Lord Jesus Christ showed me.   </a:t>
            </a:r>
            <a:r>
              <a:rPr lang="en-US" altLang="en-US" sz="3100" baseline="30000" dirty="0">
                <a:solidFill>
                  <a:schemeClr val="bg1"/>
                </a:solidFill>
              </a:rPr>
              <a:t>15</a:t>
            </a:r>
            <a:r>
              <a:rPr lang="en-US" altLang="en-US" sz="3100" dirty="0">
                <a:solidFill>
                  <a:schemeClr val="bg1"/>
                </a:solidFill>
              </a:rPr>
              <a:t> </a:t>
            </a:r>
            <a:r>
              <a:rPr lang="en-US" altLang="en-US" sz="3100" dirty="0">
                <a:solidFill>
                  <a:srgbClr val="FFFFCC"/>
                </a:solidFill>
              </a:rPr>
              <a:t>Moreover I will be careful to ensure that you always have a reminder of these things </a:t>
            </a:r>
            <a:r>
              <a:rPr lang="en-US" altLang="en-US" sz="3100" u="sng" dirty="0">
                <a:solidFill>
                  <a:srgbClr val="FFFFCC"/>
                </a:solidFill>
              </a:rPr>
              <a:t>after my decease</a:t>
            </a:r>
            <a:r>
              <a:rPr lang="en-US" altLang="en-US" sz="3100" dirty="0">
                <a:solidFill>
                  <a:srgbClr val="FFFFCC"/>
                </a:solidFill>
              </a:rPr>
              <a:t>  </a:t>
            </a:r>
            <a:r>
              <a:rPr lang="en-US" altLang="en-US" sz="3100" dirty="0">
                <a:solidFill>
                  <a:schemeClr val="bg1"/>
                </a:solidFill>
              </a:rPr>
              <a:t>[= exodus]</a:t>
            </a:r>
          </a:p>
        </p:txBody>
      </p:sp>
    </p:spTree>
    <p:extLst>
      <p:ext uri="{BB962C8B-B14F-4D97-AF65-F5344CB8AC3E}">
        <p14:creationId xmlns:p14="http://schemas.microsoft.com/office/powerpoint/2010/main" val="3613829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735348" y="609600"/>
            <a:ext cx="3656097" cy="5334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What is Man?</a:t>
            </a:r>
          </a:p>
        </p:txBody>
      </p:sp>
      <p:sp>
        <p:nvSpPr>
          <p:cNvPr id="3" name="Rounded Rectangle 3">
            <a:extLst>
              <a:ext uri="{FF2B5EF4-FFF2-40B4-BE49-F238E27FC236}">
                <a16:creationId xmlns:a16="http://schemas.microsoft.com/office/drawing/2014/main" id="{614860BE-5D9A-600F-4509-1CEE65F78485}"/>
              </a:ext>
            </a:extLst>
          </p:cNvPr>
          <p:cNvSpPr/>
          <p:nvPr/>
        </p:nvSpPr>
        <p:spPr bwMode="auto">
          <a:xfrm>
            <a:off x="1018097" y="2009481"/>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Where are the Dead?</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1FB37132-02F7-804A-C8CC-C973A559C2E2}"/>
              </a:ext>
            </a:extLst>
          </p:cNvPr>
          <p:cNvSpPr/>
          <p:nvPr/>
        </p:nvSpPr>
        <p:spPr bwMode="auto">
          <a:xfrm>
            <a:off x="2743200" y="1295400"/>
            <a:ext cx="3656097" cy="5334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What is Death?</a:t>
            </a:r>
          </a:p>
        </p:txBody>
      </p:sp>
    </p:spTree>
    <p:extLst>
      <p:ext uri="{BB962C8B-B14F-4D97-AF65-F5344CB8AC3E}">
        <p14:creationId xmlns:p14="http://schemas.microsoft.com/office/powerpoint/2010/main" val="39862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600" dirty="0">
                <a:solidFill>
                  <a:srgbClr val="FFFF00"/>
                </a:solidFill>
              </a:rPr>
              <a:t>Ancient views of death sound modern</a:t>
            </a:r>
          </a:p>
        </p:txBody>
      </p:sp>
      <p:sp>
        <p:nvSpPr>
          <p:cNvPr id="3075" name="Rectangle 3"/>
          <p:cNvSpPr>
            <a:spLocks noGrp="1" noChangeArrowheads="1"/>
          </p:cNvSpPr>
          <p:nvPr>
            <p:ph type="body" idx="1"/>
          </p:nvPr>
        </p:nvSpPr>
        <p:spPr>
          <a:xfrm>
            <a:off x="457200" y="838200"/>
            <a:ext cx="8229600" cy="5791200"/>
          </a:xfrm>
        </p:spPr>
        <p:txBody>
          <a:bodyPr/>
          <a:lstStyle/>
          <a:p>
            <a:pPr marL="0" indent="0">
              <a:spcAft>
                <a:spcPts val="600"/>
              </a:spcAft>
              <a:buNone/>
            </a:pPr>
            <a:r>
              <a:rPr lang="en-US" altLang="en-US" sz="3000" dirty="0">
                <a:solidFill>
                  <a:srgbClr val="FFFFCC"/>
                </a:solidFill>
              </a:rPr>
              <a:t>Greeks</a:t>
            </a:r>
            <a:r>
              <a:rPr lang="en-US" altLang="en-US" sz="3000" dirty="0">
                <a:solidFill>
                  <a:schemeClr val="bg1"/>
                </a:solidFill>
              </a:rPr>
              <a:t> said one might turn unavoidable death into a triumph by dying gloriously  </a:t>
            </a:r>
          </a:p>
          <a:p>
            <a:pPr>
              <a:spcBef>
                <a:spcPts val="0"/>
              </a:spcBef>
              <a:spcAft>
                <a:spcPts val="600"/>
              </a:spcAft>
              <a:buFont typeface="Arial" panose="020B0604020202020204" pitchFamily="34" charset="0"/>
              <a:buChar char="•"/>
            </a:pPr>
            <a:r>
              <a:rPr lang="en-US" altLang="en-US" sz="3000" dirty="0">
                <a:solidFill>
                  <a:srgbClr val="CCFFFF"/>
                </a:solidFill>
              </a:rPr>
              <a:t>Homer:  </a:t>
            </a:r>
            <a:r>
              <a:rPr lang="en-US" altLang="en-US" sz="3000" dirty="0">
                <a:solidFill>
                  <a:schemeClr val="bg1"/>
                </a:solidFill>
              </a:rPr>
              <a:t>unhappy underworld (</a:t>
            </a:r>
            <a:r>
              <a:rPr lang="en-US" altLang="en-US" sz="3000" i="1" dirty="0">
                <a:solidFill>
                  <a:schemeClr val="bg1"/>
                </a:solidFill>
              </a:rPr>
              <a:t>Hades</a:t>
            </a:r>
            <a:r>
              <a:rPr lang="en-US" altLang="en-US" sz="3000" dirty="0">
                <a:solidFill>
                  <a:schemeClr val="bg1"/>
                </a:solidFill>
              </a:rPr>
              <a:t>)</a:t>
            </a:r>
          </a:p>
          <a:p>
            <a:pPr lvl="1">
              <a:spcAft>
                <a:spcPts val="600"/>
              </a:spcAft>
              <a:buFont typeface="Arial" panose="020B0604020202020204" pitchFamily="34" charset="0"/>
              <a:buChar char="•"/>
            </a:pPr>
            <a:r>
              <a:rPr lang="en-US" altLang="en-US" sz="3100" dirty="0">
                <a:solidFill>
                  <a:schemeClr val="bg1"/>
                </a:solidFill>
              </a:rPr>
              <a:t>Instead of death, think transition</a:t>
            </a:r>
          </a:p>
          <a:p>
            <a:pPr>
              <a:spcBef>
                <a:spcPts val="600"/>
              </a:spcBef>
              <a:spcAft>
                <a:spcPts val="600"/>
              </a:spcAft>
            </a:pPr>
            <a:r>
              <a:rPr lang="en-US" altLang="en-US" sz="3000" dirty="0">
                <a:solidFill>
                  <a:srgbClr val="CCFFFF"/>
                </a:solidFill>
              </a:rPr>
              <a:t>Plato:</a:t>
            </a:r>
            <a:r>
              <a:rPr lang="en-US" altLang="en-US" sz="3000" dirty="0">
                <a:solidFill>
                  <a:schemeClr val="bg1"/>
                </a:solidFill>
              </a:rPr>
              <a:t>  personality, being moral / immaterial, must continue after body dies</a:t>
            </a:r>
          </a:p>
          <a:p>
            <a:pPr marL="0" indent="0">
              <a:spcAft>
                <a:spcPts val="600"/>
              </a:spcAft>
              <a:buNone/>
            </a:pPr>
            <a:endParaRPr lang="en-US" altLang="en-US" sz="3000" dirty="0">
              <a:solidFill>
                <a:schemeClr val="bg1"/>
              </a:solidFill>
            </a:endParaRPr>
          </a:p>
        </p:txBody>
      </p:sp>
      <p:sp>
        <p:nvSpPr>
          <p:cNvPr id="2" name="Rectangle 1">
            <a:extLst>
              <a:ext uri="{FF2B5EF4-FFF2-40B4-BE49-F238E27FC236}">
                <a16:creationId xmlns:a16="http://schemas.microsoft.com/office/drawing/2014/main" id="{A699077A-F16A-F1AD-47A2-D3048EDB23B7}"/>
              </a:ext>
            </a:extLst>
          </p:cNvPr>
          <p:cNvSpPr/>
          <p:nvPr/>
        </p:nvSpPr>
        <p:spPr>
          <a:xfrm>
            <a:off x="888439" y="4410173"/>
            <a:ext cx="7370226" cy="619027"/>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Resurrection was foreign to their beliefs</a:t>
            </a:r>
          </a:p>
        </p:txBody>
      </p:sp>
    </p:spTree>
    <p:extLst>
      <p:ext uri="{BB962C8B-B14F-4D97-AF65-F5344CB8AC3E}">
        <p14:creationId xmlns:p14="http://schemas.microsoft.com/office/powerpoint/2010/main" val="216114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CCFFCC"/>
                </a:solidFill>
              </a:rPr>
              <a:t>Body stays on earth until resurrection</a:t>
            </a:r>
          </a:p>
        </p:txBody>
      </p:sp>
      <p:sp>
        <p:nvSpPr>
          <p:cNvPr id="3075" name="Rectangle 3"/>
          <p:cNvSpPr>
            <a:spLocks noGrp="1" noChangeArrowheads="1"/>
          </p:cNvSpPr>
          <p:nvPr>
            <p:ph type="body" idx="1"/>
          </p:nvPr>
        </p:nvSpPr>
        <p:spPr>
          <a:xfrm>
            <a:off x="457200" y="1066800"/>
            <a:ext cx="8229600" cy="5257800"/>
          </a:xfrm>
        </p:spPr>
        <p:txBody>
          <a:bodyPr/>
          <a:lstStyle/>
          <a:p>
            <a:pPr>
              <a:spcAft>
                <a:spcPts val="0"/>
              </a:spcAft>
            </a:pPr>
            <a:r>
              <a:rPr lang="en-US" altLang="en-US" sz="3100" dirty="0">
                <a:solidFill>
                  <a:schemeClr val="bg1"/>
                </a:solidFill>
              </a:rPr>
              <a:t>Ro.8</a:t>
            </a:r>
            <a:r>
              <a:rPr lang="en-US" altLang="en-US" sz="3100" baseline="30000" dirty="0">
                <a:solidFill>
                  <a:schemeClr val="bg1"/>
                </a:solidFill>
              </a:rPr>
              <a:t>11</a:t>
            </a:r>
            <a:r>
              <a:rPr lang="en-US" altLang="en-US" sz="3100" dirty="0">
                <a:solidFill>
                  <a:schemeClr val="bg1"/>
                </a:solidFill>
              </a:rPr>
              <a:t> </a:t>
            </a:r>
            <a:r>
              <a:rPr lang="en-US" altLang="en-US" sz="3100" dirty="0">
                <a:solidFill>
                  <a:srgbClr val="CCFFFF"/>
                </a:solidFill>
              </a:rPr>
              <a:t>He who raised Christ from the dead will also give life to your mortal bodies through His Spirit who dwells in you </a:t>
            </a:r>
          </a:p>
        </p:txBody>
      </p:sp>
    </p:spTree>
    <p:extLst>
      <p:ext uri="{BB962C8B-B14F-4D97-AF65-F5344CB8AC3E}">
        <p14:creationId xmlns:p14="http://schemas.microsoft.com/office/powerpoint/2010/main" val="361895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400" dirty="0">
                <a:solidFill>
                  <a:schemeClr val="bg1"/>
                </a:solidFill>
              </a:rPr>
              <a:t>Body stays on earth until resurrection</a:t>
            </a:r>
            <a:br>
              <a:rPr lang="en-US" altLang="en-US" sz="2400" dirty="0">
                <a:solidFill>
                  <a:schemeClr val="bg1"/>
                </a:solidFill>
              </a:rPr>
            </a:br>
            <a:r>
              <a:rPr lang="en-US" altLang="en-US" sz="3400" dirty="0">
                <a:solidFill>
                  <a:srgbClr val="CCFFCC"/>
                </a:solidFill>
              </a:rPr>
              <a:t>Spirit immediately goes to Hades</a:t>
            </a:r>
          </a:p>
        </p:txBody>
      </p:sp>
      <p:sp>
        <p:nvSpPr>
          <p:cNvPr id="3075" name="Rectangle 3"/>
          <p:cNvSpPr>
            <a:spLocks noGrp="1" noChangeArrowheads="1"/>
          </p:cNvSpPr>
          <p:nvPr>
            <p:ph type="body" idx="1"/>
          </p:nvPr>
        </p:nvSpPr>
        <p:spPr>
          <a:xfrm>
            <a:off x="457200" y="1066800"/>
            <a:ext cx="8229600" cy="5257800"/>
          </a:xfrm>
        </p:spPr>
        <p:txBody>
          <a:bodyPr/>
          <a:lstStyle/>
          <a:p>
            <a:pPr>
              <a:spcAft>
                <a:spcPts val="600"/>
              </a:spcAft>
            </a:pPr>
            <a:r>
              <a:rPr lang="en-US" altLang="en-US" sz="3100" dirty="0">
                <a:solidFill>
                  <a:schemeClr val="bg1"/>
                </a:solidFill>
              </a:rPr>
              <a:t>Mt.11</a:t>
            </a:r>
            <a:r>
              <a:rPr lang="en-US" altLang="en-US" sz="3100" baseline="30000" dirty="0">
                <a:solidFill>
                  <a:schemeClr val="bg1"/>
                </a:solidFill>
              </a:rPr>
              <a:t>23</a:t>
            </a:r>
            <a:r>
              <a:rPr lang="en-US" altLang="en-US" sz="3100" dirty="0">
                <a:solidFill>
                  <a:schemeClr val="bg1"/>
                </a:solidFill>
              </a:rPr>
              <a:t> </a:t>
            </a:r>
            <a:r>
              <a:rPr lang="en-US" altLang="en-US" sz="3100" dirty="0">
                <a:solidFill>
                  <a:srgbClr val="FFFFCC"/>
                </a:solidFill>
              </a:rPr>
              <a:t>And you, Capernaum, who are exalted to heaven, will be brought down to </a:t>
            </a:r>
            <a:r>
              <a:rPr lang="en-US" altLang="en-US" sz="3100" u="sng" dirty="0">
                <a:solidFill>
                  <a:srgbClr val="FFFFCC"/>
                </a:solidFill>
              </a:rPr>
              <a:t>Hades</a:t>
            </a:r>
            <a:r>
              <a:rPr lang="en-US" altLang="en-US" sz="3100" dirty="0">
                <a:solidFill>
                  <a:srgbClr val="FFFFCC"/>
                </a:solidFill>
              </a:rPr>
              <a:t>; for if the mighty works which were done in you had been done in Sodom, it would have remained until this day</a:t>
            </a:r>
          </a:p>
          <a:p>
            <a:pPr>
              <a:spcAft>
                <a:spcPts val="600"/>
              </a:spcAft>
            </a:pPr>
            <a:r>
              <a:rPr lang="en-US" altLang="en-US" sz="3100" dirty="0">
                <a:solidFill>
                  <a:schemeClr val="bg1"/>
                </a:solidFill>
              </a:rPr>
              <a:t>Quotes Isa.14:13-15</a:t>
            </a:r>
          </a:p>
        </p:txBody>
      </p:sp>
      <p:sp>
        <p:nvSpPr>
          <p:cNvPr id="2" name="Rectangle 1">
            <a:extLst>
              <a:ext uri="{FF2B5EF4-FFF2-40B4-BE49-F238E27FC236}">
                <a16:creationId xmlns:a16="http://schemas.microsoft.com/office/drawing/2014/main" id="{B54B4D52-21E3-B282-06DA-F490B95BDA47}"/>
              </a:ext>
            </a:extLst>
          </p:cNvPr>
          <p:cNvSpPr/>
          <p:nvPr/>
        </p:nvSpPr>
        <p:spPr>
          <a:xfrm>
            <a:off x="580535" y="4419600"/>
            <a:ext cx="8001000" cy="18288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20000"/>
              </a:spcBef>
              <a:spcAft>
                <a:spcPts val="0"/>
              </a:spcAft>
              <a:buClrTx/>
              <a:buSzTx/>
              <a:buFontTx/>
              <a:buNone/>
              <a:tabLst/>
              <a:defRPr/>
            </a:pPr>
            <a:r>
              <a:rPr kumimoji="0" lang="en-US" altLang="en-US" sz="3100" b="0" i="0" u="none" strike="noStrike" kern="1200" cap="none" spc="0" normalizeH="0" baseline="0" noProof="0" dirty="0">
                <a:ln>
                  <a:noFill/>
                </a:ln>
                <a:solidFill>
                  <a:srgbClr val="FFFF99"/>
                </a:solidFill>
                <a:effectLst/>
                <a:uLnTx/>
                <a:uFillTx/>
                <a:latin typeface="Arial"/>
                <a:ea typeface="+mn-ea"/>
                <a:cs typeface="+mn-cs"/>
              </a:rPr>
              <a:t>“There is no reason to doubt that what the grave or pit is to the body, that Sheol is to the soul.  It is the nether-world…” </a:t>
            </a:r>
            <a:r>
              <a:rPr kumimoji="0" lang="en-US" altLang="en-US" sz="2400" b="0" i="0" u="none" strike="noStrike" kern="1200" cap="none" spc="0" normalizeH="0" baseline="0" noProof="0" dirty="0">
                <a:ln>
                  <a:noFill/>
                </a:ln>
                <a:solidFill>
                  <a:srgbClr val="FFFFFF"/>
                </a:solidFill>
                <a:effectLst/>
                <a:uLnTx/>
                <a:uFillTx/>
                <a:latin typeface="Arial"/>
                <a:ea typeface="+mn-ea"/>
                <a:cs typeface="+mn-cs"/>
              </a:rPr>
              <a:t>– </a:t>
            </a:r>
            <a:r>
              <a:rPr kumimoji="0" lang="en-US" altLang="en-US" sz="2400" b="0" i="0" u="none" strike="noStrike" kern="1200" cap="none" spc="0" normalizeH="0" baseline="0" noProof="0" dirty="0" err="1">
                <a:ln>
                  <a:noFill/>
                </a:ln>
                <a:solidFill>
                  <a:srgbClr val="FFFFFF"/>
                </a:solidFill>
                <a:effectLst/>
                <a:uLnTx/>
                <a:uFillTx/>
                <a:latin typeface="Arial"/>
                <a:ea typeface="+mn-ea"/>
                <a:cs typeface="+mn-cs"/>
              </a:rPr>
              <a:t>Girdlestone</a:t>
            </a:r>
            <a:r>
              <a:rPr kumimoji="0" lang="en-US" altLang="en-US" sz="3100" b="0" i="0" u="none" strike="noStrike" kern="1200" cap="none" spc="0" normalizeH="0" baseline="0" noProof="0" dirty="0">
                <a:ln>
                  <a:noFill/>
                </a:ln>
                <a:solidFill>
                  <a:srgbClr val="FFFFFF"/>
                </a:solidFill>
                <a:effectLst/>
                <a:uLnTx/>
                <a:uFillTx/>
                <a:latin typeface="Arial"/>
                <a:ea typeface="+mn-ea"/>
                <a:cs typeface="+mn-cs"/>
              </a:rPr>
              <a:t> </a:t>
            </a:r>
          </a:p>
        </p:txBody>
      </p:sp>
    </p:spTree>
    <p:extLst>
      <p:ext uri="{BB962C8B-B14F-4D97-AF65-F5344CB8AC3E}">
        <p14:creationId xmlns:p14="http://schemas.microsoft.com/office/powerpoint/2010/main" val="100138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400" dirty="0">
                <a:solidFill>
                  <a:schemeClr val="bg1"/>
                </a:solidFill>
              </a:rPr>
              <a:t>Body stays on earth until resurrection</a:t>
            </a:r>
            <a:br>
              <a:rPr lang="en-US" altLang="en-US" sz="2400" dirty="0">
                <a:solidFill>
                  <a:schemeClr val="bg1"/>
                </a:solidFill>
              </a:rPr>
            </a:br>
            <a:r>
              <a:rPr lang="en-US" altLang="en-US" sz="3400" dirty="0">
                <a:solidFill>
                  <a:srgbClr val="CCFFCC"/>
                </a:solidFill>
              </a:rPr>
              <a:t>Spirit immediately goes to Hades</a:t>
            </a:r>
          </a:p>
        </p:txBody>
      </p:sp>
      <p:sp>
        <p:nvSpPr>
          <p:cNvPr id="3075" name="Rectangle 3"/>
          <p:cNvSpPr>
            <a:spLocks noGrp="1" noChangeArrowheads="1"/>
          </p:cNvSpPr>
          <p:nvPr>
            <p:ph type="body" idx="1"/>
          </p:nvPr>
        </p:nvSpPr>
        <p:spPr>
          <a:xfrm>
            <a:off x="457200" y="1066800"/>
            <a:ext cx="8229600" cy="5257800"/>
          </a:xfrm>
        </p:spPr>
        <p:txBody>
          <a:bodyPr/>
          <a:lstStyle/>
          <a:p>
            <a:pPr marL="0" indent="0">
              <a:spcAft>
                <a:spcPts val="0"/>
              </a:spcAft>
              <a:buNone/>
            </a:pPr>
            <a:endParaRPr lang="en-US" altLang="en-US" sz="3100" dirty="0">
              <a:solidFill>
                <a:schemeClr val="bg1"/>
              </a:solidFill>
            </a:endParaRPr>
          </a:p>
          <a:p>
            <a:pPr marL="0" indent="0">
              <a:spcAft>
                <a:spcPts val="0"/>
              </a:spcAft>
              <a:buNone/>
            </a:pPr>
            <a:endParaRPr lang="en-US" altLang="en-US" sz="3100" dirty="0">
              <a:solidFill>
                <a:schemeClr val="bg1"/>
              </a:solidFill>
            </a:endParaRPr>
          </a:p>
          <a:p>
            <a:pPr marL="0" indent="0">
              <a:spcAft>
                <a:spcPts val="0"/>
              </a:spcAft>
              <a:buNone/>
            </a:pPr>
            <a:endParaRPr lang="en-US" altLang="en-US" sz="3100" dirty="0">
              <a:solidFill>
                <a:schemeClr val="bg1"/>
              </a:solidFill>
            </a:endParaRPr>
          </a:p>
        </p:txBody>
      </p:sp>
      <p:sp>
        <p:nvSpPr>
          <p:cNvPr id="3" name="Rectangle 2">
            <a:extLst>
              <a:ext uri="{FF2B5EF4-FFF2-40B4-BE49-F238E27FC236}">
                <a16:creationId xmlns:a16="http://schemas.microsoft.com/office/drawing/2014/main" id="{9DAA0618-FB53-8A4E-9C44-25891C9F3765}"/>
              </a:ext>
            </a:extLst>
          </p:cNvPr>
          <p:cNvSpPr/>
          <p:nvPr/>
        </p:nvSpPr>
        <p:spPr>
          <a:xfrm>
            <a:off x="580535" y="1219200"/>
            <a:ext cx="8001000" cy="20574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20000"/>
              </a:spcBef>
              <a:spcAft>
                <a:spcPts val="0"/>
              </a:spcAft>
              <a:defRPr/>
            </a:pPr>
            <a:r>
              <a:rPr lang="en-US" altLang="en-US" sz="3100" dirty="0">
                <a:solidFill>
                  <a:srgbClr val="FFFF99"/>
                </a:solidFill>
              </a:rPr>
              <a:t>“It never denotes the grave, nor is it the permanent region of the lost; in point of time</a:t>
            </a:r>
            <a:br>
              <a:rPr lang="en-US" altLang="en-US" sz="3100" dirty="0">
                <a:solidFill>
                  <a:srgbClr val="FFFF99"/>
                </a:solidFill>
              </a:rPr>
            </a:br>
            <a:r>
              <a:rPr lang="en-US" altLang="en-US" sz="3100" dirty="0">
                <a:solidFill>
                  <a:srgbClr val="FFFF99"/>
                </a:solidFill>
              </a:rPr>
              <a:t>it is, for such, intermediate between decease and the doom of Gehenna” </a:t>
            </a:r>
            <a:r>
              <a:rPr lang="en-US" altLang="en-US" sz="2400" dirty="0">
                <a:solidFill>
                  <a:schemeClr val="bg1"/>
                </a:solidFill>
              </a:rPr>
              <a:t>– Vine</a:t>
            </a:r>
            <a:r>
              <a:rPr lang="en-US" altLang="en-US" sz="3100" dirty="0">
                <a:solidFill>
                  <a:schemeClr val="bg1"/>
                </a:solidFill>
              </a:rPr>
              <a:t> </a:t>
            </a:r>
            <a:endParaRPr kumimoji="0" lang="en-US" altLang="en-US" sz="31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107305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400" dirty="0">
                <a:solidFill>
                  <a:schemeClr val="bg1"/>
                </a:solidFill>
              </a:rPr>
              <a:t>Body stays on earth until resurrection</a:t>
            </a:r>
            <a:br>
              <a:rPr lang="en-US" altLang="en-US" sz="2400" dirty="0">
                <a:solidFill>
                  <a:schemeClr val="bg1"/>
                </a:solidFill>
              </a:rPr>
            </a:br>
            <a:r>
              <a:rPr lang="en-US" altLang="en-US" sz="3400" dirty="0">
                <a:solidFill>
                  <a:srgbClr val="CCFFCC"/>
                </a:solidFill>
              </a:rPr>
              <a:t>Spirit immediately goes to Hades</a:t>
            </a:r>
          </a:p>
        </p:txBody>
      </p:sp>
      <p:sp>
        <p:nvSpPr>
          <p:cNvPr id="3075" name="Rectangle 3"/>
          <p:cNvSpPr>
            <a:spLocks noGrp="1" noChangeArrowheads="1"/>
          </p:cNvSpPr>
          <p:nvPr>
            <p:ph type="body" idx="1"/>
          </p:nvPr>
        </p:nvSpPr>
        <p:spPr>
          <a:xfrm>
            <a:off x="457200" y="1066800"/>
            <a:ext cx="8229600" cy="5257800"/>
          </a:xfrm>
        </p:spPr>
        <p:txBody>
          <a:bodyPr/>
          <a:lstStyle/>
          <a:p>
            <a:pPr>
              <a:spcAft>
                <a:spcPts val="600"/>
              </a:spcAft>
            </a:pPr>
            <a:r>
              <a:rPr lang="en-US" altLang="en-US" sz="3100" dirty="0">
                <a:solidFill>
                  <a:schemeClr val="bg1"/>
                </a:solidFill>
              </a:rPr>
              <a:t>Lk.23</a:t>
            </a:r>
            <a:r>
              <a:rPr lang="en-US" altLang="en-US" sz="3100" baseline="30000" dirty="0">
                <a:solidFill>
                  <a:schemeClr val="bg1"/>
                </a:solidFill>
              </a:rPr>
              <a:t>43</a:t>
            </a:r>
            <a:r>
              <a:rPr lang="en-US" altLang="en-US" sz="3100" dirty="0">
                <a:solidFill>
                  <a:schemeClr val="bg1"/>
                </a:solidFill>
              </a:rPr>
              <a:t> </a:t>
            </a:r>
            <a:r>
              <a:rPr lang="en-US" altLang="en-US" sz="3100" dirty="0">
                <a:solidFill>
                  <a:srgbClr val="FFFFCC"/>
                </a:solidFill>
              </a:rPr>
              <a:t>Jesus said to him, Assuredly, I say to you, today you will be with Me in Paradise. </a:t>
            </a:r>
            <a:r>
              <a:rPr lang="en-US" altLang="en-US" sz="3100" dirty="0">
                <a:solidFill>
                  <a:schemeClr val="bg1"/>
                </a:solidFill>
              </a:rPr>
              <a:t>     [Ac.2:27-31]</a:t>
            </a:r>
          </a:p>
          <a:p>
            <a:pPr>
              <a:spcAft>
                <a:spcPts val="600"/>
              </a:spcAft>
            </a:pPr>
            <a:r>
              <a:rPr lang="en-US" altLang="en-US" sz="3100" u="sng" dirty="0">
                <a:solidFill>
                  <a:srgbClr val="CCFFCC"/>
                </a:solidFill>
              </a:rPr>
              <a:t>Hades</a:t>
            </a:r>
            <a:r>
              <a:rPr lang="en-US" altLang="en-US" sz="3100" dirty="0">
                <a:solidFill>
                  <a:srgbClr val="CCFFCC"/>
                </a:solidFill>
              </a:rPr>
              <a:t>: </a:t>
            </a:r>
            <a:r>
              <a:rPr lang="en-US" altLang="en-US" sz="3100" dirty="0">
                <a:solidFill>
                  <a:schemeClr val="bg1"/>
                </a:solidFill>
              </a:rPr>
              <a:t>a place or abode of the dead, </a:t>
            </a:r>
            <a:r>
              <a:rPr lang="en-US" altLang="en-US" sz="3100" dirty="0" err="1">
                <a:solidFill>
                  <a:schemeClr val="bg1"/>
                </a:solidFill>
              </a:rPr>
              <a:t>inclu</a:t>
            </a:r>
            <a:r>
              <a:rPr lang="en-US" altLang="en-US" sz="3100" dirty="0">
                <a:solidFill>
                  <a:schemeClr val="bg1"/>
                </a:solidFill>
              </a:rPr>
              <a:t>-ding both the righteous and unrighteous </a:t>
            </a:r>
          </a:p>
          <a:p>
            <a:pPr>
              <a:spcAft>
                <a:spcPts val="600"/>
              </a:spcAft>
            </a:pPr>
            <a:r>
              <a:rPr lang="en-US" altLang="en-US" sz="3100" dirty="0">
                <a:solidFill>
                  <a:schemeClr val="bg1"/>
                </a:solidFill>
              </a:rPr>
              <a:t>“Since the KJV uses ‘hell’ to signify the grave and the place of disembodied spirits, both good and bad, care must be taken to</a:t>
            </a:r>
            <a:r>
              <a:rPr lang="en-US" altLang="en-US" sz="2000" dirty="0">
                <a:solidFill>
                  <a:schemeClr val="bg1"/>
                </a:solidFill>
              </a:rPr>
              <a:t> </a:t>
            </a:r>
            <a:r>
              <a:rPr lang="en-US" altLang="en-US" sz="3100" dirty="0">
                <a:solidFill>
                  <a:schemeClr val="bg1"/>
                </a:solidFill>
              </a:rPr>
              <a:t>prevent mistakes and confusion”</a:t>
            </a:r>
            <a:r>
              <a:rPr lang="en-US" altLang="en-US" sz="2000" dirty="0">
                <a:solidFill>
                  <a:schemeClr val="bg1"/>
                </a:solidFill>
              </a:rPr>
              <a:t> – Wycliff      </a:t>
            </a:r>
          </a:p>
          <a:p>
            <a:pPr>
              <a:spcAft>
                <a:spcPts val="0"/>
              </a:spcAft>
            </a:pPr>
            <a:r>
              <a:rPr lang="en-US" altLang="en-US" sz="3100" dirty="0">
                <a:solidFill>
                  <a:schemeClr val="bg1"/>
                </a:solidFill>
              </a:rPr>
              <a:t>Ps.9:17 – </a:t>
            </a:r>
            <a:r>
              <a:rPr lang="en-US" altLang="en-US" sz="3000" dirty="0">
                <a:solidFill>
                  <a:schemeClr val="bg1"/>
                </a:solidFill>
              </a:rPr>
              <a:t>NKJV</a:t>
            </a:r>
            <a:r>
              <a:rPr lang="en-US" altLang="en-US" sz="3100" dirty="0">
                <a:solidFill>
                  <a:schemeClr val="bg1"/>
                </a:solidFill>
              </a:rPr>
              <a:t> translates </a:t>
            </a:r>
            <a:r>
              <a:rPr lang="en-US" altLang="en-US" sz="3100" u="sng" dirty="0">
                <a:solidFill>
                  <a:schemeClr val="bg1"/>
                </a:solidFill>
              </a:rPr>
              <a:t>Sheol</a:t>
            </a:r>
            <a:r>
              <a:rPr lang="en-US" altLang="en-US" sz="3100" dirty="0">
                <a:solidFill>
                  <a:schemeClr val="bg1"/>
                </a:solidFill>
              </a:rPr>
              <a:t> - ‘hell’ </a:t>
            </a:r>
          </a:p>
        </p:txBody>
      </p:sp>
    </p:spTree>
    <p:extLst>
      <p:ext uri="{BB962C8B-B14F-4D97-AF65-F5344CB8AC3E}">
        <p14:creationId xmlns:p14="http://schemas.microsoft.com/office/powerpoint/2010/main" val="118873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400" dirty="0">
                <a:solidFill>
                  <a:schemeClr val="bg1"/>
                </a:solidFill>
              </a:rPr>
              <a:t>Body stays on earth until resurrection</a:t>
            </a:r>
            <a:br>
              <a:rPr lang="en-US" altLang="en-US" sz="2400" dirty="0">
                <a:solidFill>
                  <a:schemeClr val="bg1"/>
                </a:solidFill>
              </a:rPr>
            </a:br>
            <a:r>
              <a:rPr lang="en-US" altLang="en-US" sz="3400" dirty="0">
                <a:solidFill>
                  <a:srgbClr val="CCFFCC"/>
                </a:solidFill>
              </a:rPr>
              <a:t>Spirit immediately goes to Hades</a:t>
            </a:r>
          </a:p>
        </p:txBody>
      </p:sp>
      <p:sp>
        <p:nvSpPr>
          <p:cNvPr id="3075" name="Rectangle 3"/>
          <p:cNvSpPr>
            <a:spLocks noGrp="1" noChangeArrowheads="1"/>
          </p:cNvSpPr>
          <p:nvPr>
            <p:ph type="body" idx="1"/>
          </p:nvPr>
        </p:nvSpPr>
        <p:spPr>
          <a:xfrm>
            <a:off x="457200" y="1066800"/>
            <a:ext cx="8229600" cy="5257800"/>
          </a:xfrm>
        </p:spPr>
        <p:txBody>
          <a:bodyPr/>
          <a:lstStyle/>
          <a:p>
            <a:pPr>
              <a:spcAft>
                <a:spcPts val="0"/>
              </a:spcAft>
            </a:pPr>
            <a:r>
              <a:rPr lang="en-US" altLang="en-US" sz="3100" dirty="0">
                <a:solidFill>
                  <a:schemeClr val="bg1"/>
                </a:solidFill>
              </a:rPr>
              <a:t>Mt.27:57-60 – Lord’s body was in the grave</a:t>
            </a:r>
          </a:p>
          <a:p>
            <a:pPr lvl="1">
              <a:spcAft>
                <a:spcPts val="0"/>
              </a:spcAft>
            </a:pPr>
            <a:r>
              <a:rPr lang="en-US" altLang="en-US" sz="3100" dirty="0">
                <a:solidFill>
                  <a:schemeClr val="bg1"/>
                </a:solidFill>
              </a:rPr>
              <a:t>Therefore the ‘grave’ is not ‘Hades’ (His body was alone – </a:t>
            </a:r>
            <a:r>
              <a:rPr lang="en-US" altLang="en-US" sz="3100" u="sng" dirty="0">
                <a:solidFill>
                  <a:schemeClr val="bg1"/>
                </a:solidFill>
              </a:rPr>
              <a:t>not buried with robber</a:t>
            </a:r>
            <a:r>
              <a:rPr lang="en-US" altLang="en-US" sz="3100" dirty="0">
                <a:solidFill>
                  <a:schemeClr val="bg1"/>
                </a:solidFill>
              </a:rPr>
              <a:t>)  </a:t>
            </a:r>
          </a:p>
        </p:txBody>
      </p:sp>
    </p:spTree>
    <p:extLst>
      <p:ext uri="{BB962C8B-B14F-4D97-AF65-F5344CB8AC3E}">
        <p14:creationId xmlns:p14="http://schemas.microsoft.com/office/powerpoint/2010/main" val="137845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400" dirty="0">
                <a:solidFill>
                  <a:schemeClr val="bg1"/>
                </a:solidFill>
              </a:rPr>
              <a:t>Body stays on earth until resurrection</a:t>
            </a:r>
            <a:br>
              <a:rPr lang="en-US" altLang="en-US" sz="2400" dirty="0">
                <a:solidFill>
                  <a:schemeClr val="bg1"/>
                </a:solidFill>
              </a:rPr>
            </a:br>
            <a:r>
              <a:rPr lang="en-US" altLang="en-US" sz="3400" dirty="0">
                <a:solidFill>
                  <a:srgbClr val="CCFFCC"/>
                </a:solidFill>
              </a:rPr>
              <a:t>Spirit immediately goes to Hades</a:t>
            </a:r>
          </a:p>
        </p:txBody>
      </p:sp>
      <p:sp>
        <p:nvSpPr>
          <p:cNvPr id="3075" name="Rectangle 3"/>
          <p:cNvSpPr>
            <a:spLocks noGrp="1" noChangeArrowheads="1"/>
          </p:cNvSpPr>
          <p:nvPr>
            <p:ph type="body" idx="1"/>
          </p:nvPr>
        </p:nvSpPr>
        <p:spPr>
          <a:xfrm>
            <a:off x="457200" y="1066800"/>
            <a:ext cx="8229600" cy="5257800"/>
          </a:xfrm>
        </p:spPr>
        <p:txBody>
          <a:bodyPr/>
          <a:lstStyle/>
          <a:p>
            <a:pPr>
              <a:spcAft>
                <a:spcPts val="0"/>
              </a:spcAft>
            </a:pPr>
            <a:r>
              <a:rPr lang="en-US" altLang="en-US" sz="3100" dirty="0">
                <a:solidFill>
                  <a:schemeClr val="bg1"/>
                </a:solidFill>
              </a:rPr>
              <a:t>Ph.1</a:t>
            </a:r>
            <a:r>
              <a:rPr lang="en-US" altLang="en-US" sz="3100" baseline="30000" dirty="0">
                <a:solidFill>
                  <a:schemeClr val="bg1"/>
                </a:solidFill>
              </a:rPr>
              <a:t>21</a:t>
            </a:r>
            <a:r>
              <a:rPr lang="en-US" altLang="en-US" sz="3100" dirty="0">
                <a:solidFill>
                  <a:schemeClr val="bg1"/>
                </a:solidFill>
              </a:rPr>
              <a:t> For to me, to live is Christ, and to die is gain.  </a:t>
            </a:r>
            <a:r>
              <a:rPr lang="en-US" altLang="en-US" sz="3100" baseline="30000" dirty="0">
                <a:solidFill>
                  <a:schemeClr val="bg1"/>
                </a:solidFill>
              </a:rPr>
              <a:t>22</a:t>
            </a:r>
            <a:r>
              <a:rPr lang="en-US" altLang="en-US" sz="3100" dirty="0">
                <a:solidFill>
                  <a:schemeClr val="bg1"/>
                </a:solidFill>
              </a:rPr>
              <a:t> But if I live on in the flesh, this will mean fruit from my labor; yet what I shall choose I cannot tell.  </a:t>
            </a:r>
            <a:r>
              <a:rPr lang="en-US" altLang="en-US" sz="3100" baseline="30000" dirty="0">
                <a:solidFill>
                  <a:schemeClr val="bg1"/>
                </a:solidFill>
              </a:rPr>
              <a:t>23</a:t>
            </a:r>
            <a:r>
              <a:rPr lang="en-US" altLang="en-US" sz="3100" dirty="0">
                <a:solidFill>
                  <a:schemeClr val="bg1"/>
                </a:solidFill>
              </a:rPr>
              <a:t> For I am hard-pressed between the two, having a desire to depart and be with Christ, which is far better</a:t>
            </a:r>
          </a:p>
          <a:p>
            <a:pPr>
              <a:spcAft>
                <a:spcPts val="0"/>
              </a:spcAft>
            </a:pPr>
            <a:r>
              <a:rPr lang="en-US" altLang="en-US" sz="3100" dirty="0">
                <a:solidFill>
                  <a:schemeClr val="bg1"/>
                </a:solidFill>
              </a:rPr>
              <a:t>Ec.12</a:t>
            </a:r>
            <a:r>
              <a:rPr lang="en-US" altLang="en-US" sz="3100" baseline="30000" dirty="0">
                <a:solidFill>
                  <a:schemeClr val="bg1"/>
                </a:solidFill>
              </a:rPr>
              <a:t>7</a:t>
            </a:r>
            <a:r>
              <a:rPr lang="en-US" altLang="en-US" sz="3100" dirty="0">
                <a:solidFill>
                  <a:schemeClr val="bg1"/>
                </a:solidFill>
              </a:rPr>
              <a:t>, then the </a:t>
            </a:r>
            <a:r>
              <a:rPr lang="en-US" altLang="en-US" sz="3100" dirty="0">
                <a:solidFill>
                  <a:srgbClr val="CCFFCC"/>
                </a:solidFill>
              </a:rPr>
              <a:t>dust</a:t>
            </a:r>
            <a:r>
              <a:rPr lang="en-US" altLang="en-US" sz="3100" dirty="0">
                <a:solidFill>
                  <a:schemeClr val="bg1"/>
                </a:solidFill>
              </a:rPr>
              <a:t> will return </a:t>
            </a:r>
            <a:r>
              <a:rPr lang="en-US" altLang="en-US" sz="3100" dirty="0">
                <a:solidFill>
                  <a:srgbClr val="CCFFCC"/>
                </a:solidFill>
              </a:rPr>
              <a:t>to the earth </a:t>
            </a:r>
            <a:r>
              <a:rPr lang="en-US" altLang="en-US" sz="3100" dirty="0">
                <a:solidFill>
                  <a:schemeClr val="bg1"/>
                </a:solidFill>
              </a:rPr>
              <a:t>as it was, and the </a:t>
            </a:r>
            <a:r>
              <a:rPr lang="en-US" altLang="en-US" sz="3100" dirty="0">
                <a:solidFill>
                  <a:srgbClr val="CCFFFF"/>
                </a:solidFill>
              </a:rPr>
              <a:t>spirit</a:t>
            </a:r>
            <a:r>
              <a:rPr lang="en-US" altLang="en-US" sz="3100" dirty="0">
                <a:solidFill>
                  <a:schemeClr val="bg1"/>
                </a:solidFill>
              </a:rPr>
              <a:t> will </a:t>
            </a:r>
            <a:r>
              <a:rPr lang="en-US" altLang="en-US" sz="3100" dirty="0">
                <a:solidFill>
                  <a:srgbClr val="CCFFFF"/>
                </a:solidFill>
              </a:rPr>
              <a:t>return to God </a:t>
            </a:r>
            <a:r>
              <a:rPr lang="en-US" altLang="en-US" sz="3100" dirty="0">
                <a:solidFill>
                  <a:schemeClr val="bg1"/>
                </a:solidFill>
              </a:rPr>
              <a:t>who gave it </a:t>
            </a:r>
          </a:p>
        </p:txBody>
      </p:sp>
      <p:sp>
        <p:nvSpPr>
          <p:cNvPr id="3" name="Rectangle 2">
            <a:extLst>
              <a:ext uri="{FF2B5EF4-FFF2-40B4-BE49-F238E27FC236}">
                <a16:creationId xmlns:a16="http://schemas.microsoft.com/office/drawing/2014/main" id="{4215A53F-71A4-40C6-5BF5-54626A731F71}"/>
              </a:ext>
            </a:extLst>
          </p:cNvPr>
          <p:cNvSpPr/>
          <p:nvPr/>
        </p:nvSpPr>
        <p:spPr>
          <a:xfrm>
            <a:off x="1276546" y="3505200"/>
            <a:ext cx="4495800" cy="457200"/>
          </a:xfrm>
          <a:prstGeom prst="rect">
            <a:avLst/>
          </a:prstGeom>
          <a:solidFill>
            <a:srgbClr val="FFFF00">
              <a:alpha val="31000"/>
            </a:srgbClr>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749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400" dirty="0">
                <a:solidFill>
                  <a:schemeClr val="bg1"/>
                </a:solidFill>
              </a:rPr>
              <a:t>Body stays on earth until resurrection</a:t>
            </a:r>
            <a:br>
              <a:rPr lang="en-US" altLang="en-US" sz="2400" dirty="0">
                <a:solidFill>
                  <a:schemeClr val="bg1"/>
                </a:solidFill>
              </a:rPr>
            </a:br>
            <a:r>
              <a:rPr lang="en-US" altLang="en-US" sz="3400" dirty="0">
                <a:solidFill>
                  <a:srgbClr val="CCFFCC"/>
                </a:solidFill>
              </a:rPr>
              <a:t>Spirit immediately goes to Hades</a:t>
            </a:r>
          </a:p>
        </p:txBody>
      </p:sp>
      <p:sp>
        <p:nvSpPr>
          <p:cNvPr id="3075" name="Rectangle 3"/>
          <p:cNvSpPr>
            <a:spLocks noGrp="1" noChangeArrowheads="1"/>
          </p:cNvSpPr>
          <p:nvPr>
            <p:ph type="body" idx="1"/>
          </p:nvPr>
        </p:nvSpPr>
        <p:spPr>
          <a:xfrm>
            <a:off x="457200" y="1066800"/>
            <a:ext cx="8229600" cy="5257800"/>
          </a:xfrm>
        </p:spPr>
        <p:txBody>
          <a:bodyPr/>
          <a:lstStyle/>
          <a:p>
            <a:pPr>
              <a:spcAft>
                <a:spcPts val="0"/>
              </a:spcAft>
            </a:pPr>
            <a:r>
              <a:rPr lang="en-US" altLang="en-US" sz="3100" dirty="0">
                <a:solidFill>
                  <a:schemeClr val="bg1"/>
                </a:solidFill>
              </a:rPr>
              <a:t>Lk.16</a:t>
            </a:r>
            <a:r>
              <a:rPr lang="en-US" altLang="en-US" sz="3100" baseline="30000" dirty="0">
                <a:solidFill>
                  <a:schemeClr val="bg1"/>
                </a:solidFill>
              </a:rPr>
              <a:t>23</a:t>
            </a:r>
            <a:r>
              <a:rPr lang="en-US" altLang="en-US" sz="3100" dirty="0">
                <a:solidFill>
                  <a:schemeClr val="bg1"/>
                </a:solidFill>
              </a:rPr>
              <a:t> torments…  </a:t>
            </a:r>
          </a:p>
          <a:p>
            <a:pPr lvl="1">
              <a:spcAft>
                <a:spcPts val="600"/>
              </a:spcAft>
            </a:pPr>
            <a:r>
              <a:rPr lang="en-US" altLang="en-US" sz="3100" dirty="0">
                <a:solidFill>
                  <a:schemeClr val="bg1"/>
                </a:solidFill>
              </a:rPr>
              <a:t>Could see, talk, feel, remember…</a:t>
            </a:r>
          </a:p>
          <a:p>
            <a:pPr>
              <a:spcAft>
                <a:spcPts val="0"/>
              </a:spcAft>
            </a:pPr>
            <a:r>
              <a:rPr lang="en-US" altLang="en-US" sz="3100" dirty="0">
                <a:solidFill>
                  <a:schemeClr val="bg1"/>
                </a:solidFill>
              </a:rPr>
              <a:t>2 Pt.2</a:t>
            </a:r>
            <a:r>
              <a:rPr lang="en-US" altLang="en-US" sz="3100" baseline="30000" dirty="0">
                <a:solidFill>
                  <a:schemeClr val="bg1"/>
                </a:solidFill>
              </a:rPr>
              <a:t>9</a:t>
            </a:r>
            <a:r>
              <a:rPr lang="en-US" altLang="en-US" sz="3100" dirty="0">
                <a:solidFill>
                  <a:schemeClr val="bg1"/>
                </a:solidFill>
              </a:rPr>
              <a:t> </a:t>
            </a:r>
            <a:r>
              <a:rPr lang="en-US" altLang="en-US" sz="3100" dirty="0">
                <a:solidFill>
                  <a:srgbClr val="FFFFCC"/>
                </a:solidFill>
              </a:rPr>
              <a:t>the Lord knows how to deliver the godly out of temptations and to reserve the unjust </a:t>
            </a:r>
            <a:r>
              <a:rPr lang="en-US" altLang="en-US" sz="3100" u="sng" dirty="0">
                <a:solidFill>
                  <a:srgbClr val="FFFFCC"/>
                </a:solidFill>
              </a:rPr>
              <a:t>under punishment</a:t>
            </a:r>
            <a:r>
              <a:rPr lang="en-US" altLang="en-US" sz="3100" dirty="0">
                <a:solidFill>
                  <a:srgbClr val="FFFFCC"/>
                </a:solidFill>
              </a:rPr>
              <a:t> for the day of judgment </a:t>
            </a:r>
          </a:p>
        </p:txBody>
      </p:sp>
    </p:spTree>
    <p:extLst>
      <p:ext uri="{BB962C8B-B14F-4D97-AF65-F5344CB8AC3E}">
        <p14:creationId xmlns:p14="http://schemas.microsoft.com/office/powerpoint/2010/main" val="9485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533400"/>
          </a:xfrm>
        </p:spPr>
        <p:txBody>
          <a:bodyPr/>
          <a:lstStyle/>
          <a:p>
            <a:r>
              <a:rPr lang="en-US" altLang="en-US" sz="2800" dirty="0">
                <a:solidFill>
                  <a:srgbClr val="FFFF00"/>
                </a:solidFill>
              </a:rPr>
              <a:t>Death and Hades</a:t>
            </a:r>
            <a:endParaRPr lang="en-US" altLang="en-US" sz="3400" dirty="0">
              <a:solidFill>
                <a:srgbClr val="CCFFFF"/>
              </a:solidFill>
            </a:endParaRPr>
          </a:p>
        </p:txBody>
      </p:sp>
      <p:pic>
        <p:nvPicPr>
          <p:cNvPr id="15" name="Picture 14">
            <a:extLst>
              <a:ext uri="{FF2B5EF4-FFF2-40B4-BE49-F238E27FC236}">
                <a16:creationId xmlns:a16="http://schemas.microsoft.com/office/drawing/2014/main" id="{F30BA6FF-FF8E-72EC-5DBA-56ED222CD47D}"/>
              </a:ext>
            </a:extLst>
          </p:cNvPr>
          <p:cNvPicPr>
            <a:picLocks noChangeAspect="1"/>
          </p:cNvPicPr>
          <p:nvPr/>
        </p:nvPicPr>
        <p:blipFill>
          <a:blip r:embed="rId3"/>
          <a:stretch>
            <a:fillRect/>
          </a:stretch>
        </p:blipFill>
        <p:spPr>
          <a:xfrm>
            <a:off x="3514246" y="4800166"/>
            <a:ext cx="1362554" cy="1600634"/>
          </a:xfrm>
          <a:prstGeom prst="rect">
            <a:avLst/>
          </a:prstGeom>
        </p:spPr>
      </p:pic>
      <p:sp>
        <p:nvSpPr>
          <p:cNvPr id="3075" name="Rectangle 3"/>
          <p:cNvSpPr>
            <a:spLocks noGrp="1" noChangeArrowheads="1"/>
          </p:cNvSpPr>
          <p:nvPr>
            <p:ph type="body" idx="1"/>
          </p:nvPr>
        </p:nvSpPr>
        <p:spPr>
          <a:xfrm>
            <a:off x="457200" y="552254"/>
            <a:ext cx="8229600" cy="6019800"/>
          </a:xfrm>
        </p:spPr>
        <p:txBody>
          <a:bodyPr/>
          <a:lstStyle/>
          <a:p>
            <a:pPr marL="0" indent="0">
              <a:spcAft>
                <a:spcPts val="600"/>
              </a:spcAft>
              <a:buNone/>
            </a:pPr>
            <a:endParaRPr lang="en-US" altLang="en-US" sz="3100" dirty="0">
              <a:solidFill>
                <a:srgbClr val="FFFFCC"/>
              </a:solidFill>
            </a:endParaRPr>
          </a:p>
        </p:txBody>
      </p:sp>
      <p:sp>
        <p:nvSpPr>
          <p:cNvPr id="2" name="Oval 1">
            <a:extLst>
              <a:ext uri="{FF2B5EF4-FFF2-40B4-BE49-F238E27FC236}">
                <a16:creationId xmlns:a16="http://schemas.microsoft.com/office/drawing/2014/main" id="{4E239D6B-267D-4A54-8112-A7C53202129E}"/>
              </a:ext>
            </a:extLst>
          </p:cNvPr>
          <p:cNvSpPr/>
          <p:nvPr/>
        </p:nvSpPr>
        <p:spPr>
          <a:xfrm>
            <a:off x="457200" y="1295400"/>
            <a:ext cx="2743200" cy="2438400"/>
          </a:xfrm>
          <a:prstGeom prst="ellips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A1B83D4A-9A7D-60C7-B16C-9E83F7A46938}"/>
              </a:ext>
            </a:extLst>
          </p:cNvPr>
          <p:cNvSpPr/>
          <p:nvPr/>
        </p:nvSpPr>
        <p:spPr>
          <a:xfrm>
            <a:off x="3657600" y="1342416"/>
            <a:ext cx="381000" cy="2438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D</a:t>
            </a:r>
          </a:p>
          <a:p>
            <a:pPr algn="ctr"/>
            <a:r>
              <a:rPr lang="en-US" sz="2400" b="1" dirty="0">
                <a:solidFill>
                  <a:schemeClr val="tx1"/>
                </a:solidFill>
              </a:rPr>
              <a:t>E</a:t>
            </a:r>
          </a:p>
          <a:p>
            <a:pPr algn="ctr"/>
            <a:r>
              <a:rPr lang="en-US" sz="2400" b="1" dirty="0">
                <a:solidFill>
                  <a:schemeClr val="tx1"/>
                </a:solidFill>
              </a:rPr>
              <a:t>A</a:t>
            </a:r>
          </a:p>
          <a:p>
            <a:pPr algn="ctr"/>
            <a:r>
              <a:rPr lang="en-US" sz="2400" b="1" dirty="0">
                <a:solidFill>
                  <a:schemeClr val="tx1"/>
                </a:solidFill>
              </a:rPr>
              <a:t>T</a:t>
            </a:r>
          </a:p>
          <a:p>
            <a:pPr algn="ctr"/>
            <a:r>
              <a:rPr lang="en-US" sz="2400" b="1" dirty="0">
                <a:solidFill>
                  <a:schemeClr val="tx1"/>
                </a:solidFill>
              </a:rPr>
              <a:t>H</a:t>
            </a:r>
            <a:endParaRPr lang="en-US" b="1" dirty="0">
              <a:solidFill>
                <a:schemeClr val="tx1"/>
              </a:solidFill>
            </a:endParaRPr>
          </a:p>
        </p:txBody>
      </p:sp>
      <p:sp>
        <p:nvSpPr>
          <p:cNvPr id="4" name="Oval 3">
            <a:extLst>
              <a:ext uri="{FF2B5EF4-FFF2-40B4-BE49-F238E27FC236}">
                <a16:creationId xmlns:a16="http://schemas.microsoft.com/office/drawing/2014/main" id="{7E1F58DA-0E03-2554-B3CD-2CA6584D4659}"/>
              </a:ext>
            </a:extLst>
          </p:cNvPr>
          <p:cNvSpPr/>
          <p:nvPr/>
        </p:nvSpPr>
        <p:spPr>
          <a:xfrm>
            <a:off x="1143001" y="1922832"/>
            <a:ext cx="1371600" cy="1248837"/>
          </a:xfrm>
          <a:prstGeom prst="ellipse">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spirit</a:t>
            </a:r>
          </a:p>
        </p:txBody>
      </p:sp>
      <p:sp>
        <p:nvSpPr>
          <p:cNvPr id="6" name="Oval 5">
            <a:extLst>
              <a:ext uri="{FF2B5EF4-FFF2-40B4-BE49-F238E27FC236}">
                <a16:creationId xmlns:a16="http://schemas.microsoft.com/office/drawing/2014/main" id="{C10ADB51-6414-C6C7-14E2-1A88BDEEE0C4}"/>
              </a:ext>
            </a:extLst>
          </p:cNvPr>
          <p:cNvSpPr/>
          <p:nvPr/>
        </p:nvSpPr>
        <p:spPr>
          <a:xfrm>
            <a:off x="4495800" y="1695254"/>
            <a:ext cx="1828800" cy="177675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Rectangle 7">
            <a:extLst>
              <a:ext uri="{FF2B5EF4-FFF2-40B4-BE49-F238E27FC236}">
                <a16:creationId xmlns:a16="http://schemas.microsoft.com/office/drawing/2014/main" id="{D3D8CB1F-75A7-79AE-AF16-1B5223093DFE}"/>
              </a:ext>
            </a:extLst>
          </p:cNvPr>
          <p:cNvSpPr/>
          <p:nvPr/>
        </p:nvSpPr>
        <p:spPr>
          <a:xfrm>
            <a:off x="1267119" y="3276600"/>
            <a:ext cx="1143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body</a:t>
            </a:r>
            <a:endParaRPr lang="en-US" dirty="0">
              <a:solidFill>
                <a:schemeClr val="tx1"/>
              </a:solidFill>
            </a:endParaRPr>
          </a:p>
        </p:txBody>
      </p:sp>
      <p:sp>
        <p:nvSpPr>
          <p:cNvPr id="11" name="Rectangle: Rounded Corners 10">
            <a:extLst>
              <a:ext uri="{FF2B5EF4-FFF2-40B4-BE49-F238E27FC236}">
                <a16:creationId xmlns:a16="http://schemas.microsoft.com/office/drawing/2014/main" id="{4D1788C8-1028-D7B9-9D6E-A85DAB99A26A}"/>
              </a:ext>
            </a:extLst>
          </p:cNvPr>
          <p:cNvSpPr/>
          <p:nvPr/>
        </p:nvSpPr>
        <p:spPr>
          <a:xfrm>
            <a:off x="4505227" y="2401875"/>
            <a:ext cx="1819373" cy="3778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chasm</a:t>
            </a:r>
          </a:p>
        </p:txBody>
      </p:sp>
      <p:sp>
        <p:nvSpPr>
          <p:cNvPr id="12" name="Rectangle: Rounded Corners 11">
            <a:extLst>
              <a:ext uri="{FF2B5EF4-FFF2-40B4-BE49-F238E27FC236}">
                <a16:creationId xmlns:a16="http://schemas.microsoft.com/office/drawing/2014/main" id="{B8EAB647-FAC2-AEB5-605B-447C9E29EFF5}"/>
              </a:ext>
            </a:extLst>
          </p:cNvPr>
          <p:cNvSpPr/>
          <p:nvPr/>
        </p:nvSpPr>
        <p:spPr>
          <a:xfrm>
            <a:off x="4761374" y="1932709"/>
            <a:ext cx="1258426" cy="2770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2060"/>
                </a:solidFill>
              </a:rPr>
              <a:t>paradise</a:t>
            </a:r>
          </a:p>
        </p:txBody>
      </p:sp>
      <p:sp>
        <p:nvSpPr>
          <p:cNvPr id="13" name="Rectangle: Rounded Corners 12">
            <a:extLst>
              <a:ext uri="{FF2B5EF4-FFF2-40B4-BE49-F238E27FC236}">
                <a16:creationId xmlns:a16="http://schemas.microsoft.com/office/drawing/2014/main" id="{6DD7FC45-09A1-D594-296F-8C55666EE111}"/>
              </a:ext>
            </a:extLst>
          </p:cNvPr>
          <p:cNvSpPr/>
          <p:nvPr/>
        </p:nvSpPr>
        <p:spPr>
          <a:xfrm>
            <a:off x="4772319" y="2971800"/>
            <a:ext cx="1258426" cy="2770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torments</a:t>
            </a:r>
          </a:p>
        </p:txBody>
      </p:sp>
      <p:sp>
        <p:nvSpPr>
          <p:cNvPr id="14" name="Arrow: Down 13">
            <a:extLst>
              <a:ext uri="{FF2B5EF4-FFF2-40B4-BE49-F238E27FC236}">
                <a16:creationId xmlns:a16="http://schemas.microsoft.com/office/drawing/2014/main" id="{E2230742-B41E-3CB9-FCAD-F105592AF8BA}"/>
              </a:ext>
            </a:extLst>
          </p:cNvPr>
          <p:cNvSpPr/>
          <p:nvPr/>
        </p:nvSpPr>
        <p:spPr>
          <a:xfrm rot="19128399">
            <a:off x="2797200" y="3382905"/>
            <a:ext cx="385013" cy="1819713"/>
          </a:xfrm>
          <a:prstGeom prst="down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65000"/>
                </a:schemeClr>
              </a:solidFill>
            </a:endParaRPr>
          </a:p>
        </p:txBody>
      </p:sp>
      <p:sp>
        <p:nvSpPr>
          <p:cNvPr id="16" name="Rectangle 15">
            <a:extLst>
              <a:ext uri="{FF2B5EF4-FFF2-40B4-BE49-F238E27FC236}">
                <a16:creationId xmlns:a16="http://schemas.microsoft.com/office/drawing/2014/main" id="{67BD9D1E-AA90-C1CB-3C1B-D782EAB4EA72}"/>
              </a:ext>
            </a:extLst>
          </p:cNvPr>
          <p:cNvSpPr/>
          <p:nvPr/>
        </p:nvSpPr>
        <p:spPr>
          <a:xfrm>
            <a:off x="6324600" y="838200"/>
            <a:ext cx="2209800" cy="1447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Lk.16:22</a:t>
            </a:r>
          </a:p>
          <a:p>
            <a:pPr algn="ctr"/>
            <a:r>
              <a:rPr lang="en-US" sz="2800" dirty="0"/>
              <a:t>Lk.23:43</a:t>
            </a:r>
          </a:p>
          <a:p>
            <a:pPr algn="ctr"/>
            <a:r>
              <a:rPr lang="en-US" sz="2800" dirty="0"/>
              <a:t>Ac.7:59</a:t>
            </a:r>
          </a:p>
        </p:txBody>
      </p:sp>
      <p:sp>
        <p:nvSpPr>
          <p:cNvPr id="17" name="Rectangle 16">
            <a:extLst>
              <a:ext uri="{FF2B5EF4-FFF2-40B4-BE49-F238E27FC236}">
                <a16:creationId xmlns:a16="http://schemas.microsoft.com/office/drawing/2014/main" id="{2E324EBA-B7A7-EDB5-FFFE-159309EEFE55}"/>
              </a:ext>
            </a:extLst>
          </p:cNvPr>
          <p:cNvSpPr/>
          <p:nvPr/>
        </p:nvSpPr>
        <p:spPr>
          <a:xfrm>
            <a:off x="6324600" y="2895600"/>
            <a:ext cx="2209800" cy="1447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Lk.16:23-24</a:t>
            </a:r>
          </a:p>
          <a:p>
            <a:pPr algn="ctr"/>
            <a:r>
              <a:rPr lang="en-US" sz="2800" dirty="0"/>
              <a:t>2 Pt.2:9</a:t>
            </a:r>
          </a:p>
        </p:txBody>
      </p:sp>
      <p:sp>
        <p:nvSpPr>
          <p:cNvPr id="18" name="Rectangle 17">
            <a:extLst>
              <a:ext uri="{FF2B5EF4-FFF2-40B4-BE49-F238E27FC236}">
                <a16:creationId xmlns:a16="http://schemas.microsoft.com/office/drawing/2014/main" id="{59ED6566-B0F9-4710-90B6-1EAFC0B12456}"/>
              </a:ext>
            </a:extLst>
          </p:cNvPr>
          <p:cNvSpPr/>
          <p:nvPr/>
        </p:nvSpPr>
        <p:spPr>
          <a:xfrm>
            <a:off x="4781746" y="1181492"/>
            <a:ext cx="1238054" cy="476054"/>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hades</a:t>
            </a:r>
            <a:endParaRPr lang="en-US" dirty="0"/>
          </a:p>
        </p:txBody>
      </p:sp>
      <p:sp>
        <p:nvSpPr>
          <p:cNvPr id="19" name="Rectangle 18">
            <a:extLst>
              <a:ext uri="{FF2B5EF4-FFF2-40B4-BE49-F238E27FC236}">
                <a16:creationId xmlns:a16="http://schemas.microsoft.com/office/drawing/2014/main" id="{A7435A4D-99D4-5C96-3769-CD5418F0DC0A}"/>
              </a:ext>
            </a:extLst>
          </p:cNvPr>
          <p:cNvSpPr/>
          <p:nvPr/>
        </p:nvSpPr>
        <p:spPr>
          <a:xfrm>
            <a:off x="4876800" y="4781746"/>
            <a:ext cx="1238054" cy="476054"/>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earth</a:t>
            </a:r>
            <a:endParaRPr lang="en-US" dirty="0"/>
          </a:p>
        </p:txBody>
      </p:sp>
      <p:sp>
        <p:nvSpPr>
          <p:cNvPr id="5" name="Arrow: Down 4">
            <a:extLst>
              <a:ext uri="{FF2B5EF4-FFF2-40B4-BE49-F238E27FC236}">
                <a16:creationId xmlns:a16="http://schemas.microsoft.com/office/drawing/2014/main" id="{063E7D92-BDBD-2BB2-F3A0-B8C746A41320}"/>
              </a:ext>
            </a:extLst>
          </p:cNvPr>
          <p:cNvSpPr/>
          <p:nvPr/>
        </p:nvSpPr>
        <p:spPr>
          <a:xfrm rot="16200000">
            <a:off x="2864418" y="1855755"/>
            <a:ext cx="242673" cy="1463082"/>
          </a:xfrm>
          <a:prstGeom prst="downArrow">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65000"/>
                </a:schemeClr>
              </a:solidFill>
            </a:endParaRPr>
          </a:p>
        </p:txBody>
      </p:sp>
    </p:spTree>
    <p:extLst>
      <p:ext uri="{BB962C8B-B14F-4D97-AF65-F5344CB8AC3E}">
        <p14:creationId xmlns:p14="http://schemas.microsoft.com/office/powerpoint/2010/main" val="235640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100" dirty="0">
                <a:solidFill>
                  <a:schemeClr val="bg1"/>
                </a:solidFill>
              </a:rPr>
              <a:t>What is not taught – </a:t>
            </a:r>
            <a:endParaRPr lang="en-US" altLang="en-US" sz="3100" dirty="0">
              <a:solidFill>
                <a:srgbClr val="CCFFCC"/>
              </a:solidFill>
            </a:endParaRPr>
          </a:p>
        </p:txBody>
      </p:sp>
      <p:sp>
        <p:nvSpPr>
          <p:cNvPr id="3075" name="Rectangle 3"/>
          <p:cNvSpPr>
            <a:spLocks noGrp="1" noChangeArrowheads="1"/>
          </p:cNvSpPr>
          <p:nvPr>
            <p:ph type="body" idx="1"/>
          </p:nvPr>
        </p:nvSpPr>
        <p:spPr>
          <a:xfrm>
            <a:off x="457200" y="914400"/>
            <a:ext cx="8229600" cy="5257800"/>
          </a:xfrm>
        </p:spPr>
        <p:txBody>
          <a:bodyPr/>
          <a:lstStyle/>
          <a:p>
            <a:pPr marL="0" indent="0">
              <a:spcAft>
                <a:spcPts val="0"/>
              </a:spcAft>
              <a:buNone/>
            </a:pPr>
            <a:r>
              <a:rPr lang="en-US" altLang="en-US" sz="2400" dirty="0">
                <a:solidFill>
                  <a:srgbClr val="FFC000"/>
                </a:solidFill>
              </a:rPr>
              <a:t>1. </a:t>
            </a:r>
            <a:r>
              <a:rPr lang="en-US" altLang="en-US" sz="3100" dirty="0">
                <a:solidFill>
                  <a:srgbClr val="CCFFCC"/>
                </a:solidFill>
              </a:rPr>
              <a:t>Spirit of man in the grave</a:t>
            </a:r>
          </a:p>
          <a:p>
            <a:pPr lvl="1">
              <a:spcAft>
                <a:spcPts val="0"/>
              </a:spcAft>
            </a:pPr>
            <a:r>
              <a:rPr lang="en-US" altLang="en-US" sz="3100" dirty="0">
                <a:solidFill>
                  <a:schemeClr val="bg1"/>
                </a:solidFill>
              </a:rPr>
              <a:t>Sheol / Hades never mean ‘grave’</a:t>
            </a:r>
          </a:p>
          <a:p>
            <a:pPr lvl="1">
              <a:spcAft>
                <a:spcPts val="600"/>
              </a:spcAft>
            </a:pPr>
            <a:r>
              <a:rPr lang="en-US" altLang="en-US" sz="3100" dirty="0">
                <a:solidFill>
                  <a:schemeClr val="bg1"/>
                </a:solidFill>
              </a:rPr>
              <a:t>“It is the intermediate period between decease and Gehenna or Heaven”</a:t>
            </a:r>
            <a:r>
              <a:rPr lang="en-US" altLang="en-US" sz="2700" dirty="0">
                <a:solidFill>
                  <a:schemeClr val="bg1"/>
                </a:solidFill>
              </a:rPr>
              <a:t> </a:t>
            </a:r>
            <a:r>
              <a:rPr lang="en-US" altLang="en-US" sz="2400" dirty="0">
                <a:solidFill>
                  <a:schemeClr val="bg1"/>
                </a:solidFill>
              </a:rPr>
              <a:t>– Vine</a:t>
            </a:r>
            <a:endParaRPr lang="en-US" altLang="en-US" sz="2700" dirty="0">
              <a:solidFill>
                <a:schemeClr val="bg1"/>
              </a:solidFill>
            </a:endParaRPr>
          </a:p>
          <a:p>
            <a:pPr marL="0" indent="0">
              <a:spcAft>
                <a:spcPts val="600"/>
              </a:spcAft>
              <a:buNone/>
            </a:pPr>
            <a:r>
              <a:rPr lang="en-US" altLang="en-US" sz="2400" dirty="0">
                <a:solidFill>
                  <a:srgbClr val="FFC000"/>
                </a:solidFill>
              </a:rPr>
              <a:t>2. </a:t>
            </a:r>
            <a:r>
              <a:rPr lang="en-US" altLang="en-US" sz="3100" dirty="0">
                <a:solidFill>
                  <a:srgbClr val="CCFFCC"/>
                </a:solidFill>
              </a:rPr>
              <a:t>Purgatory.   </a:t>
            </a:r>
            <a:r>
              <a:rPr lang="en-US" altLang="en-US" sz="3100" dirty="0">
                <a:solidFill>
                  <a:srgbClr val="FFFFCC"/>
                </a:solidFill>
              </a:rPr>
              <a:t>Unbiblical, antibiblical</a:t>
            </a:r>
          </a:p>
          <a:p>
            <a:pPr marL="0" indent="0">
              <a:spcAft>
                <a:spcPts val="0"/>
              </a:spcAft>
              <a:buNone/>
            </a:pPr>
            <a:r>
              <a:rPr lang="en-US" altLang="en-US" sz="2400" dirty="0">
                <a:solidFill>
                  <a:srgbClr val="FFC000"/>
                </a:solidFill>
              </a:rPr>
              <a:t>3. </a:t>
            </a:r>
            <a:r>
              <a:rPr lang="en-US" altLang="en-US" sz="3100" dirty="0">
                <a:solidFill>
                  <a:srgbClr val="CCFFCC"/>
                </a:solidFill>
              </a:rPr>
              <a:t>At death, going directly to heaven / hell</a:t>
            </a:r>
          </a:p>
          <a:p>
            <a:pPr marL="457200" lvl="1" indent="0">
              <a:spcAft>
                <a:spcPts val="0"/>
              </a:spcAft>
              <a:buNone/>
            </a:pPr>
            <a:endParaRPr lang="en-US" altLang="en-US" sz="2700" dirty="0">
              <a:solidFill>
                <a:srgbClr val="FFFFCC"/>
              </a:solidFill>
            </a:endParaRPr>
          </a:p>
        </p:txBody>
      </p:sp>
    </p:spTree>
    <p:extLst>
      <p:ext uri="{BB962C8B-B14F-4D97-AF65-F5344CB8AC3E}">
        <p14:creationId xmlns:p14="http://schemas.microsoft.com/office/powerpoint/2010/main" val="165919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735348" y="609600"/>
            <a:ext cx="3656097" cy="5334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What is Man?</a:t>
            </a:r>
          </a:p>
        </p:txBody>
      </p:sp>
      <p:sp>
        <p:nvSpPr>
          <p:cNvPr id="3" name="Rounded Rectangle 3">
            <a:extLst>
              <a:ext uri="{FF2B5EF4-FFF2-40B4-BE49-F238E27FC236}">
                <a16:creationId xmlns:a16="http://schemas.microsoft.com/office/drawing/2014/main" id="{614860BE-5D9A-600F-4509-1CEE65F78485}"/>
              </a:ext>
            </a:extLst>
          </p:cNvPr>
          <p:cNvSpPr/>
          <p:nvPr/>
        </p:nvSpPr>
        <p:spPr bwMode="auto">
          <a:xfrm>
            <a:off x="1018097" y="2714016"/>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What will Happen</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at the Last Day?</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1FB37132-02F7-804A-C8CC-C973A559C2E2}"/>
              </a:ext>
            </a:extLst>
          </p:cNvPr>
          <p:cNvSpPr/>
          <p:nvPr/>
        </p:nvSpPr>
        <p:spPr bwMode="auto">
          <a:xfrm>
            <a:off x="2743200" y="1295400"/>
            <a:ext cx="3656097" cy="5334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What is Death?</a:t>
            </a:r>
          </a:p>
        </p:txBody>
      </p:sp>
      <p:sp>
        <p:nvSpPr>
          <p:cNvPr id="5" name="Rounded Rectangle 3">
            <a:extLst>
              <a:ext uri="{FF2B5EF4-FFF2-40B4-BE49-F238E27FC236}">
                <a16:creationId xmlns:a16="http://schemas.microsoft.com/office/drawing/2014/main" id="{11191A4E-E2F0-D0B5-8208-A285F3C6F59C}"/>
              </a:ext>
            </a:extLst>
          </p:cNvPr>
          <p:cNvSpPr/>
          <p:nvPr/>
        </p:nvSpPr>
        <p:spPr bwMode="auto">
          <a:xfrm>
            <a:off x="2744703" y="1990627"/>
            <a:ext cx="3656097" cy="5334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3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3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Where are the Dead?</a:t>
            </a:r>
          </a:p>
        </p:txBody>
      </p:sp>
    </p:spTree>
    <p:extLst>
      <p:ext uri="{BB962C8B-B14F-4D97-AF65-F5344CB8AC3E}">
        <p14:creationId xmlns:p14="http://schemas.microsoft.com/office/powerpoint/2010/main" val="1802534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600" dirty="0">
                <a:solidFill>
                  <a:srgbClr val="FFFF00"/>
                </a:solidFill>
              </a:rPr>
              <a:t>Ancient views of death sound modern</a:t>
            </a:r>
          </a:p>
        </p:txBody>
      </p:sp>
      <p:sp>
        <p:nvSpPr>
          <p:cNvPr id="3075" name="Rectangle 3"/>
          <p:cNvSpPr>
            <a:spLocks noGrp="1" noChangeArrowheads="1"/>
          </p:cNvSpPr>
          <p:nvPr>
            <p:ph type="body" idx="1"/>
          </p:nvPr>
        </p:nvSpPr>
        <p:spPr>
          <a:xfrm>
            <a:off x="457200" y="914400"/>
            <a:ext cx="8229600" cy="5715000"/>
          </a:xfrm>
        </p:spPr>
        <p:txBody>
          <a:bodyPr/>
          <a:lstStyle/>
          <a:p>
            <a:pPr marL="0" indent="0">
              <a:spcAft>
                <a:spcPts val="0"/>
              </a:spcAft>
              <a:buNone/>
            </a:pPr>
            <a:r>
              <a:rPr lang="en-US" altLang="en-US" sz="3000" dirty="0">
                <a:solidFill>
                  <a:srgbClr val="FFFFCC"/>
                </a:solidFill>
              </a:rPr>
              <a:t>Romans</a:t>
            </a:r>
          </a:p>
          <a:p>
            <a:pPr marL="169863" indent="57150">
              <a:spcAft>
                <a:spcPts val="600"/>
              </a:spcAft>
              <a:buFont typeface="Arial" panose="020B0604020202020204" pitchFamily="34" charset="0"/>
              <a:buChar char="•"/>
            </a:pPr>
            <a:r>
              <a:rPr lang="en-US" altLang="en-US" sz="3000" dirty="0">
                <a:solidFill>
                  <a:schemeClr val="bg1"/>
                </a:solidFill>
              </a:rPr>
              <a:t>  Requiescat in pace</a:t>
            </a:r>
          </a:p>
          <a:p>
            <a:pPr marL="515938" indent="-288925">
              <a:spcAft>
                <a:spcPts val="600"/>
              </a:spcAft>
              <a:buFont typeface="Arial" panose="020B0604020202020204" pitchFamily="34" charset="0"/>
              <a:buChar char="•"/>
            </a:pPr>
            <a:r>
              <a:rPr lang="en-US" altLang="en-US" sz="3000" dirty="0">
                <a:solidFill>
                  <a:schemeClr val="bg1"/>
                </a:solidFill>
              </a:rPr>
              <a:t>Many believed the dead lived on in the underworld</a:t>
            </a:r>
          </a:p>
          <a:p>
            <a:pPr marL="169863" indent="-169863">
              <a:spcAft>
                <a:spcPts val="0"/>
              </a:spcAft>
              <a:buNone/>
            </a:pPr>
            <a:r>
              <a:rPr lang="en-US" altLang="en-US" sz="3000" dirty="0">
                <a:solidFill>
                  <a:srgbClr val="FFFFCC"/>
                </a:solidFill>
              </a:rPr>
              <a:t>Jews</a:t>
            </a:r>
          </a:p>
          <a:p>
            <a:pPr marL="169863" indent="57150">
              <a:spcAft>
                <a:spcPts val="0"/>
              </a:spcAft>
              <a:buFont typeface="Arial" panose="020B0604020202020204" pitchFamily="34" charset="0"/>
              <a:buChar char="•"/>
            </a:pPr>
            <a:r>
              <a:rPr lang="en-US" altLang="en-US" sz="3000" dirty="0">
                <a:solidFill>
                  <a:schemeClr val="bg1"/>
                </a:solidFill>
              </a:rPr>
              <a:t>  Job 19:26-27;  2 Sm.12</a:t>
            </a:r>
          </a:p>
        </p:txBody>
      </p:sp>
      <p:pic>
        <p:nvPicPr>
          <p:cNvPr id="4" name="Picture 3" descr="A picture containing text, container, box&#10;&#10;Description automatically generated">
            <a:extLst>
              <a:ext uri="{FF2B5EF4-FFF2-40B4-BE49-F238E27FC236}">
                <a16:creationId xmlns:a16="http://schemas.microsoft.com/office/drawing/2014/main" id="{B5B377DD-9B7A-148A-1EEB-91C49C83D1A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904282" y="838200"/>
            <a:ext cx="1039318" cy="1219200"/>
          </a:xfrm>
          <a:prstGeom prst="rect">
            <a:avLst/>
          </a:prstGeom>
        </p:spPr>
      </p:pic>
    </p:spTree>
    <p:extLst>
      <p:ext uri="{BB962C8B-B14F-4D97-AF65-F5344CB8AC3E}">
        <p14:creationId xmlns:p14="http://schemas.microsoft.com/office/powerpoint/2010/main" val="108811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a:spcAft>
                <a:spcPts val="600"/>
              </a:spcAft>
            </a:pPr>
            <a:r>
              <a:rPr lang="en-US" altLang="en-US" sz="3100" dirty="0">
                <a:solidFill>
                  <a:srgbClr val="CCFFFF"/>
                </a:solidFill>
              </a:rPr>
              <a:t>Resurrection</a:t>
            </a:r>
            <a:r>
              <a:rPr lang="en-US" altLang="en-US" sz="3100" dirty="0">
                <a:solidFill>
                  <a:schemeClr val="bg1"/>
                </a:solidFill>
              </a:rPr>
              <a:t>, Jn.5</a:t>
            </a:r>
            <a:r>
              <a:rPr lang="en-US" altLang="en-US" sz="3100" baseline="30000" dirty="0">
                <a:solidFill>
                  <a:schemeClr val="bg1"/>
                </a:solidFill>
              </a:rPr>
              <a:t>28</a:t>
            </a:r>
            <a:r>
              <a:rPr lang="en-US" altLang="en-US" sz="3100" dirty="0">
                <a:solidFill>
                  <a:schemeClr val="bg1"/>
                </a:solidFill>
              </a:rPr>
              <a:t> </a:t>
            </a:r>
            <a:r>
              <a:rPr lang="en-US" altLang="en-US" sz="3100" dirty="0">
                <a:solidFill>
                  <a:srgbClr val="FFFFCC"/>
                </a:solidFill>
              </a:rPr>
              <a:t>Do not marvel at this; for the hour is coming in which all who are in the graves will hear His voice  </a:t>
            </a:r>
            <a:r>
              <a:rPr lang="en-US" altLang="en-US" sz="3100" baseline="30000" dirty="0">
                <a:solidFill>
                  <a:schemeClr val="bg1"/>
                </a:solidFill>
              </a:rPr>
              <a:t>29</a:t>
            </a:r>
            <a:r>
              <a:rPr lang="en-US" altLang="en-US" sz="3100" dirty="0">
                <a:solidFill>
                  <a:schemeClr val="bg1"/>
                </a:solidFill>
              </a:rPr>
              <a:t> </a:t>
            </a:r>
            <a:r>
              <a:rPr lang="en-US" altLang="en-US" sz="3100" dirty="0">
                <a:solidFill>
                  <a:srgbClr val="FFFFCC"/>
                </a:solidFill>
              </a:rPr>
              <a:t>and come forth—those who have done good, to the resurrection of life, and those who have done evil, to the resurrection of condemnation </a:t>
            </a: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3343258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a:spcAft>
                <a:spcPts val="600"/>
              </a:spcAft>
            </a:pPr>
            <a:r>
              <a:rPr lang="en-US" altLang="en-US" sz="3100" dirty="0">
                <a:solidFill>
                  <a:schemeClr val="bg1"/>
                </a:solidFill>
              </a:rPr>
              <a:t>Resurrection, Jn.5</a:t>
            </a:r>
            <a:r>
              <a:rPr lang="en-US" altLang="en-US" sz="3100" baseline="30000" dirty="0">
                <a:solidFill>
                  <a:schemeClr val="bg1"/>
                </a:solidFill>
              </a:rPr>
              <a:t>28-29</a:t>
            </a:r>
            <a:endParaRPr lang="en-US" altLang="en-US" sz="3100" dirty="0">
              <a:solidFill>
                <a:schemeClr val="bg1"/>
              </a:solidFill>
            </a:endParaRPr>
          </a:p>
          <a:p>
            <a:pPr>
              <a:spcAft>
                <a:spcPts val="600"/>
              </a:spcAft>
            </a:pPr>
            <a:r>
              <a:rPr lang="en-US" altLang="en-US" sz="3100" dirty="0">
                <a:solidFill>
                  <a:srgbClr val="CCFFFF"/>
                </a:solidFill>
              </a:rPr>
              <a:t>Judgment</a:t>
            </a:r>
            <a:r>
              <a:rPr lang="en-US" altLang="en-US" sz="3100" dirty="0">
                <a:solidFill>
                  <a:schemeClr val="bg1"/>
                </a:solidFill>
              </a:rPr>
              <a:t>, 2 Co.5</a:t>
            </a:r>
            <a:r>
              <a:rPr lang="en-US" altLang="en-US" sz="3100" baseline="30000" dirty="0">
                <a:solidFill>
                  <a:schemeClr val="bg1"/>
                </a:solidFill>
              </a:rPr>
              <a:t>10</a:t>
            </a:r>
            <a:r>
              <a:rPr lang="en-US" altLang="en-US" sz="3100" dirty="0">
                <a:solidFill>
                  <a:schemeClr val="bg1"/>
                </a:solidFill>
              </a:rPr>
              <a:t> </a:t>
            </a:r>
            <a:r>
              <a:rPr lang="en-US" altLang="en-US" sz="3100" dirty="0">
                <a:solidFill>
                  <a:srgbClr val="FFFFCC"/>
                </a:solidFill>
              </a:rPr>
              <a:t>For we must all appear before the judgment seat of Christ, that each one may receive the things done in the body, according to what he has done, whether good or bad </a:t>
            </a:r>
          </a:p>
          <a:p>
            <a:pPr marL="0" indent="0">
              <a:spcAft>
                <a:spcPts val="0"/>
              </a:spcAft>
              <a:buNone/>
            </a:pPr>
            <a:endParaRPr lang="en-US" altLang="en-US" sz="3100" dirty="0">
              <a:solidFill>
                <a:schemeClr val="bg1"/>
              </a:solidFill>
            </a:endParaRPr>
          </a:p>
          <a:p>
            <a:pPr>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252207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a:spcAft>
                <a:spcPts val="600"/>
              </a:spcAft>
            </a:pPr>
            <a:r>
              <a:rPr lang="en-US" altLang="en-US" sz="3100" dirty="0">
                <a:solidFill>
                  <a:schemeClr val="bg1"/>
                </a:solidFill>
              </a:rPr>
              <a:t>Resurrection, Jn.5</a:t>
            </a:r>
            <a:r>
              <a:rPr lang="en-US" altLang="en-US" sz="3100" baseline="30000" dirty="0">
                <a:solidFill>
                  <a:schemeClr val="bg1"/>
                </a:solidFill>
              </a:rPr>
              <a:t>28-29</a:t>
            </a:r>
            <a:endParaRPr lang="en-US" altLang="en-US" sz="3100" dirty="0">
              <a:solidFill>
                <a:schemeClr val="bg1"/>
              </a:solidFill>
            </a:endParaRPr>
          </a:p>
          <a:p>
            <a:pPr>
              <a:spcAft>
                <a:spcPts val="600"/>
              </a:spcAft>
            </a:pPr>
            <a:r>
              <a:rPr lang="en-US" altLang="en-US" sz="3100" dirty="0">
                <a:solidFill>
                  <a:schemeClr val="bg1"/>
                </a:solidFill>
              </a:rPr>
              <a:t>Judgment, 2 Co.5</a:t>
            </a:r>
            <a:r>
              <a:rPr lang="en-US" altLang="en-US" sz="3100" baseline="30000" dirty="0">
                <a:solidFill>
                  <a:schemeClr val="bg1"/>
                </a:solidFill>
              </a:rPr>
              <a:t>10</a:t>
            </a:r>
          </a:p>
          <a:p>
            <a:pPr>
              <a:spcAft>
                <a:spcPts val="600"/>
              </a:spcAft>
            </a:pPr>
            <a:r>
              <a:rPr lang="en-US" altLang="en-US" sz="3100" dirty="0">
                <a:solidFill>
                  <a:srgbClr val="CCFFFF"/>
                </a:solidFill>
              </a:rPr>
              <a:t>Heaven or hell</a:t>
            </a:r>
            <a:r>
              <a:rPr lang="en-US" altLang="en-US" sz="3100" dirty="0">
                <a:solidFill>
                  <a:schemeClr val="bg1"/>
                </a:solidFill>
              </a:rPr>
              <a:t>, Mt.25</a:t>
            </a:r>
            <a:r>
              <a:rPr lang="en-US" altLang="en-US" sz="3100" baseline="30000" dirty="0">
                <a:solidFill>
                  <a:schemeClr val="bg1"/>
                </a:solidFill>
              </a:rPr>
              <a:t>34</a:t>
            </a:r>
            <a:r>
              <a:rPr lang="en-US" altLang="en-US" sz="3100" dirty="0">
                <a:solidFill>
                  <a:schemeClr val="bg1"/>
                </a:solidFill>
              </a:rPr>
              <a:t> </a:t>
            </a:r>
            <a:r>
              <a:rPr lang="en-US" altLang="en-US" sz="3100" dirty="0">
                <a:solidFill>
                  <a:srgbClr val="CCFFFF"/>
                </a:solidFill>
              </a:rPr>
              <a:t>Then the King will say to those on His right hand, ‘Come, you blessed of My Father, inherit the kingdom prepared for you from the foundation of the world . . . </a:t>
            </a:r>
            <a:r>
              <a:rPr lang="en-US" altLang="en-US" sz="3100" baseline="30000" dirty="0">
                <a:solidFill>
                  <a:schemeClr val="bg1"/>
                </a:solidFill>
              </a:rPr>
              <a:t>41</a:t>
            </a:r>
            <a:r>
              <a:rPr lang="en-US" altLang="en-US" sz="3100" dirty="0">
                <a:solidFill>
                  <a:schemeClr val="bg1"/>
                </a:solidFill>
              </a:rPr>
              <a:t>  </a:t>
            </a:r>
            <a:r>
              <a:rPr lang="en-US" altLang="en-US" sz="3100" dirty="0">
                <a:solidFill>
                  <a:srgbClr val="CCFFCC"/>
                </a:solidFill>
              </a:rPr>
              <a:t>“Then He will also say to those on the left hand, ‘Depart from Me, you cursed, into the everlasting fire prepared for the devil and his angels,  </a:t>
            </a:r>
            <a:r>
              <a:rPr lang="en-US" altLang="en-US" sz="3100" baseline="30000" dirty="0">
                <a:solidFill>
                  <a:schemeClr val="bg1"/>
                </a:solidFill>
              </a:rPr>
              <a:t>46</a:t>
            </a:r>
            <a:r>
              <a:rPr lang="en-US" altLang="en-US" sz="3100" dirty="0">
                <a:solidFill>
                  <a:srgbClr val="CCFFCC"/>
                </a:solidFill>
              </a:rPr>
              <a:t> And these will go away into everlasting punishment, but the righteous into eternal life” </a:t>
            </a:r>
          </a:p>
          <a:p>
            <a:pPr>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1039281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marL="0" indent="0">
              <a:spcAft>
                <a:spcPts val="0"/>
              </a:spcAft>
              <a:buNone/>
            </a:pPr>
            <a:endParaRPr lang="en-US" altLang="en-US" sz="3100" dirty="0">
              <a:solidFill>
                <a:schemeClr val="bg1"/>
              </a:solidFill>
            </a:endParaRPr>
          </a:p>
          <a:p>
            <a:pPr>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p:txBody>
      </p:sp>
      <p:sp>
        <p:nvSpPr>
          <p:cNvPr id="3" name="Rectangle 2">
            <a:extLst>
              <a:ext uri="{FF2B5EF4-FFF2-40B4-BE49-F238E27FC236}">
                <a16:creationId xmlns:a16="http://schemas.microsoft.com/office/drawing/2014/main" id="{0EE7DE11-281A-FFC8-0AEA-59F337200A32}"/>
              </a:ext>
            </a:extLst>
          </p:cNvPr>
          <p:cNvSpPr/>
          <p:nvPr/>
        </p:nvSpPr>
        <p:spPr>
          <a:xfrm>
            <a:off x="533400" y="304800"/>
            <a:ext cx="8077200" cy="4648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sz="2900" dirty="0"/>
              <a:t>Hebrew Ge-Hinnom the valley of Tophet [south side of Jerusalem]  [converted by Josiah into a place of abomination by strewing of dead men’s bones, 2 K.23:13f.; </a:t>
            </a:r>
            <a:r>
              <a:rPr lang="en-US" sz="2900" dirty="0">
                <a:solidFill>
                  <a:srgbClr val="FFFFCC"/>
                </a:solidFill>
              </a:rPr>
              <a:t>it became the garbage and rubbish heap of Jerusalem, and as a place of continuous fires, a symbol of the place of lost spirits in torment]</a:t>
            </a:r>
            <a:r>
              <a:rPr lang="en-US" sz="2900" dirty="0"/>
              <a:t>.    It is found 12 times in NT, </a:t>
            </a:r>
            <a:br>
              <a:rPr lang="en-US" sz="2900" dirty="0"/>
            </a:br>
            <a:r>
              <a:rPr lang="en-US" sz="2900" dirty="0"/>
              <a:t>11 of which are in the Synoptists, in every instance as uttered by the Lord Himself.  </a:t>
            </a:r>
          </a:p>
          <a:p>
            <a:r>
              <a:rPr lang="en-US" sz="2000" dirty="0"/>
              <a:t>(Vine; Unger)</a:t>
            </a:r>
            <a:endParaRPr lang="en-US" sz="2900" dirty="0"/>
          </a:p>
        </p:txBody>
      </p:sp>
    </p:spTree>
    <p:extLst>
      <p:ext uri="{BB962C8B-B14F-4D97-AF65-F5344CB8AC3E}">
        <p14:creationId xmlns:p14="http://schemas.microsoft.com/office/powerpoint/2010/main" val="3651221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a:spcAft>
                <a:spcPts val="0"/>
              </a:spcAft>
            </a:pPr>
            <a:r>
              <a:rPr lang="en-US" altLang="en-US" sz="3100" dirty="0">
                <a:solidFill>
                  <a:schemeClr val="bg1"/>
                </a:solidFill>
              </a:rPr>
              <a:t>Resurrection, Jn.5:28-29</a:t>
            </a:r>
          </a:p>
          <a:p>
            <a:pPr>
              <a:spcAft>
                <a:spcPts val="0"/>
              </a:spcAft>
            </a:pPr>
            <a:r>
              <a:rPr lang="en-US" altLang="en-US" sz="3100" dirty="0">
                <a:solidFill>
                  <a:schemeClr val="bg1"/>
                </a:solidFill>
              </a:rPr>
              <a:t>Judgment, 2 Co.5:10</a:t>
            </a:r>
          </a:p>
          <a:p>
            <a:pPr>
              <a:spcAft>
                <a:spcPts val="0"/>
              </a:spcAft>
            </a:pPr>
            <a:r>
              <a:rPr lang="en-US" altLang="en-US" sz="3100" dirty="0">
                <a:solidFill>
                  <a:schemeClr val="bg1"/>
                </a:solidFill>
              </a:rPr>
              <a:t>Heaven or hell, Mt.25:34, 41 (10:28)</a:t>
            </a:r>
          </a:p>
          <a:p>
            <a:pPr>
              <a:spcAft>
                <a:spcPts val="0"/>
              </a:spcAft>
            </a:pPr>
            <a:r>
              <a:rPr lang="en-US" altLang="en-US" sz="3100" dirty="0" err="1">
                <a:solidFill>
                  <a:srgbClr val="CCFFFF"/>
                </a:solidFill>
              </a:rPr>
              <a:t>Tartaroō</a:t>
            </a:r>
            <a:r>
              <a:rPr lang="en-US" altLang="en-US" sz="3100" dirty="0">
                <a:solidFill>
                  <a:srgbClr val="CCFFFF"/>
                </a:solidFill>
              </a:rPr>
              <a:t>,</a:t>
            </a:r>
            <a:r>
              <a:rPr lang="en-US" altLang="en-US" sz="3100" dirty="0">
                <a:solidFill>
                  <a:schemeClr val="bg1"/>
                </a:solidFill>
              </a:rPr>
              <a:t> hold captive in Tartarus, 2 Pt.2</a:t>
            </a:r>
            <a:r>
              <a:rPr lang="en-US" altLang="en-US" sz="3100" baseline="30000" dirty="0">
                <a:solidFill>
                  <a:schemeClr val="bg1"/>
                </a:solidFill>
              </a:rPr>
              <a:t>4</a:t>
            </a:r>
            <a:r>
              <a:rPr lang="en-US" altLang="en-US" sz="3100" dirty="0">
                <a:solidFill>
                  <a:schemeClr val="bg1"/>
                </a:solidFill>
              </a:rPr>
              <a:t> </a:t>
            </a:r>
            <a:r>
              <a:rPr lang="en-US" altLang="en-US" sz="3000" dirty="0">
                <a:solidFill>
                  <a:srgbClr val="CCFFCC"/>
                </a:solidFill>
              </a:rPr>
              <a:t>For if God did not spare the angels who sinned, but </a:t>
            </a:r>
            <a:r>
              <a:rPr lang="en-US" altLang="en-US" sz="3000" u="sng" dirty="0">
                <a:solidFill>
                  <a:srgbClr val="CCFFCC"/>
                </a:solidFill>
              </a:rPr>
              <a:t>cast them down to hell</a:t>
            </a:r>
            <a:r>
              <a:rPr lang="en-US" altLang="en-US" sz="3000" dirty="0">
                <a:solidFill>
                  <a:srgbClr val="CCFFCC"/>
                </a:solidFill>
              </a:rPr>
              <a:t> and delivered them into chains of darkness, to be reserved for judgment  </a:t>
            </a:r>
          </a:p>
          <a:p>
            <a:pPr marL="0" indent="0">
              <a:spcAft>
                <a:spcPts val="0"/>
              </a:spcAft>
              <a:buNone/>
            </a:pPr>
            <a:endParaRPr lang="en-US" altLang="en-US" sz="3100" dirty="0">
              <a:solidFill>
                <a:schemeClr val="bg1"/>
              </a:solidFill>
            </a:endParaRPr>
          </a:p>
          <a:p>
            <a:pPr>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p:txBody>
      </p:sp>
      <p:sp>
        <p:nvSpPr>
          <p:cNvPr id="2" name="Rectangle 1">
            <a:extLst>
              <a:ext uri="{FF2B5EF4-FFF2-40B4-BE49-F238E27FC236}">
                <a16:creationId xmlns:a16="http://schemas.microsoft.com/office/drawing/2014/main" id="{2DA70A7E-D410-5F19-A0DA-D8B4895BA0C6}"/>
              </a:ext>
            </a:extLst>
          </p:cNvPr>
          <p:cNvSpPr/>
          <p:nvPr/>
        </p:nvSpPr>
        <p:spPr>
          <a:xfrm>
            <a:off x="381000" y="4572000"/>
            <a:ext cx="8382000" cy="19050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‘Greeks thought of Tartarus as a subterranean place lower than Hades, where divine punishment was meted out; thus the term came to be so employed in Jewish apocalyptic literature’</a:t>
            </a:r>
            <a:r>
              <a:rPr lang="en-US" dirty="0"/>
              <a:t> – Unger, 779</a:t>
            </a:r>
          </a:p>
        </p:txBody>
      </p:sp>
    </p:spTree>
    <p:extLst>
      <p:ext uri="{BB962C8B-B14F-4D97-AF65-F5344CB8AC3E}">
        <p14:creationId xmlns:p14="http://schemas.microsoft.com/office/powerpoint/2010/main" val="268285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a:spcAft>
                <a:spcPts val="0"/>
              </a:spcAft>
            </a:pPr>
            <a:r>
              <a:rPr lang="en-US" altLang="en-US" sz="3100" dirty="0">
                <a:solidFill>
                  <a:schemeClr val="bg1"/>
                </a:solidFill>
              </a:rPr>
              <a:t>Synonyms for hell:</a:t>
            </a:r>
          </a:p>
          <a:p>
            <a:pPr lvl="1">
              <a:spcAft>
                <a:spcPts val="0"/>
              </a:spcAft>
            </a:pPr>
            <a:r>
              <a:rPr lang="en-US" altLang="en-US" sz="3100" dirty="0">
                <a:solidFill>
                  <a:srgbClr val="CCFFCC"/>
                </a:solidFill>
              </a:rPr>
              <a:t>Unquenchable fire, </a:t>
            </a:r>
            <a:r>
              <a:rPr lang="en-US" altLang="en-US" sz="3100" dirty="0">
                <a:solidFill>
                  <a:schemeClr val="bg1"/>
                </a:solidFill>
              </a:rPr>
              <a:t>Mt.3:12</a:t>
            </a:r>
          </a:p>
          <a:p>
            <a:pPr lvl="1">
              <a:spcAft>
                <a:spcPts val="0"/>
              </a:spcAft>
            </a:pPr>
            <a:r>
              <a:rPr lang="en-US" altLang="en-US" sz="3100" dirty="0">
                <a:solidFill>
                  <a:srgbClr val="CCFFCC"/>
                </a:solidFill>
              </a:rPr>
              <a:t>Furnace of fire, </a:t>
            </a:r>
            <a:r>
              <a:rPr lang="en-US" altLang="en-US" sz="3100" dirty="0">
                <a:solidFill>
                  <a:schemeClr val="bg1"/>
                </a:solidFill>
              </a:rPr>
              <a:t>Mt.13:42</a:t>
            </a:r>
          </a:p>
          <a:p>
            <a:pPr lvl="1">
              <a:spcAft>
                <a:spcPts val="0"/>
              </a:spcAft>
            </a:pPr>
            <a:r>
              <a:rPr lang="en-US" altLang="en-US" sz="3100" dirty="0">
                <a:solidFill>
                  <a:srgbClr val="CCFFCC"/>
                </a:solidFill>
              </a:rPr>
              <a:t>Place prepared for devil and his angels, </a:t>
            </a:r>
            <a:r>
              <a:rPr lang="en-US" altLang="en-US" sz="3100" dirty="0">
                <a:solidFill>
                  <a:schemeClr val="bg1"/>
                </a:solidFill>
              </a:rPr>
              <a:t>Mt.25:41</a:t>
            </a:r>
          </a:p>
          <a:p>
            <a:pPr lvl="1">
              <a:spcAft>
                <a:spcPts val="600"/>
              </a:spcAft>
            </a:pPr>
            <a:r>
              <a:rPr lang="en-US" altLang="en-US" sz="3100" dirty="0">
                <a:solidFill>
                  <a:srgbClr val="CCFFCC"/>
                </a:solidFill>
              </a:rPr>
              <a:t>Blackness of darkness, </a:t>
            </a:r>
            <a:r>
              <a:rPr lang="en-US" altLang="en-US" sz="3100" dirty="0">
                <a:solidFill>
                  <a:schemeClr val="bg1"/>
                </a:solidFill>
              </a:rPr>
              <a:t>Jd.13</a:t>
            </a:r>
          </a:p>
          <a:p>
            <a:pPr>
              <a:spcAft>
                <a:spcPts val="0"/>
              </a:spcAft>
            </a:pPr>
            <a:r>
              <a:rPr lang="en-US" altLang="en-US" sz="3100" dirty="0">
                <a:solidFill>
                  <a:schemeClr val="bg1"/>
                </a:solidFill>
              </a:rPr>
              <a:t>Hell is everlasting, Mt.18:8, </a:t>
            </a:r>
            <a:r>
              <a:rPr lang="en-US" altLang="en-US" sz="3100" dirty="0">
                <a:solidFill>
                  <a:srgbClr val="FFFFCC"/>
                </a:solidFill>
              </a:rPr>
              <a:t>if your hand or your foot causes you to sin, cut it off and throw it away. It is better for you to enter life crippled or lame than with two hands or two feet to be thrown into the eternal fire </a:t>
            </a:r>
          </a:p>
          <a:p>
            <a:pPr marL="0" indent="0">
              <a:spcAft>
                <a:spcPts val="0"/>
              </a:spcAft>
              <a:buNone/>
            </a:pPr>
            <a:endParaRPr lang="en-US" altLang="en-US" sz="3100" dirty="0">
              <a:solidFill>
                <a:schemeClr val="bg1"/>
              </a:solidFill>
            </a:endParaRPr>
          </a:p>
          <a:p>
            <a:pPr>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30798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01118-3349-BE1C-5FE1-F003E373BADE}"/>
              </a:ext>
            </a:extLst>
          </p:cNvPr>
          <p:cNvSpPr>
            <a:spLocks noGrp="1"/>
          </p:cNvSpPr>
          <p:nvPr>
            <p:ph type="title"/>
          </p:nvPr>
        </p:nvSpPr>
        <p:spPr>
          <a:xfrm>
            <a:off x="457200" y="274638"/>
            <a:ext cx="8229600" cy="715962"/>
          </a:xfrm>
        </p:spPr>
        <p:txBody>
          <a:bodyPr/>
          <a:lstStyle/>
          <a:p>
            <a:r>
              <a:rPr lang="en-US" sz="3600" dirty="0">
                <a:solidFill>
                  <a:schemeClr val="bg1"/>
                </a:solidFill>
              </a:rPr>
              <a:t>Three ideas in hell</a:t>
            </a:r>
          </a:p>
        </p:txBody>
      </p:sp>
      <p:sp>
        <p:nvSpPr>
          <p:cNvPr id="3075" name="Rectangle 3"/>
          <p:cNvSpPr>
            <a:spLocks noGrp="1" noChangeArrowheads="1"/>
          </p:cNvSpPr>
          <p:nvPr>
            <p:ph idx="1"/>
          </p:nvPr>
        </p:nvSpPr>
        <p:spPr>
          <a:xfrm>
            <a:off x="457200" y="990600"/>
            <a:ext cx="8229600" cy="5135563"/>
          </a:xfrm>
        </p:spPr>
        <p:txBody>
          <a:bodyPr/>
          <a:lstStyle/>
          <a:p>
            <a:pPr>
              <a:spcAft>
                <a:spcPts val="0"/>
              </a:spcAft>
            </a:pPr>
            <a:r>
              <a:rPr lang="en-US" altLang="en-US" sz="3100" dirty="0">
                <a:solidFill>
                  <a:schemeClr val="bg1"/>
                </a:solidFill>
              </a:rPr>
              <a:t>Absence of righteousness</a:t>
            </a:r>
          </a:p>
          <a:p>
            <a:pPr>
              <a:spcAft>
                <a:spcPts val="0"/>
              </a:spcAft>
            </a:pPr>
            <a:r>
              <a:rPr lang="en-US" altLang="en-US" sz="3100" dirty="0">
                <a:solidFill>
                  <a:schemeClr val="bg1"/>
                </a:solidFill>
              </a:rPr>
              <a:t>Separation from God</a:t>
            </a:r>
          </a:p>
          <a:p>
            <a:pPr>
              <a:spcAft>
                <a:spcPts val="0"/>
              </a:spcAft>
            </a:pPr>
            <a:r>
              <a:rPr lang="en-US" altLang="en-US" sz="3100" dirty="0">
                <a:solidFill>
                  <a:schemeClr val="bg1"/>
                </a:solidFill>
              </a:rPr>
              <a:t>Judgment</a:t>
            </a:r>
          </a:p>
          <a:p>
            <a:pPr marL="0" indent="0">
              <a:spcAft>
                <a:spcPts val="0"/>
              </a:spcAft>
              <a:buNone/>
            </a:pPr>
            <a:endParaRPr lang="en-US" altLang="en-US" sz="3100" dirty="0">
              <a:solidFill>
                <a:schemeClr val="bg1"/>
              </a:solidFill>
            </a:endParaRPr>
          </a:p>
          <a:p>
            <a:pPr marL="0" indent="0">
              <a:spcAft>
                <a:spcPts val="0"/>
              </a:spcAft>
              <a:buNone/>
            </a:pPr>
            <a:endParaRPr lang="en-US" altLang="en-US" sz="3100" dirty="0">
              <a:solidFill>
                <a:schemeClr val="bg1"/>
              </a:solidFill>
            </a:endParaRPr>
          </a:p>
          <a:p>
            <a:pPr lvl="1">
              <a:spcAft>
                <a:spcPts val="0"/>
              </a:spcAft>
            </a:pPr>
            <a:endParaRPr lang="en-US" altLang="en-US" sz="3100" dirty="0">
              <a:solidFill>
                <a:schemeClr val="bg1"/>
              </a:solidFill>
            </a:endParaRPr>
          </a:p>
        </p:txBody>
      </p:sp>
      <p:sp>
        <p:nvSpPr>
          <p:cNvPr id="3" name="Rectangle 2">
            <a:extLst>
              <a:ext uri="{FF2B5EF4-FFF2-40B4-BE49-F238E27FC236}">
                <a16:creationId xmlns:a16="http://schemas.microsoft.com/office/drawing/2014/main" id="{82249948-7BB6-1E28-01E8-88C12E79196E}"/>
              </a:ext>
            </a:extLst>
          </p:cNvPr>
          <p:cNvSpPr/>
          <p:nvPr/>
        </p:nvSpPr>
        <p:spPr>
          <a:xfrm>
            <a:off x="668482" y="3962400"/>
            <a:ext cx="2379518" cy="6096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FF"/>
                </a:solidFill>
              </a:rPr>
              <a:t>Resurrection</a:t>
            </a:r>
          </a:p>
        </p:txBody>
      </p:sp>
      <p:sp>
        <p:nvSpPr>
          <p:cNvPr id="5" name="Rectangle 4">
            <a:extLst>
              <a:ext uri="{FF2B5EF4-FFF2-40B4-BE49-F238E27FC236}">
                <a16:creationId xmlns:a16="http://schemas.microsoft.com/office/drawing/2014/main" id="{4D37B27D-B0AC-CAFB-5578-4D962F8C0C61}"/>
              </a:ext>
            </a:extLst>
          </p:cNvPr>
          <p:cNvSpPr/>
          <p:nvPr/>
        </p:nvSpPr>
        <p:spPr>
          <a:xfrm>
            <a:off x="3390508" y="3962400"/>
            <a:ext cx="2379518" cy="6096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CC00"/>
                </a:solidFill>
              </a:rPr>
              <a:t>Judgment</a:t>
            </a:r>
          </a:p>
        </p:txBody>
      </p:sp>
      <p:sp>
        <p:nvSpPr>
          <p:cNvPr id="7" name="Oval 6">
            <a:extLst>
              <a:ext uri="{FF2B5EF4-FFF2-40B4-BE49-F238E27FC236}">
                <a16:creationId xmlns:a16="http://schemas.microsoft.com/office/drawing/2014/main" id="{DA48542A-EF61-2AD4-FE50-BC06185F62A2}"/>
              </a:ext>
            </a:extLst>
          </p:cNvPr>
          <p:cNvSpPr/>
          <p:nvPr/>
        </p:nvSpPr>
        <p:spPr>
          <a:xfrm>
            <a:off x="6307284" y="2743200"/>
            <a:ext cx="2227116" cy="1219200"/>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Heaven</a:t>
            </a:r>
          </a:p>
        </p:txBody>
      </p:sp>
      <p:sp>
        <p:nvSpPr>
          <p:cNvPr id="8" name="Oval 7">
            <a:extLst>
              <a:ext uri="{FF2B5EF4-FFF2-40B4-BE49-F238E27FC236}">
                <a16:creationId xmlns:a16="http://schemas.microsoft.com/office/drawing/2014/main" id="{0ABF84F7-8AF9-1674-F874-44FCA9BC8B78}"/>
              </a:ext>
            </a:extLst>
          </p:cNvPr>
          <p:cNvSpPr/>
          <p:nvPr/>
        </p:nvSpPr>
        <p:spPr>
          <a:xfrm>
            <a:off x="6324600" y="4552362"/>
            <a:ext cx="2227116" cy="1219200"/>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Hell</a:t>
            </a:r>
          </a:p>
        </p:txBody>
      </p:sp>
    </p:spTree>
    <p:extLst>
      <p:ext uri="{BB962C8B-B14F-4D97-AF65-F5344CB8AC3E}">
        <p14:creationId xmlns:p14="http://schemas.microsoft.com/office/powerpoint/2010/main" val="397906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019800"/>
          </a:xfrm>
        </p:spPr>
        <p:txBody>
          <a:bodyPr/>
          <a:lstStyle/>
          <a:p>
            <a:pPr>
              <a:spcAft>
                <a:spcPts val="0"/>
              </a:spcAft>
            </a:pPr>
            <a:r>
              <a:rPr lang="en-US" altLang="en-US" sz="3100" dirty="0">
                <a:solidFill>
                  <a:schemeClr val="bg1"/>
                </a:solidFill>
              </a:rPr>
              <a:t>1 Thes.2</a:t>
            </a:r>
            <a:r>
              <a:rPr lang="en-US" altLang="en-US" sz="3100" baseline="30000" dirty="0">
                <a:solidFill>
                  <a:schemeClr val="bg1"/>
                </a:solidFill>
              </a:rPr>
              <a:t>19</a:t>
            </a:r>
            <a:r>
              <a:rPr lang="en-US" altLang="en-US" sz="3100" dirty="0">
                <a:solidFill>
                  <a:schemeClr val="bg1"/>
                </a:solidFill>
              </a:rPr>
              <a:t> </a:t>
            </a:r>
            <a:r>
              <a:rPr lang="en-US" dirty="0">
                <a:solidFill>
                  <a:srgbClr val="CCFFFF"/>
                </a:solidFill>
                <a:ea typeface="Times New Roman" panose="02020603050405020304" pitchFamily="18" charset="0"/>
              </a:rPr>
              <a:t>For what </a:t>
            </a:r>
            <a:r>
              <a:rPr lang="en-US" i="1" dirty="0">
                <a:solidFill>
                  <a:srgbClr val="CCFFFF"/>
                </a:solidFill>
                <a:ea typeface="Times New Roman" panose="02020603050405020304" pitchFamily="18" charset="0"/>
              </a:rPr>
              <a:t>is</a:t>
            </a:r>
            <a:r>
              <a:rPr lang="en-US" dirty="0">
                <a:solidFill>
                  <a:srgbClr val="CCFFFF"/>
                </a:solidFill>
                <a:ea typeface="Times New Roman" panose="02020603050405020304" pitchFamily="18" charset="0"/>
              </a:rPr>
              <a:t> our hope, or joy, or crown of rejoicing?   </a:t>
            </a:r>
            <a:r>
              <a:rPr lang="en-US" i="1" dirty="0">
                <a:solidFill>
                  <a:srgbClr val="CCFFFF"/>
                </a:solidFill>
                <a:ea typeface="Times New Roman" panose="02020603050405020304" pitchFamily="18" charset="0"/>
              </a:rPr>
              <a:t>Is it</a:t>
            </a:r>
            <a:r>
              <a:rPr lang="en-US" dirty="0">
                <a:solidFill>
                  <a:srgbClr val="CCFFFF"/>
                </a:solidFill>
                <a:ea typeface="Times New Roman" panose="02020603050405020304" pitchFamily="18" charset="0"/>
              </a:rPr>
              <a:t> not even you in the presence of our Lord Jesus Christ at His coming?   </a:t>
            </a:r>
          </a:p>
          <a:p>
            <a:pPr>
              <a:spcAft>
                <a:spcPts val="0"/>
              </a:spcAft>
            </a:pPr>
            <a:endParaRPr lang="en-US" altLang="en-US" sz="3100" dirty="0">
              <a:solidFill>
                <a:schemeClr val="bg1"/>
              </a:solidFill>
            </a:endParaRPr>
          </a:p>
        </p:txBody>
      </p:sp>
    </p:spTree>
    <p:extLst>
      <p:ext uri="{BB962C8B-B14F-4D97-AF65-F5344CB8AC3E}">
        <p14:creationId xmlns:p14="http://schemas.microsoft.com/office/powerpoint/2010/main" val="2958061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What is Man?</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1. </a:t>
            </a:r>
            <a:r>
              <a:rPr lang="en-US" altLang="en-US" sz="3400" dirty="0">
                <a:solidFill>
                  <a:srgbClr val="CCFFFF"/>
                </a:solidFill>
              </a:rPr>
              <a:t>Man is a living soul </a:t>
            </a:r>
            <a:r>
              <a:rPr lang="en-US" altLang="en-US" sz="2800" dirty="0">
                <a:solidFill>
                  <a:schemeClr val="bg1"/>
                </a:solidFill>
              </a:rPr>
              <a:t>(Gn.2:7)</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90600"/>
            <a:ext cx="8229600" cy="5257800"/>
          </a:xfrm>
        </p:spPr>
        <p:txBody>
          <a:bodyPr/>
          <a:lstStyle/>
          <a:p>
            <a:pPr>
              <a:spcAft>
                <a:spcPts val="600"/>
              </a:spcAft>
            </a:pPr>
            <a:r>
              <a:rPr lang="en-US" altLang="en-US" sz="3100" dirty="0">
                <a:solidFill>
                  <a:schemeClr val="bg1"/>
                </a:solidFill>
              </a:rPr>
              <a:t>“Living being” </a:t>
            </a:r>
            <a:r>
              <a:rPr lang="en-US" altLang="en-US" sz="2700" dirty="0">
                <a:solidFill>
                  <a:schemeClr val="bg1"/>
                </a:solidFill>
              </a:rPr>
              <a:t>(NKJV; NASB; NIV)</a:t>
            </a:r>
          </a:p>
          <a:p>
            <a:pPr>
              <a:spcAft>
                <a:spcPts val="600"/>
              </a:spcAft>
            </a:pPr>
            <a:r>
              <a:rPr lang="en-US" altLang="en-US" sz="3100" dirty="0">
                <a:solidFill>
                  <a:schemeClr val="bg1"/>
                </a:solidFill>
              </a:rPr>
              <a:t>“Living creature” </a:t>
            </a:r>
            <a:r>
              <a:rPr lang="en-US" altLang="en-US" sz="2700" dirty="0">
                <a:solidFill>
                  <a:schemeClr val="bg1"/>
                </a:solidFill>
              </a:rPr>
              <a:t>(ESV)</a:t>
            </a:r>
          </a:p>
          <a:p>
            <a:pPr lvl="1">
              <a:spcAft>
                <a:spcPts val="600"/>
              </a:spcAft>
            </a:pPr>
            <a:r>
              <a:rPr lang="en-US" altLang="en-US" sz="3100" dirty="0">
                <a:solidFill>
                  <a:schemeClr val="bg1"/>
                </a:solidFill>
              </a:rPr>
              <a:t>Gn.2:7 (= 1:20, 24)</a:t>
            </a:r>
          </a:p>
          <a:p>
            <a:pPr lvl="1">
              <a:spcAft>
                <a:spcPts val="600"/>
              </a:spcAft>
            </a:pPr>
            <a:r>
              <a:rPr lang="en-US" altLang="en-US" sz="3100" dirty="0">
                <a:solidFill>
                  <a:schemeClr val="bg1"/>
                </a:solidFill>
              </a:rPr>
              <a:t>“Soul” often means </a:t>
            </a:r>
            <a:r>
              <a:rPr lang="en-US" altLang="en-US" sz="3100" i="1" dirty="0">
                <a:solidFill>
                  <a:schemeClr val="bg1"/>
                </a:solidFill>
              </a:rPr>
              <a:t>life, person, self</a:t>
            </a:r>
          </a:p>
          <a:p>
            <a:pPr>
              <a:spcAft>
                <a:spcPts val="600"/>
              </a:spcAft>
            </a:pPr>
            <a:r>
              <a:rPr lang="en-US" altLang="en-US" sz="3100" dirty="0">
                <a:solidFill>
                  <a:schemeClr val="bg1"/>
                </a:solidFill>
              </a:rPr>
              <a:t>Lifeless dirt became alive by breath of God</a:t>
            </a:r>
          </a:p>
          <a:p>
            <a:pPr>
              <a:spcAft>
                <a:spcPts val="0"/>
              </a:spcAft>
            </a:pPr>
            <a:r>
              <a:rPr lang="en-US" altLang="en-US" sz="3100" dirty="0">
                <a:solidFill>
                  <a:schemeClr val="bg1"/>
                </a:solidFill>
              </a:rPr>
              <a:t>Man is superior to animals, Gn.1:26</a:t>
            </a: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76200"/>
            <a:ext cx="8610600" cy="990600"/>
          </a:xfrm>
        </p:spPr>
        <p:txBody>
          <a:bodyPr/>
          <a:lstStyle/>
          <a:p>
            <a:r>
              <a:rPr lang="en-US" altLang="en-US" sz="2800" dirty="0">
                <a:solidFill>
                  <a:srgbClr val="FFFF00"/>
                </a:solidFill>
              </a:rPr>
              <a:t>2. </a:t>
            </a:r>
            <a:r>
              <a:rPr lang="en-US" altLang="en-US" sz="3400" dirty="0">
                <a:solidFill>
                  <a:srgbClr val="CCFFFF"/>
                </a:solidFill>
              </a:rPr>
              <a:t>There is another part of man</a:t>
            </a:r>
            <a:br>
              <a:rPr lang="en-US" altLang="en-US" sz="3400" dirty="0">
                <a:solidFill>
                  <a:srgbClr val="CCFFFF"/>
                </a:solidFill>
              </a:rPr>
            </a:br>
            <a:r>
              <a:rPr lang="en-US" altLang="en-US" sz="3400" dirty="0">
                <a:solidFill>
                  <a:srgbClr val="CCFFCC"/>
                </a:solidFill>
              </a:rPr>
              <a:t>(more than just alive / body)</a:t>
            </a:r>
          </a:p>
        </p:txBody>
      </p:sp>
      <p:sp>
        <p:nvSpPr>
          <p:cNvPr id="3075" name="Rectangle 3"/>
          <p:cNvSpPr>
            <a:spLocks noGrp="1" noChangeArrowheads="1"/>
          </p:cNvSpPr>
          <p:nvPr>
            <p:ph type="body" idx="1"/>
          </p:nvPr>
        </p:nvSpPr>
        <p:spPr>
          <a:xfrm>
            <a:off x="457200" y="1295400"/>
            <a:ext cx="8229600" cy="5257800"/>
          </a:xfrm>
        </p:spPr>
        <p:txBody>
          <a:bodyPr/>
          <a:lstStyle/>
          <a:p>
            <a:pPr>
              <a:spcAft>
                <a:spcPts val="300"/>
              </a:spcAft>
            </a:pPr>
            <a:r>
              <a:rPr lang="en-US" altLang="en-US" sz="3100" dirty="0">
                <a:solidFill>
                  <a:schemeClr val="bg1"/>
                </a:solidFill>
              </a:rPr>
              <a:t>Eccl.12</a:t>
            </a:r>
            <a:r>
              <a:rPr lang="en-US" altLang="en-US" sz="3100" baseline="30000" dirty="0">
                <a:solidFill>
                  <a:schemeClr val="bg1"/>
                </a:solidFill>
              </a:rPr>
              <a:t>7</a:t>
            </a:r>
            <a:r>
              <a:rPr lang="en-US" altLang="en-US" sz="3100" dirty="0">
                <a:solidFill>
                  <a:schemeClr val="bg1"/>
                </a:solidFill>
              </a:rPr>
              <a:t> </a:t>
            </a:r>
            <a:r>
              <a:rPr lang="en-US" altLang="en-US" sz="3100" dirty="0">
                <a:solidFill>
                  <a:srgbClr val="FFFFCC"/>
                </a:solidFill>
              </a:rPr>
              <a:t>the dust will return to the earth as it was, And </a:t>
            </a:r>
            <a:r>
              <a:rPr lang="en-US" altLang="en-US" sz="3100" u="sng" dirty="0">
                <a:solidFill>
                  <a:srgbClr val="FFFFCC"/>
                </a:solidFill>
              </a:rPr>
              <a:t>the spirit</a:t>
            </a:r>
            <a:r>
              <a:rPr lang="en-US" altLang="en-US" sz="3100" dirty="0">
                <a:solidFill>
                  <a:srgbClr val="FFFFCC"/>
                </a:solidFill>
              </a:rPr>
              <a:t> will </a:t>
            </a:r>
            <a:r>
              <a:rPr lang="en-US" altLang="en-US" sz="3100" u="sng" dirty="0">
                <a:solidFill>
                  <a:srgbClr val="FFFFCC"/>
                </a:solidFill>
              </a:rPr>
              <a:t>return</a:t>
            </a:r>
            <a:r>
              <a:rPr lang="en-US" altLang="en-US" sz="3100" dirty="0">
                <a:solidFill>
                  <a:srgbClr val="FFFFCC"/>
                </a:solidFill>
              </a:rPr>
              <a:t> </a:t>
            </a:r>
            <a:r>
              <a:rPr lang="en-US" altLang="en-US" sz="3100" u="sng" dirty="0">
                <a:solidFill>
                  <a:srgbClr val="FFFFCC"/>
                </a:solidFill>
              </a:rPr>
              <a:t>to God</a:t>
            </a:r>
            <a:r>
              <a:rPr lang="en-US" altLang="en-US" sz="3100" dirty="0">
                <a:solidFill>
                  <a:srgbClr val="FFFFCC"/>
                </a:solidFill>
              </a:rPr>
              <a:t> Who gave it </a:t>
            </a:r>
          </a:p>
          <a:p>
            <a:pPr lvl="1">
              <a:spcAft>
                <a:spcPts val="600"/>
              </a:spcAft>
            </a:pPr>
            <a:r>
              <a:rPr lang="en-US" altLang="en-US" sz="3100" dirty="0">
                <a:solidFill>
                  <a:schemeClr val="bg1"/>
                </a:solidFill>
              </a:rPr>
              <a:t>Jesus could have quoted this to </a:t>
            </a:r>
            <a:r>
              <a:rPr lang="en-US" altLang="en-US" sz="3100" dirty="0" err="1">
                <a:solidFill>
                  <a:schemeClr val="bg1"/>
                </a:solidFill>
              </a:rPr>
              <a:t>Saddu</a:t>
            </a:r>
            <a:r>
              <a:rPr lang="en-US" altLang="en-US" sz="3100" dirty="0">
                <a:solidFill>
                  <a:schemeClr val="bg1"/>
                </a:solidFill>
              </a:rPr>
              <a:t>-cees (Mt.22:32)</a:t>
            </a:r>
          </a:p>
        </p:txBody>
      </p:sp>
    </p:spTree>
    <p:extLst>
      <p:ext uri="{BB962C8B-B14F-4D97-AF65-F5344CB8AC3E}">
        <p14:creationId xmlns:p14="http://schemas.microsoft.com/office/powerpoint/2010/main" val="159327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2. </a:t>
            </a:r>
            <a:r>
              <a:rPr lang="en-US" altLang="en-US" sz="3400" dirty="0">
                <a:solidFill>
                  <a:srgbClr val="CCFFFF"/>
                </a:solidFill>
              </a:rPr>
              <a:t>There is another part of man</a:t>
            </a:r>
            <a:br>
              <a:rPr lang="en-US" altLang="en-US" sz="3400" dirty="0">
                <a:solidFill>
                  <a:srgbClr val="CCFFFF"/>
                </a:solidFill>
              </a:rPr>
            </a:br>
            <a:r>
              <a:rPr lang="en-US" altLang="en-US" sz="3400" dirty="0">
                <a:solidFill>
                  <a:srgbClr val="CCFFCC"/>
                </a:solidFill>
              </a:rPr>
              <a:t>(more than just alive / body)</a:t>
            </a:r>
          </a:p>
        </p:txBody>
      </p:sp>
      <p:sp>
        <p:nvSpPr>
          <p:cNvPr id="3075" name="Rectangle 3"/>
          <p:cNvSpPr>
            <a:spLocks noGrp="1" noChangeArrowheads="1"/>
          </p:cNvSpPr>
          <p:nvPr>
            <p:ph type="body" idx="1"/>
          </p:nvPr>
        </p:nvSpPr>
        <p:spPr>
          <a:xfrm>
            <a:off x="457200" y="1219200"/>
            <a:ext cx="8229600" cy="5257800"/>
          </a:xfrm>
        </p:spPr>
        <p:txBody>
          <a:bodyPr/>
          <a:lstStyle/>
          <a:p>
            <a:pPr>
              <a:spcAft>
                <a:spcPts val="900"/>
              </a:spcAft>
            </a:pPr>
            <a:r>
              <a:rPr lang="en-US" altLang="en-US" sz="3100" dirty="0">
                <a:solidFill>
                  <a:schemeClr val="bg1"/>
                </a:solidFill>
              </a:rPr>
              <a:t>Zech.12</a:t>
            </a:r>
            <a:r>
              <a:rPr lang="en-US" altLang="en-US" sz="3100" baseline="30000" dirty="0">
                <a:solidFill>
                  <a:schemeClr val="bg1"/>
                </a:solidFill>
              </a:rPr>
              <a:t>1</a:t>
            </a:r>
            <a:r>
              <a:rPr lang="en-US" altLang="en-US" sz="3100" dirty="0">
                <a:solidFill>
                  <a:schemeClr val="bg1"/>
                </a:solidFill>
              </a:rPr>
              <a:t> </a:t>
            </a:r>
            <a:r>
              <a:rPr lang="en-US" altLang="en-US" sz="3100" dirty="0">
                <a:solidFill>
                  <a:srgbClr val="FFFFCC"/>
                </a:solidFill>
              </a:rPr>
              <a:t>Thus says the L</a:t>
            </a:r>
            <a:r>
              <a:rPr lang="en-US" altLang="en-US" sz="2800" dirty="0">
                <a:solidFill>
                  <a:srgbClr val="FFFFCC"/>
                </a:solidFill>
              </a:rPr>
              <a:t>ORD</a:t>
            </a:r>
            <a:r>
              <a:rPr lang="en-US" altLang="en-US" sz="3100" dirty="0">
                <a:solidFill>
                  <a:srgbClr val="FFFFCC"/>
                </a:solidFill>
              </a:rPr>
              <a:t>, who stretches out the heavens, lays the found-</a:t>
            </a:r>
            <a:r>
              <a:rPr lang="en-US" altLang="en-US" sz="3100" dirty="0" err="1">
                <a:solidFill>
                  <a:srgbClr val="FFFFCC"/>
                </a:solidFill>
              </a:rPr>
              <a:t>ation</a:t>
            </a:r>
            <a:r>
              <a:rPr lang="en-US" altLang="en-US" sz="3100" dirty="0">
                <a:solidFill>
                  <a:srgbClr val="FFFFCC"/>
                </a:solidFill>
              </a:rPr>
              <a:t> of the earth, and forms the </a:t>
            </a:r>
            <a:r>
              <a:rPr lang="en-US" altLang="en-US" sz="3100" u="sng" dirty="0">
                <a:solidFill>
                  <a:srgbClr val="FFFFCC"/>
                </a:solidFill>
              </a:rPr>
              <a:t>spirit of man within him</a:t>
            </a:r>
            <a:r>
              <a:rPr lang="en-US" altLang="en-US" sz="3100" dirty="0">
                <a:solidFill>
                  <a:srgbClr val="FFFFCC"/>
                </a:solidFill>
              </a:rPr>
              <a:t> </a:t>
            </a:r>
          </a:p>
          <a:p>
            <a:pPr>
              <a:spcAft>
                <a:spcPts val="600"/>
              </a:spcAft>
            </a:pPr>
            <a:r>
              <a:rPr lang="en-US" altLang="en-US" sz="3100" dirty="0">
                <a:solidFill>
                  <a:schemeClr val="bg1"/>
                </a:solidFill>
              </a:rPr>
              <a:t>Mt.10</a:t>
            </a:r>
            <a:r>
              <a:rPr lang="en-US" altLang="en-US" sz="3100" baseline="30000" dirty="0">
                <a:solidFill>
                  <a:schemeClr val="bg1"/>
                </a:solidFill>
              </a:rPr>
              <a:t>28</a:t>
            </a:r>
            <a:r>
              <a:rPr lang="en-US" altLang="en-US" sz="3100" dirty="0">
                <a:solidFill>
                  <a:schemeClr val="bg1"/>
                </a:solidFill>
              </a:rPr>
              <a:t>  </a:t>
            </a:r>
            <a:r>
              <a:rPr lang="en-US" altLang="en-US" sz="3100" dirty="0">
                <a:solidFill>
                  <a:srgbClr val="FFFFCC"/>
                </a:solidFill>
              </a:rPr>
              <a:t>And do not fear those who kill the body but </a:t>
            </a:r>
            <a:r>
              <a:rPr lang="en-US" altLang="en-US" sz="3100" u="sng" dirty="0">
                <a:solidFill>
                  <a:srgbClr val="FFFFCC"/>
                </a:solidFill>
              </a:rPr>
              <a:t>cannot kill the </a:t>
            </a:r>
            <a:r>
              <a:rPr lang="en-US" altLang="en-US" sz="3100" u="sng" dirty="0">
                <a:solidFill>
                  <a:schemeClr val="bg1"/>
                </a:solidFill>
              </a:rPr>
              <a:t>soul</a:t>
            </a:r>
            <a:r>
              <a:rPr lang="en-US" altLang="en-US" sz="3100" dirty="0">
                <a:solidFill>
                  <a:srgbClr val="FFFFCC"/>
                </a:solidFill>
              </a:rPr>
              <a:t>.  But rather fear Him who is able to </a:t>
            </a:r>
            <a:r>
              <a:rPr lang="en-US" altLang="en-US" sz="3100" u="sng" dirty="0">
                <a:solidFill>
                  <a:srgbClr val="FFFFCC"/>
                </a:solidFill>
              </a:rPr>
              <a:t>destroy both </a:t>
            </a:r>
            <a:r>
              <a:rPr lang="en-US" altLang="en-US" sz="3100" u="sng" dirty="0">
                <a:solidFill>
                  <a:schemeClr val="bg1"/>
                </a:solidFill>
              </a:rPr>
              <a:t>soul</a:t>
            </a:r>
            <a:r>
              <a:rPr lang="en-US" altLang="en-US" sz="3100" u="sng" dirty="0">
                <a:solidFill>
                  <a:srgbClr val="FFFFCC"/>
                </a:solidFill>
              </a:rPr>
              <a:t> and body in hell</a:t>
            </a:r>
            <a:r>
              <a:rPr lang="en-US" altLang="en-US" sz="3100" dirty="0">
                <a:solidFill>
                  <a:srgbClr val="FFFFCC"/>
                </a:solidFill>
              </a:rPr>
              <a:t>.    </a:t>
            </a:r>
            <a:r>
              <a:rPr lang="en-US" altLang="en-US" sz="3100" dirty="0">
                <a:solidFill>
                  <a:schemeClr val="bg1"/>
                </a:solidFill>
              </a:rPr>
              <a:t>[Soul here: inner man]</a:t>
            </a:r>
          </a:p>
        </p:txBody>
      </p:sp>
    </p:spTree>
    <p:extLst>
      <p:ext uri="{BB962C8B-B14F-4D97-AF65-F5344CB8AC3E}">
        <p14:creationId xmlns:p14="http://schemas.microsoft.com/office/powerpoint/2010/main" val="327530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2. </a:t>
            </a:r>
            <a:r>
              <a:rPr lang="en-US" altLang="en-US" sz="3400" dirty="0">
                <a:solidFill>
                  <a:srgbClr val="CCFFFF"/>
                </a:solidFill>
              </a:rPr>
              <a:t>There is another part of man</a:t>
            </a:r>
            <a:br>
              <a:rPr lang="en-US" altLang="en-US" sz="3400" dirty="0">
                <a:solidFill>
                  <a:srgbClr val="CCFFFF"/>
                </a:solidFill>
              </a:rPr>
            </a:br>
            <a:r>
              <a:rPr lang="en-US" altLang="en-US" sz="3400" dirty="0">
                <a:solidFill>
                  <a:srgbClr val="CCFFCC"/>
                </a:solidFill>
              </a:rPr>
              <a:t>(more than just alive / body)</a:t>
            </a:r>
          </a:p>
        </p:txBody>
      </p:sp>
      <p:sp>
        <p:nvSpPr>
          <p:cNvPr id="3075" name="Rectangle 3"/>
          <p:cNvSpPr>
            <a:spLocks noGrp="1" noChangeArrowheads="1"/>
          </p:cNvSpPr>
          <p:nvPr>
            <p:ph type="body" idx="1"/>
          </p:nvPr>
        </p:nvSpPr>
        <p:spPr>
          <a:xfrm>
            <a:off x="457200" y="1295400"/>
            <a:ext cx="8229600" cy="5257800"/>
          </a:xfrm>
        </p:spPr>
        <p:txBody>
          <a:bodyPr/>
          <a:lstStyle/>
          <a:p>
            <a:pPr>
              <a:spcAft>
                <a:spcPts val="600"/>
              </a:spcAft>
            </a:pPr>
            <a:r>
              <a:rPr lang="en-US" altLang="en-US" sz="3100" dirty="0">
                <a:solidFill>
                  <a:schemeClr val="bg1"/>
                </a:solidFill>
              </a:rPr>
              <a:t>Mt.16</a:t>
            </a:r>
            <a:r>
              <a:rPr lang="en-US" altLang="en-US" sz="3100" baseline="30000" dirty="0">
                <a:solidFill>
                  <a:schemeClr val="bg1"/>
                </a:solidFill>
              </a:rPr>
              <a:t>26</a:t>
            </a:r>
            <a:r>
              <a:rPr lang="en-US" altLang="en-US" sz="3100" dirty="0">
                <a:solidFill>
                  <a:schemeClr val="bg1"/>
                </a:solidFill>
              </a:rPr>
              <a:t>  </a:t>
            </a:r>
            <a:r>
              <a:rPr lang="en-US" altLang="en-US" sz="3100" dirty="0">
                <a:solidFill>
                  <a:srgbClr val="FFFFCC"/>
                </a:solidFill>
              </a:rPr>
              <a:t>For what profit is it to a man if he gains the whole world, and </a:t>
            </a:r>
            <a:r>
              <a:rPr lang="en-US" altLang="en-US" sz="3100" u="sng" dirty="0">
                <a:solidFill>
                  <a:srgbClr val="FFFFCC"/>
                </a:solidFill>
              </a:rPr>
              <a:t>loses his own soul</a:t>
            </a:r>
            <a:r>
              <a:rPr lang="en-US" altLang="en-US" sz="3100" dirty="0">
                <a:solidFill>
                  <a:srgbClr val="FFFFCC"/>
                </a:solidFill>
              </a:rPr>
              <a:t>?  Or what will a man give in exchange for his </a:t>
            </a:r>
            <a:r>
              <a:rPr lang="en-US" altLang="en-US" sz="3100" u="sng" dirty="0">
                <a:solidFill>
                  <a:srgbClr val="FFFFCC"/>
                </a:solidFill>
              </a:rPr>
              <a:t>soul</a:t>
            </a:r>
            <a:r>
              <a:rPr lang="en-US" altLang="en-US" sz="3100" dirty="0">
                <a:solidFill>
                  <a:srgbClr val="FFFFCC"/>
                </a:solidFill>
              </a:rPr>
              <a:t>? </a:t>
            </a:r>
          </a:p>
          <a:p>
            <a:pPr lvl="1">
              <a:spcAft>
                <a:spcPts val="600"/>
              </a:spcAft>
            </a:pPr>
            <a:r>
              <a:rPr lang="en-US" altLang="en-US" sz="3100" dirty="0">
                <a:solidFill>
                  <a:schemeClr val="bg1"/>
                </a:solidFill>
              </a:rPr>
              <a:t>What does it mean to lose one’s soul? Misplaced?    (Yes)    </a:t>
            </a:r>
            <a:r>
              <a:rPr lang="en-US" altLang="en-US" sz="3000" dirty="0">
                <a:solidFill>
                  <a:schemeClr val="bg1"/>
                </a:solidFill>
              </a:rPr>
              <a:t>[Mt.10:28]</a:t>
            </a:r>
          </a:p>
          <a:p>
            <a:pPr>
              <a:spcAft>
                <a:spcPts val="600"/>
              </a:spcAft>
            </a:pPr>
            <a:r>
              <a:rPr lang="en-US" altLang="en-US" sz="3100" dirty="0">
                <a:solidFill>
                  <a:schemeClr val="bg1"/>
                </a:solidFill>
              </a:rPr>
              <a:t>Jn.13</a:t>
            </a:r>
            <a:r>
              <a:rPr lang="en-US" altLang="en-US" sz="3100" baseline="30000" dirty="0">
                <a:solidFill>
                  <a:schemeClr val="bg1"/>
                </a:solidFill>
              </a:rPr>
              <a:t>21</a:t>
            </a:r>
            <a:r>
              <a:rPr lang="en-US" altLang="en-US" sz="3100" dirty="0">
                <a:solidFill>
                  <a:schemeClr val="bg1"/>
                </a:solidFill>
              </a:rPr>
              <a:t>  </a:t>
            </a:r>
            <a:r>
              <a:rPr lang="en-US" altLang="en-US" sz="3100" dirty="0">
                <a:solidFill>
                  <a:srgbClr val="FFFFCC"/>
                </a:solidFill>
              </a:rPr>
              <a:t>When Jesus had said these things, He was troubled in </a:t>
            </a:r>
            <a:r>
              <a:rPr lang="en-US" altLang="en-US" sz="3100" u="sng" dirty="0">
                <a:solidFill>
                  <a:srgbClr val="FFFFCC"/>
                </a:solidFill>
              </a:rPr>
              <a:t>spirit</a:t>
            </a:r>
            <a:r>
              <a:rPr lang="en-US" altLang="en-US" sz="3100" dirty="0">
                <a:solidFill>
                  <a:srgbClr val="FFFFCC"/>
                </a:solidFill>
              </a:rPr>
              <a:t>, and testified and said, ‘Most assuredly, I say to you, one of you will betray Me’   </a:t>
            </a:r>
          </a:p>
        </p:txBody>
      </p:sp>
    </p:spTree>
    <p:extLst>
      <p:ext uri="{BB962C8B-B14F-4D97-AF65-F5344CB8AC3E}">
        <p14:creationId xmlns:p14="http://schemas.microsoft.com/office/powerpoint/2010/main" val="426523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2. </a:t>
            </a:r>
            <a:r>
              <a:rPr lang="en-US" altLang="en-US" sz="3400" dirty="0">
                <a:solidFill>
                  <a:srgbClr val="CCFFFF"/>
                </a:solidFill>
              </a:rPr>
              <a:t>There is another part of man</a:t>
            </a:r>
            <a:br>
              <a:rPr lang="en-US" altLang="en-US" sz="3400" dirty="0">
                <a:solidFill>
                  <a:srgbClr val="CCFFFF"/>
                </a:solidFill>
              </a:rPr>
            </a:br>
            <a:r>
              <a:rPr lang="en-US" altLang="en-US" sz="3400" dirty="0">
                <a:solidFill>
                  <a:srgbClr val="FFFFCC"/>
                </a:solidFill>
              </a:rPr>
              <a:t>(</a:t>
            </a:r>
            <a:r>
              <a:rPr lang="en-US" altLang="en-US" sz="3400" dirty="0">
                <a:solidFill>
                  <a:srgbClr val="CCFFCC"/>
                </a:solidFill>
              </a:rPr>
              <a:t>more than just alive / body)</a:t>
            </a:r>
          </a:p>
        </p:txBody>
      </p:sp>
      <p:sp>
        <p:nvSpPr>
          <p:cNvPr id="3075" name="Rectangle 3"/>
          <p:cNvSpPr>
            <a:spLocks noGrp="1" noChangeArrowheads="1"/>
          </p:cNvSpPr>
          <p:nvPr>
            <p:ph type="body" idx="1"/>
          </p:nvPr>
        </p:nvSpPr>
        <p:spPr>
          <a:xfrm>
            <a:off x="457200" y="1295400"/>
            <a:ext cx="8229600" cy="5257800"/>
          </a:xfrm>
        </p:spPr>
        <p:txBody>
          <a:bodyPr/>
          <a:lstStyle/>
          <a:p>
            <a:pPr>
              <a:spcAft>
                <a:spcPts val="600"/>
              </a:spcAft>
            </a:pPr>
            <a:r>
              <a:rPr lang="en-US" altLang="en-US" sz="3100" dirty="0">
                <a:solidFill>
                  <a:schemeClr val="bg1"/>
                </a:solidFill>
              </a:rPr>
              <a:t>Ac.7</a:t>
            </a:r>
            <a:r>
              <a:rPr lang="en-US" altLang="en-US" sz="3100" baseline="30000" dirty="0">
                <a:solidFill>
                  <a:schemeClr val="bg1"/>
                </a:solidFill>
              </a:rPr>
              <a:t>59</a:t>
            </a:r>
            <a:r>
              <a:rPr lang="en-US" altLang="en-US" sz="3100" dirty="0">
                <a:solidFill>
                  <a:schemeClr val="bg1"/>
                </a:solidFill>
              </a:rPr>
              <a:t>  </a:t>
            </a:r>
            <a:r>
              <a:rPr lang="en-US" altLang="en-US" sz="3100" dirty="0">
                <a:solidFill>
                  <a:srgbClr val="FFFFCC"/>
                </a:solidFill>
              </a:rPr>
              <a:t>And they stoned Stephen as he was calling on God and saying, “Lord Jesus, </a:t>
            </a:r>
            <a:r>
              <a:rPr lang="en-US" altLang="en-US" sz="3100" u="sng" dirty="0">
                <a:solidFill>
                  <a:srgbClr val="FFFFCC"/>
                </a:solidFill>
              </a:rPr>
              <a:t>receive my spirit</a:t>
            </a:r>
            <a:r>
              <a:rPr lang="en-US" altLang="en-US" sz="3100" dirty="0">
                <a:solidFill>
                  <a:srgbClr val="FFFFCC"/>
                </a:solidFill>
              </a:rPr>
              <a:t>.” </a:t>
            </a:r>
          </a:p>
          <a:p>
            <a:pPr lvl="1">
              <a:spcAft>
                <a:spcPts val="0"/>
              </a:spcAft>
            </a:pPr>
            <a:r>
              <a:rPr lang="en-US" altLang="en-US" sz="3100" dirty="0">
                <a:solidFill>
                  <a:schemeClr val="bg1"/>
                </a:solidFill>
              </a:rPr>
              <a:t>2 Co.4:16 – 5:8 </a:t>
            </a:r>
          </a:p>
          <a:p>
            <a:pPr lvl="2">
              <a:spcBef>
                <a:spcPts val="600"/>
              </a:spcBef>
              <a:spcAft>
                <a:spcPts val="300"/>
              </a:spcAft>
            </a:pPr>
            <a:r>
              <a:rPr lang="en-US" altLang="en-US" sz="3000" dirty="0">
                <a:solidFill>
                  <a:schemeClr val="bg1"/>
                </a:solidFill>
              </a:rPr>
              <a:t>Inward man; absent from body, present with Lord</a:t>
            </a:r>
          </a:p>
          <a:p>
            <a:pPr lvl="2">
              <a:spcBef>
                <a:spcPts val="600"/>
              </a:spcBef>
              <a:spcAft>
                <a:spcPts val="300"/>
              </a:spcAft>
            </a:pPr>
            <a:r>
              <a:rPr lang="en-US" altLang="en-US" sz="3000" dirty="0">
                <a:solidFill>
                  <a:schemeClr val="bg1"/>
                </a:solidFill>
              </a:rPr>
              <a:t>5:1,8, emphasis on inner man</a:t>
            </a:r>
          </a:p>
          <a:p>
            <a:pPr lvl="2">
              <a:spcBef>
                <a:spcPts val="600"/>
              </a:spcBef>
              <a:spcAft>
                <a:spcPts val="600"/>
              </a:spcAft>
            </a:pPr>
            <a:r>
              <a:rPr lang="en-US" altLang="en-US" sz="3000" dirty="0">
                <a:solidFill>
                  <a:schemeClr val="bg1"/>
                </a:solidFill>
              </a:rPr>
              <a:t>Illustrated in rich man, Lk.16</a:t>
            </a:r>
          </a:p>
        </p:txBody>
      </p:sp>
    </p:spTree>
    <p:extLst>
      <p:ext uri="{BB962C8B-B14F-4D97-AF65-F5344CB8AC3E}">
        <p14:creationId xmlns:p14="http://schemas.microsoft.com/office/powerpoint/2010/main" val="205614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11902</TotalTime>
  <Words>2180</Words>
  <Application>Microsoft Office PowerPoint</Application>
  <PresentationFormat>On-screen Show (4:3)</PresentationFormat>
  <Paragraphs>185</Paragraphs>
  <Slides>37</Slides>
  <Notes>32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37</vt:i4>
      </vt:variant>
    </vt:vector>
  </HeadingPairs>
  <TitlesOfParts>
    <vt:vector size="41" baseType="lpstr">
      <vt:lpstr>Arial</vt:lpstr>
      <vt:lpstr>Verdana</vt:lpstr>
      <vt:lpstr>1_Default Design</vt:lpstr>
      <vt:lpstr>Default Design</vt:lpstr>
      <vt:lpstr>PowerPoint Presentation</vt:lpstr>
      <vt:lpstr>Ancient views of death sound modern</vt:lpstr>
      <vt:lpstr>Ancient views of death sound modern</vt:lpstr>
      <vt:lpstr>PowerPoint Presentation</vt:lpstr>
      <vt:lpstr>1. Man is a living soul (Gn.2:7)</vt:lpstr>
      <vt:lpstr>2. There is another part of man (more than just alive / body)</vt:lpstr>
      <vt:lpstr>2. There is another part of man (more than just alive / body)</vt:lpstr>
      <vt:lpstr>2. There is another part of man (more than just alive / body)</vt:lpstr>
      <vt:lpstr>2. There is another part of man (more than just alive / body)</vt:lpstr>
      <vt:lpstr>PowerPoint Presentation</vt:lpstr>
      <vt:lpstr>Death: separation of soul from body – termination of physical life</vt:lpstr>
      <vt:lpstr>Different kinds of death 1. Spiritual</vt:lpstr>
      <vt:lpstr>Different kinds of death 2. Second death</vt:lpstr>
      <vt:lpstr>Different kinds of death 3. Dead to sin</vt:lpstr>
      <vt:lpstr>Different kinds of death 4. Physical</vt:lpstr>
      <vt:lpstr>Different kinds of death 4. Physical</vt:lpstr>
      <vt:lpstr>Different kinds of death 4. Physical</vt:lpstr>
      <vt:lpstr>Different kinds of death 4. Physical</vt:lpstr>
      <vt:lpstr>PowerPoint Presentation</vt:lpstr>
      <vt:lpstr>Body stays on earth until resurrection</vt:lpstr>
      <vt:lpstr>Body stays on earth until resurrection Spirit immediately goes to Hades</vt:lpstr>
      <vt:lpstr>Body stays on earth until resurrection Spirit immediately goes to Hades</vt:lpstr>
      <vt:lpstr>Body stays on earth until resurrection Spirit immediately goes to Hades</vt:lpstr>
      <vt:lpstr>Body stays on earth until resurrection Spirit immediately goes to Hades</vt:lpstr>
      <vt:lpstr>Body stays on earth until resurrection Spirit immediately goes to Hades</vt:lpstr>
      <vt:lpstr>Body stays on earth until resurrection Spirit immediately goes to Hades</vt:lpstr>
      <vt:lpstr>Death and Hades</vt:lpstr>
      <vt:lpstr>What is not taught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ideas in hell</vt:lpstr>
      <vt:lpstr>PowerPoint Presentation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1138</cp:revision>
  <dcterms:created xsi:type="dcterms:W3CDTF">2011-08-18T15:42:19Z</dcterms:created>
  <dcterms:modified xsi:type="dcterms:W3CDTF">2022-09-15T03:03:34Z</dcterms:modified>
</cp:coreProperties>
</file>