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1"/>
  </p:notesMasterIdLst>
  <p:sldIdLst>
    <p:sldId id="610" r:id="rId2"/>
    <p:sldId id="670" r:id="rId3"/>
    <p:sldId id="612" r:id="rId4"/>
    <p:sldId id="671" r:id="rId5"/>
    <p:sldId id="672" r:id="rId6"/>
    <p:sldId id="673" r:id="rId7"/>
    <p:sldId id="674" r:id="rId8"/>
    <p:sldId id="675" r:id="rId9"/>
    <p:sldId id="681" r:id="rId10"/>
    <p:sldId id="633" r:id="rId11"/>
    <p:sldId id="669" r:id="rId12"/>
    <p:sldId id="676" r:id="rId13"/>
    <p:sldId id="647" r:id="rId14"/>
    <p:sldId id="677" r:id="rId15"/>
    <p:sldId id="650" r:id="rId16"/>
    <p:sldId id="678" r:id="rId17"/>
    <p:sldId id="668" r:id="rId18"/>
    <p:sldId id="679" r:id="rId19"/>
    <p:sldId id="68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66FFFF"/>
    <a:srgbClr val="FFFFCC"/>
    <a:srgbClr val="CCFFFF"/>
    <a:srgbClr val="FFFF99"/>
    <a:srgbClr val="FFFF00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53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16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2D5F5-615E-4696-8E4C-BD233E9663D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081AC-E897-4BA2-AEAD-F1C0A64D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292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116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1899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732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2421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757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99057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00294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33536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0158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408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9233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982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5837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306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6687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8735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608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743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29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72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0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35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75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75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28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22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50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7EF4DA-82F0-4753-9D9E-8B7A288AAFFB}"/>
              </a:ext>
            </a:extLst>
          </p:cNvPr>
          <p:cNvSpPr/>
          <p:nvPr/>
        </p:nvSpPr>
        <p:spPr>
          <a:xfrm>
            <a:off x="1761536" y="1828800"/>
            <a:ext cx="5620929" cy="1219200"/>
          </a:xfrm>
          <a:prstGeom prst="rect">
            <a:avLst/>
          </a:prstGeom>
          <a:solidFill>
            <a:schemeClr val="tx1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Finders Keepers</a:t>
            </a:r>
          </a:p>
        </p:txBody>
      </p:sp>
    </p:spTree>
    <p:extLst>
      <p:ext uri="{BB962C8B-B14F-4D97-AF65-F5344CB8AC3E}">
        <p14:creationId xmlns:p14="http://schemas.microsoft.com/office/powerpoint/2010/main" val="35227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180327" y="1082040"/>
            <a:ext cx="6801324" cy="134112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Value of Kingdom of God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78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Earthly treasures cannot bring joy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Lose them in pain, sickness, death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Family / personal tragedies.   2 Sm.13, David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 K.12:4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Our King died for us . . .  and arose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King Midas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Lk.12:21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Ac.2:38, forgiveness  </a:t>
            </a:r>
            <a:r>
              <a:rPr lang="en-US" altLang="en-US" sz="3100" dirty="0">
                <a:solidFill>
                  <a:srgbClr val="FFFF00"/>
                </a:solidFill>
              </a:rPr>
              <a:t>/ </a:t>
            </a:r>
            <a:r>
              <a:rPr lang="en-US" altLang="en-US" sz="3100" dirty="0">
                <a:solidFill>
                  <a:schemeClr val="bg1"/>
                </a:solidFill>
              </a:rPr>
              <a:t> Ro.5:1, peace  </a:t>
            </a:r>
            <a:r>
              <a:rPr lang="en-US" altLang="en-US" sz="3100" dirty="0">
                <a:solidFill>
                  <a:srgbClr val="FFFF00"/>
                </a:solidFill>
              </a:rPr>
              <a:t>/ 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2 Co.5:17, new creation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Ac.8, eunuch . . .  (Mt.19:27-29)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9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2026022" y="1082040"/>
            <a:ext cx="5109935" cy="51816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Value of Kingdom of God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53065F-4159-5EDF-E05F-36D7496FCD1A}"/>
              </a:ext>
            </a:extLst>
          </p:cNvPr>
          <p:cNvSpPr/>
          <p:nvPr/>
        </p:nvSpPr>
        <p:spPr>
          <a:xfrm>
            <a:off x="1180288" y="1783080"/>
            <a:ext cx="6801324" cy="134112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Some Sacrifice to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Find Kingdom of God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151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Mt.13:44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Joy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Not hasty like rocky soil (13:20)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Sacrificial joy that counts the cost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He will part with every possession, yet</a:t>
            </a:r>
            <a:r>
              <a:rPr lang="en-US" altLang="en-US" sz="3000" dirty="0">
                <a:solidFill>
                  <a:schemeClr val="bg1"/>
                </a:solidFill>
              </a:rPr>
              <a:t>…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Sold all…bought – highest priority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Mt.16</a:t>
            </a:r>
            <a:r>
              <a:rPr lang="en-US" altLang="en-US" sz="3100" baseline="30000" dirty="0">
                <a:solidFill>
                  <a:schemeClr val="bg1"/>
                </a:solidFill>
              </a:rPr>
              <a:t>24</a:t>
            </a:r>
            <a:r>
              <a:rPr lang="en-US" altLang="en-US" sz="3100" dirty="0">
                <a:solidFill>
                  <a:schemeClr val="bg1"/>
                </a:solidFill>
              </a:rPr>
              <a:t> Then Jesus said to His disciples, “If anyone desires to come after Me, let him deny himself, and take up his cross, and follow Me”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6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What some give up to be right with God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1066800"/>
            <a:ext cx="8305800" cy="53340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Family:</a:t>
            </a:r>
            <a:r>
              <a:rPr lang="en-US" altLang="en-US" sz="3100" dirty="0">
                <a:solidFill>
                  <a:srgbClr val="FFFF99"/>
                </a:solidFill>
              </a:rPr>
              <a:t>  </a:t>
            </a:r>
            <a:r>
              <a:rPr lang="en-US" altLang="en-US" sz="3100" dirty="0">
                <a:solidFill>
                  <a:schemeClr val="bg1"/>
                </a:solidFill>
              </a:rPr>
              <a:t>Gn.12.   Mk.10:28-31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Stubborn will: </a:t>
            </a:r>
            <a:r>
              <a:rPr lang="en-US" altLang="en-US" sz="3100" dirty="0">
                <a:solidFill>
                  <a:srgbClr val="FFFF99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2 Sm.24:24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Business:</a:t>
            </a:r>
            <a:r>
              <a:rPr lang="en-US" altLang="en-US" sz="3100" dirty="0">
                <a:solidFill>
                  <a:srgbClr val="FFFF99"/>
                </a:solidFill>
              </a:rPr>
              <a:t>  </a:t>
            </a:r>
            <a:r>
              <a:rPr lang="en-US" altLang="en-US" sz="3100" dirty="0">
                <a:solidFill>
                  <a:schemeClr val="bg1"/>
                </a:solidFill>
              </a:rPr>
              <a:t>Lk.5:10-11 . . .  [27-28, Matthew]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Friends:</a:t>
            </a:r>
            <a:r>
              <a:rPr lang="en-US" altLang="en-US" sz="3100" dirty="0">
                <a:solidFill>
                  <a:schemeClr val="bg1"/>
                </a:solidFill>
              </a:rPr>
              <a:t>  1 Co.15:33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Pleasures:  </a:t>
            </a:r>
            <a:r>
              <a:rPr lang="en-US" altLang="en-US" sz="3100" dirty="0">
                <a:solidFill>
                  <a:schemeClr val="bg1"/>
                </a:solidFill>
              </a:rPr>
              <a:t>Hb.11:24-25</a:t>
            </a:r>
          </a:p>
        </p:txBody>
      </p:sp>
    </p:spTree>
    <p:extLst>
      <p:ext uri="{BB962C8B-B14F-4D97-AF65-F5344CB8AC3E}">
        <p14:creationId xmlns:p14="http://schemas.microsoft.com/office/powerpoint/2010/main" val="342604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Why don’t all jump at opportunity</a:t>
            </a:r>
            <a:br>
              <a:rPr lang="en-US" altLang="en-US" sz="3400" dirty="0">
                <a:solidFill>
                  <a:srgbClr val="FFFF00"/>
                </a:solidFill>
              </a:rPr>
            </a:br>
            <a:r>
              <a:rPr lang="en-US" altLang="en-US" sz="3400" dirty="0">
                <a:solidFill>
                  <a:srgbClr val="FFFF00"/>
                </a:solidFill>
              </a:rPr>
              <a:t>to enter kingdom of heaven?</a:t>
            </a:r>
            <a:endParaRPr lang="en-US" altLang="en-US" sz="34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1143000"/>
            <a:ext cx="8305800" cy="5257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Some do not realize its value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Some wait till they are old … often too late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Some spend all their effort on earthly treasures</a:t>
            </a: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93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2026022" y="1082040"/>
            <a:ext cx="5109935" cy="51816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Value of Kingdom of God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53065F-4159-5EDF-E05F-36D7496FCD1A}"/>
              </a:ext>
            </a:extLst>
          </p:cNvPr>
          <p:cNvSpPr/>
          <p:nvPr/>
        </p:nvSpPr>
        <p:spPr>
          <a:xfrm>
            <a:off x="1180288" y="2495144"/>
            <a:ext cx="6801324" cy="134112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are Responsible for Obtaining Heavenly Treasure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741023-2564-D63D-224F-976ECC6003DA}"/>
              </a:ext>
            </a:extLst>
          </p:cNvPr>
          <p:cNvSpPr/>
          <p:nvPr/>
        </p:nvSpPr>
        <p:spPr>
          <a:xfrm>
            <a:off x="2018488" y="1781784"/>
            <a:ext cx="5109935" cy="51816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Some Sacrifice to Find Kingdom</a:t>
            </a:r>
          </a:p>
        </p:txBody>
      </p:sp>
    </p:spTree>
    <p:extLst>
      <p:ext uri="{BB962C8B-B14F-4D97-AF65-F5344CB8AC3E}">
        <p14:creationId xmlns:p14="http://schemas.microsoft.com/office/powerpoint/2010/main" val="3407406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44: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838200"/>
            <a:ext cx="8305800" cy="5410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Treasure was there for all who wanted it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This man found it, sold possessions, bought it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Ac.8 – treasurer found Treasure</a:t>
            </a:r>
          </a:p>
        </p:txBody>
      </p:sp>
    </p:spTree>
    <p:extLst>
      <p:ext uri="{BB962C8B-B14F-4D97-AF65-F5344CB8AC3E}">
        <p14:creationId xmlns:p14="http://schemas.microsoft.com/office/powerpoint/2010/main" val="15498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Col.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altLang="en-US" sz="30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whom are hidden all the</a:t>
            </a:r>
            <a:br>
              <a:rPr kumimoji="0" lang="en-US" alt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treasures of wisdom and knowledge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1143000"/>
            <a:ext cx="8305800" cy="522009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Excuses we will never hear about monetary treasure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“There are hypocrites who look for buried treasure”     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“I need my rest…”</a:t>
            </a:r>
            <a:endParaRPr lang="en-US" altLang="en-US" sz="26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36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A song: 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1143000"/>
            <a:ext cx="8305800" cy="522009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This world is not my home, I’m just a passing through…my treasures are laid up somewhere beyond the blue…  (Ph.3:7-8)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400" dirty="0">
                <a:solidFill>
                  <a:srgbClr val="CCFFFF"/>
                </a:solidFill>
              </a:rPr>
              <a:t>A man </a:t>
            </a:r>
            <a:r>
              <a:rPr lang="en-US" altLang="en-US" sz="3400" dirty="0">
                <a:solidFill>
                  <a:schemeClr val="bg1"/>
                </a:solidFill>
              </a:rPr>
              <a:t>(v.44):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Stephen, Ac.7 – died rich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RYR, Mt.19 – walked away</a:t>
            </a:r>
            <a:endParaRPr lang="en-US" altLang="en-US" sz="31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1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Ancient Near East . . .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No banks / vaults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Thieves often stole treasures from houses </a:t>
            </a:r>
            <a:r>
              <a:rPr lang="en-US" altLang="en-US" sz="3100" dirty="0">
                <a:solidFill>
                  <a:schemeClr val="bg1"/>
                </a:solidFill>
              </a:rPr>
              <a:t>(Mt.6:19-20)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Rich divided goods into three parts: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commerce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jewels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rest was buried 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6264D3F-25A4-4EC9-53DC-8DCD6D676792}"/>
              </a:ext>
            </a:extLst>
          </p:cNvPr>
          <p:cNvSpPr/>
          <p:nvPr/>
        </p:nvSpPr>
        <p:spPr>
          <a:xfrm>
            <a:off x="466928" y="4876800"/>
            <a:ext cx="8227632" cy="15240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/>
              <a:t> ‘Who long for death, but it does not come, And search for it more than hidden treasures’   </a:t>
            </a:r>
            <a:r>
              <a:rPr lang="en-US" sz="2400" dirty="0"/>
              <a:t>– Job 3:21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76642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Mt.13:44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Man hears army is invading; one night he slips out to field, buries treasure  </a:t>
            </a:r>
            <a:r>
              <a:rPr lang="en-US" altLang="en-US" sz="3000" dirty="0">
                <a:solidFill>
                  <a:schemeClr val="bg1"/>
                </a:solidFill>
              </a:rPr>
              <a:t>[25:18]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Army comes, takes them into exile; the secret dies with the owner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Years pass; someone buys that field, rents it to poor man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One day his plow scrapes something – metal chest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He opens lid, finds treasure; hides it, hurries away to buy the field, claim the treasure </a:t>
            </a:r>
          </a:p>
        </p:txBody>
      </p:sp>
    </p:spTree>
    <p:extLst>
      <p:ext uri="{BB962C8B-B14F-4D97-AF65-F5344CB8AC3E}">
        <p14:creationId xmlns:p14="http://schemas.microsoft.com/office/powerpoint/2010/main" val="398934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Mt.13:44 – modern misguided version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Death: leave treasure for family to fight over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War: leave / lose everything.    Refugees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Market crash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Fear of discovery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Theft.    Mt.6:19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Natural disasters / tragedies.   Mt.7:24-27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Preoccupation with other things.   Mk.4:19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Sadly learn bitter truth . . .   RYR</a:t>
            </a:r>
          </a:p>
        </p:txBody>
      </p:sp>
    </p:spTree>
    <p:extLst>
      <p:ext uri="{BB962C8B-B14F-4D97-AF65-F5344CB8AC3E}">
        <p14:creationId xmlns:p14="http://schemas.microsoft.com/office/powerpoint/2010/main" val="287517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Was the finder honest?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Owner is dead…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Jewish law expressly allowed anything found to belong to the finder  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To inquire into legalities of parable is to carry its point too far   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Even if Jesus did not approve the man’s actions, He merely uses them to illustrate the kingdom of heaven  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Cf. Lk.16, steward</a:t>
            </a:r>
          </a:p>
        </p:txBody>
      </p:sp>
    </p:spTree>
    <p:extLst>
      <p:ext uri="{BB962C8B-B14F-4D97-AF65-F5344CB8AC3E}">
        <p14:creationId xmlns:p14="http://schemas.microsoft.com/office/powerpoint/2010/main" val="307074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Mt.13:44, 45-46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Both stress value of kingdom; but there is one difference: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44: man found treasure by chance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45-46: merchant </a:t>
            </a:r>
          </a:p>
          <a:p>
            <a:pPr marL="914400" lvl="2" indent="0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1) </a:t>
            </a:r>
            <a:r>
              <a:rPr lang="en-US" altLang="en-US" sz="3100" dirty="0">
                <a:solidFill>
                  <a:srgbClr val="CCFFFF"/>
                </a:solidFill>
              </a:rPr>
              <a:t>Seeking pearls… </a:t>
            </a:r>
          </a:p>
          <a:p>
            <a:pPr marL="1309688" lvl="2" indent="-395288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2) </a:t>
            </a:r>
            <a:r>
              <a:rPr lang="en-US" altLang="en-US" sz="3100" dirty="0">
                <a:solidFill>
                  <a:srgbClr val="CCFFFF"/>
                </a:solidFill>
              </a:rPr>
              <a:t>Saw one of great value  </a:t>
            </a:r>
            <a:r>
              <a:rPr lang="en-US" altLang="en-US" sz="3100" dirty="0">
                <a:solidFill>
                  <a:schemeClr val="bg1"/>
                </a:solidFill>
              </a:rPr>
              <a:t>(1 Pt.1:7)</a:t>
            </a:r>
          </a:p>
          <a:p>
            <a:pPr marL="1254125" lvl="2" indent="-339725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3) </a:t>
            </a:r>
            <a:r>
              <a:rPr lang="en-US" altLang="en-US" sz="3100" dirty="0">
                <a:solidFill>
                  <a:srgbClr val="CCFFFF"/>
                </a:solidFill>
              </a:rPr>
              <a:t>Sold all he had to buy it  </a:t>
            </a:r>
            <a:r>
              <a:rPr lang="en-US" altLang="en-US" sz="3100" dirty="0">
                <a:solidFill>
                  <a:schemeClr val="bg1"/>
                </a:solidFill>
              </a:rPr>
              <a:t>(money no object; total focus)</a:t>
            </a:r>
          </a:p>
          <a:p>
            <a:pPr marL="1428750" lvl="2" indent="-514350">
              <a:spcAft>
                <a:spcPts val="600"/>
              </a:spcAft>
              <a:buAutoNum type="arabicParenR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2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Truth may be discovered either way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Some are unconcerned about soul; happen to hear truth; obey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Gn.28:16, Jacob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Ro.10:20, non-seekers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Lk.19:1-10, Zacchaeus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Jn.1:49, Nathanael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Jn.4, Samaritan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Jn.9, blind man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Ac.9, Saul</a:t>
            </a:r>
          </a:p>
        </p:txBody>
      </p:sp>
    </p:spTree>
    <p:extLst>
      <p:ext uri="{BB962C8B-B14F-4D97-AF65-F5344CB8AC3E}">
        <p14:creationId xmlns:p14="http://schemas.microsoft.com/office/powerpoint/2010/main" val="388261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Truth may be discovered either way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sz="2800" dirty="0">
                <a:solidFill>
                  <a:schemeClr val="bg1"/>
                </a:solidFill>
              </a:rPr>
              <a:t>Some are unconcerned about soul; happen to hear truth; obey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Others are seeking heavenly treasure</a:t>
            </a:r>
            <a:endParaRPr lang="en-US" altLang="en-US" sz="27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Jn.3, Nicodemus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Ac.8, Eunuch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Ac.10, Cornelius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Ac.17, Bereans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14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Lessons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 </a:t>
            </a:r>
            <a:r>
              <a:rPr lang="en-US" altLang="en-US" sz="3100" dirty="0">
                <a:solidFill>
                  <a:srgbClr val="CCFFFF"/>
                </a:solidFill>
              </a:rPr>
              <a:t>Total commitment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 </a:t>
            </a:r>
            <a:r>
              <a:rPr lang="en-US" altLang="en-US" sz="3100" dirty="0">
                <a:solidFill>
                  <a:srgbClr val="CCFFFF"/>
                </a:solidFill>
              </a:rPr>
              <a:t>First priority </a:t>
            </a:r>
            <a:r>
              <a:rPr lang="en-US" altLang="en-US" sz="3100" dirty="0">
                <a:solidFill>
                  <a:schemeClr val="bg1"/>
                </a:solidFill>
              </a:rPr>
              <a:t>(Mt.6:33)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3.</a:t>
            </a:r>
            <a:r>
              <a:rPr lang="en-US" altLang="en-US" sz="3100" dirty="0">
                <a:solidFill>
                  <a:schemeClr val="bg1"/>
                </a:solidFill>
              </a:rPr>
              <a:t>  </a:t>
            </a:r>
            <a:r>
              <a:rPr lang="en-US" altLang="en-US" sz="3100" dirty="0">
                <a:solidFill>
                  <a:srgbClr val="CCFFFF"/>
                </a:solidFill>
              </a:rPr>
              <a:t>All treasures found in Christ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Col.1</a:t>
            </a:r>
            <a:r>
              <a:rPr lang="en-US" altLang="en-US" sz="3100" baseline="30000" dirty="0">
                <a:solidFill>
                  <a:srgbClr val="66FFFF"/>
                </a:solidFill>
              </a:rPr>
              <a:t>26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the mystery which has been hidden from ages and from generations, but now has been revealed to His saints.  </a:t>
            </a:r>
            <a:r>
              <a:rPr lang="en-US" altLang="en-US" sz="3100" baseline="30000" dirty="0">
                <a:solidFill>
                  <a:srgbClr val="66FFFF"/>
                </a:solidFill>
              </a:rPr>
              <a:t>27</a:t>
            </a:r>
            <a:r>
              <a:rPr lang="en-US" altLang="en-US" sz="3100" dirty="0">
                <a:solidFill>
                  <a:schemeClr val="bg1"/>
                </a:solidFill>
              </a:rPr>
              <a:t> </a:t>
            </a:r>
            <a:r>
              <a:rPr lang="en-US" altLang="en-US" sz="3000" dirty="0">
                <a:solidFill>
                  <a:schemeClr val="bg1"/>
                </a:solidFill>
              </a:rPr>
              <a:t>To them God willed to make known what are the riches of the glory of this mystery among the Gentiles: which is Christ in you, the hope of glory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2</a:t>
            </a:r>
            <a:r>
              <a:rPr lang="en-US" altLang="en-US" sz="3100" baseline="30000" dirty="0">
                <a:solidFill>
                  <a:srgbClr val="66FFFF"/>
                </a:solidFill>
              </a:rPr>
              <a:t>3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in whom are hidden all treasures of wisdom and knowledge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7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3187</TotalTime>
  <Words>926</Words>
  <Application>Microsoft Office PowerPoint</Application>
  <PresentationFormat>On-screen Show (4:3)</PresentationFormat>
  <Paragraphs>123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Tahoma</vt:lpstr>
      <vt:lpstr>Verdana</vt:lpstr>
      <vt:lpstr>Wingdings</vt:lpstr>
      <vt:lpstr>3_Default Design</vt:lpstr>
      <vt:lpstr>PowerPoint Presentation</vt:lpstr>
      <vt:lpstr>Ancient Near East . . .</vt:lpstr>
      <vt:lpstr>Mt.13:44</vt:lpstr>
      <vt:lpstr>Mt.13:44 – modern misguided version</vt:lpstr>
      <vt:lpstr>Was the finder honest?</vt:lpstr>
      <vt:lpstr>Mt.13:44, 45-46</vt:lpstr>
      <vt:lpstr>Truth may be discovered either way</vt:lpstr>
      <vt:lpstr>Truth may be discovered either way</vt:lpstr>
      <vt:lpstr>Lessons</vt:lpstr>
      <vt:lpstr>PowerPoint Presentation</vt:lpstr>
      <vt:lpstr>Earthly treasures cannot bring joy</vt:lpstr>
      <vt:lpstr>PowerPoint Presentation</vt:lpstr>
      <vt:lpstr>Mt.13:44</vt:lpstr>
      <vt:lpstr>What some give up to be right with God</vt:lpstr>
      <vt:lpstr>Why don’t all jump at opportunity to enter kingdom of heaven?</vt:lpstr>
      <vt:lpstr>PowerPoint Presentation</vt:lpstr>
      <vt:lpstr>44:</vt:lpstr>
      <vt:lpstr>Col.23 in whom are hidden all the treasures of wisdom and knowledge</vt:lpstr>
      <vt:lpstr>A song: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Corrupt World by Rick Duggin</dc:title>
  <dc:creator>System Administrator</dc:creator>
  <cp:lastModifiedBy>Ty Johnson</cp:lastModifiedBy>
  <cp:revision>95</cp:revision>
  <dcterms:created xsi:type="dcterms:W3CDTF">2008-01-16T19:15:47Z</dcterms:created>
  <dcterms:modified xsi:type="dcterms:W3CDTF">2022-09-15T03:11:45Z</dcterms:modified>
</cp:coreProperties>
</file>