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446" r:id="rId3"/>
    <p:sldId id="369" r:id="rId4"/>
    <p:sldId id="473" r:id="rId5"/>
    <p:sldId id="366" r:id="rId6"/>
    <p:sldId id="457" r:id="rId7"/>
    <p:sldId id="474" r:id="rId8"/>
    <p:sldId id="447" r:id="rId9"/>
    <p:sldId id="475" r:id="rId10"/>
    <p:sldId id="476" r:id="rId11"/>
    <p:sldId id="478" r:id="rId12"/>
    <p:sldId id="477" r:id="rId13"/>
    <p:sldId id="479" r:id="rId14"/>
    <p:sldId id="459" r:id="rId15"/>
    <p:sldId id="480" r:id="rId16"/>
    <p:sldId id="482" r:id="rId17"/>
    <p:sldId id="456" r:id="rId18"/>
    <p:sldId id="483" r:id="rId19"/>
    <p:sldId id="484" r:id="rId20"/>
    <p:sldId id="485" r:id="rId21"/>
    <p:sldId id="486" r:id="rId22"/>
    <p:sldId id="487" r:id="rId23"/>
    <p:sldId id="488" r:id="rId24"/>
    <p:sldId id="46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99"/>
    <a:srgbClr val="CCFFFF"/>
    <a:srgbClr val="FFFFCC"/>
    <a:srgbClr val="FF9900"/>
    <a:srgbClr val="FFCC00"/>
    <a:srgbClr val="99FF33"/>
    <a:srgbClr val="800000"/>
    <a:srgbClr val="B2B2B2"/>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75" d="100"/>
          <a:sy n="75" d="100"/>
        </p:scale>
        <p:origin x="53"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9/14/2022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164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9925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8346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32184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8581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99374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946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3450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241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669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3151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1005818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746C3E7-3477-4CA5-B7DB-80818BCA1274}"/>
              </a:ext>
            </a:extLst>
          </p:cNvPr>
          <p:cNvSpPr/>
          <p:nvPr/>
        </p:nvSpPr>
        <p:spPr>
          <a:xfrm>
            <a:off x="1831294" y="533400"/>
            <a:ext cx="5486400" cy="1371600"/>
          </a:xfrm>
          <a:prstGeom prst="roundRect">
            <a:avLst/>
          </a:prstGeom>
          <a:solidFill>
            <a:schemeClr val="accent6">
              <a:lumMod val="50000"/>
            </a:schemeClr>
          </a:solidFill>
          <a:ln w="63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solidFill>
                  <a:srgbClr val="FFFFCC"/>
                </a:solidFill>
              </a:rPr>
              <a:t>Jeremiah’s Declaration of War</a:t>
            </a:r>
          </a:p>
        </p:txBody>
      </p:sp>
    </p:spTree>
    <p:extLst>
      <p:ext uri="{BB962C8B-B14F-4D97-AF65-F5344CB8AC3E}">
        <p14:creationId xmlns:p14="http://schemas.microsoft.com/office/powerpoint/2010/main" val="1039877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634" y="685800"/>
            <a:ext cx="5324268" cy="533400"/>
          </a:xfrm>
          <a:solidFill>
            <a:schemeClr val="tx1"/>
          </a:solidFill>
          <a:ln>
            <a:solidFill>
              <a:schemeClr val="bg1"/>
            </a:solidFill>
          </a:ln>
          <a:effectLst>
            <a:outerShdw blurRad="50800" dist="38100" dir="2700000" algn="tl" rotWithShape="0">
              <a:prstClr val="black">
                <a:alpha val="40000"/>
              </a:prstClr>
            </a:outerShdw>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No Delight in God’s Word</a:t>
            </a:r>
          </a:p>
        </p:txBody>
      </p:sp>
      <p:sp>
        <p:nvSpPr>
          <p:cNvPr id="3" name="Title 1">
            <a:extLst>
              <a:ext uri="{FF2B5EF4-FFF2-40B4-BE49-F238E27FC236}">
                <a16:creationId xmlns:a16="http://schemas.microsoft.com/office/drawing/2014/main" id="{8A7CAD0F-C399-B3B0-71CE-ECD734750C91}"/>
              </a:ext>
            </a:extLst>
          </p:cNvPr>
          <p:cNvSpPr txBox="1">
            <a:spLocks/>
          </p:cNvSpPr>
          <p:nvPr/>
        </p:nvSpPr>
        <p:spPr bwMode="auto">
          <a:xfrm>
            <a:off x="1029092" y="2124173"/>
            <a:ext cx="7086600" cy="1295400"/>
          </a:xfrm>
          <a:prstGeom prst="rect">
            <a:avLst/>
          </a:prstGeom>
          <a:solidFill>
            <a:schemeClr val="tx1"/>
          </a:solidFill>
          <a:ln>
            <a:solidFill>
              <a:srgbClr val="FFFF00"/>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III. </a:t>
            </a:r>
            <a:r>
              <a:rPr lang="en-US" sz="3600" dirty="0">
                <a:solidFill>
                  <a:srgbClr val="CCFFFF"/>
                </a:solidFill>
                <a:latin typeface="+mn-lt"/>
                <a:ea typeface="Verdana" panose="020B0604030504040204" pitchFamily="34" charset="0"/>
                <a:cs typeface="Verdana" panose="020B0604030504040204" pitchFamily="34" charset="0"/>
              </a:rPr>
              <a:t>Everyone Given to Covetousness (greed) </a:t>
            </a:r>
            <a:r>
              <a:rPr lang="en-US" sz="3600" dirty="0">
                <a:solidFill>
                  <a:schemeClr val="bg1"/>
                </a:solidFill>
                <a:latin typeface="+mn-lt"/>
                <a:ea typeface="Verdana" panose="020B0604030504040204" pitchFamily="34" charset="0"/>
                <a:cs typeface="Verdana" panose="020B0604030504040204" pitchFamily="34" charset="0"/>
              </a:rPr>
              <a:t>13</a:t>
            </a:r>
            <a:endParaRPr lang="en-US" sz="3800" dirty="0">
              <a:solidFill>
                <a:schemeClr val="bg1"/>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BB640945-4F90-E757-5767-EA482BE4BDA2}"/>
              </a:ext>
            </a:extLst>
          </p:cNvPr>
          <p:cNvSpPr txBox="1">
            <a:spLocks/>
          </p:cNvSpPr>
          <p:nvPr/>
        </p:nvSpPr>
        <p:spPr bwMode="auto">
          <a:xfrm>
            <a:off x="1914427" y="1390454"/>
            <a:ext cx="5324268" cy="533400"/>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2400" dirty="0">
                <a:solidFill>
                  <a:schemeClr val="bg1"/>
                </a:solidFill>
                <a:latin typeface="+mn-lt"/>
                <a:ea typeface="Verdana" panose="020B0604030504040204" pitchFamily="34" charset="0"/>
                <a:cs typeface="Verdana" panose="020B0604030504040204" pitchFamily="34" charset="0"/>
              </a:rPr>
              <a:t>False Security</a:t>
            </a:r>
          </a:p>
        </p:txBody>
      </p:sp>
    </p:spTree>
    <p:extLst>
      <p:ext uri="{BB962C8B-B14F-4D97-AF65-F5344CB8AC3E}">
        <p14:creationId xmlns:p14="http://schemas.microsoft.com/office/powerpoint/2010/main" val="2350438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FFFFCC"/>
                </a:solidFill>
              </a:rPr>
              <a:t>Practical atheists – </a:t>
            </a:r>
          </a:p>
        </p:txBody>
      </p:sp>
      <p:sp>
        <p:nvSpPr>
          <p:cNvPr id="3075" name="Rectangle 3"/>
          <p:cNvSpPr>
            <a:spLocks noGrp="1" noChangeArrowheads="1"/>
          </p:cNvSpPr>
          <p:nvPr>
            <p:ph type="body" idx="1"/>
          </p:nvPr>
        </p:nvSpPr>
        <p:spPr>
          <a:xfrm>
            <a:off x="457200" y="1143000"/>
            <a:ext cx="8229600" cy="5057480"/>
          </a:xfrm>
        </p:spPr>
        <p:txBody>
          <a:bodyPr/>
          <a:lstStyle/>
          <a:p>
            <a:pPr>
              <a:spcBef>
                <a:spcPts val="0"/>
              </a:spcBef>
              <a:spcAft>
                <a:spcPts val="900"/>
              </a:spcAft>
            </a:pPr>
            <a:r>
              <a:rPr lang="en-US" altLang="en-US" dirty="0">
                <a:solidFill>
                  <a:schemeClr val="bg1"/>
                </a:solidFill>
              </a:rPr>
              <a:t>Too busy for God; addicted to money</a:t>
            </a:r>
          </a:p>
          <a:p>
            <a:pPr>
              <a:spcBef>
                <a:spcPts val="0"/>
              </a:spcBef>
              <a:spcAft>
                <a:spcPts val="900"/>
              </a:spcAft>
            </a:pPr>
            <a:r>
              <a:rPr lang="en-US" altLang="en-US" dirty="0">
                <a:solidFill>
                  <a:schemeClr val="bg1"/>
                </a:solidFill>
              </a:rPr>
              <a:t>Attitude that gains the world is not the attitude that gains heaven</a:t>
            </a:r>
          </a:p>
          <a:p>
            <a:pPr>
              <a:spcBef>
                <a:spcPts val="0"/>
              </a:spcBef>
              <a:spcAft>
                <a:spcPts val="800"/>
              </a:spcAft>
            </a:pPr>
            <a:r>
              <a:rPr lang="en-US" altLang="en-US" dirty="0">
                <a:solidFill>
                  <a:schemeClr val="bg1"/>
                </a:solidFill>
              </a:rPr>
              <a:t>Religious leaders are as corrupt as general populace</a:t>
            </a:r>
          </a:p>
          <a:p>
            <a:pPr lvl="1">
              <a:spcBef>
                <a:spcPts val="0"/>
              </a:spcBef>
              <a:spcAft>
                <a:spcPts val="800"/>
              </a:spcAft>
            </a:pPr>
            <a:r>
              <a:rPr lang="en-US" altLang="en-US" sz="3200" dirty="0">
                <a:solidFill>
                  <a:srgbClr val="FFFFCC"/>
                </a:solidFill>
              </a:rPr>
              <a:t>From prophet to priest.  </a:t>
            </a:r>
            <a:r>
              <a:rPr lang="en-US" altLang="en-US" sz="3200" dirty="0">
                <a:solidFill>
                  <a:schemeClr val="bg1"/>
                </a:solidFill>
              </a:rPr>
              <a:t> Mt.6:24</a:t>
            </a:r>
          </a:p>
          <a:p>
            <a:pPr lvl="1">
              <a:spcBef>
                <a:spcPts val="0"/>
              </a:spcBef>
              <a:spcAft>
                <a:spcPts val="800"/>
              </a:spcAft>
            </a:pPr>
            <a:r>
              <a:rPr lang="en-US" altLang="en-US" sz="3200" dirty="0">
                <a:solidFill>
                  <a:srgbClr val="FFFFCC"/>
                </a:solidFill>
              </a:rPr>
              <a:t>Who would deny that most are afflicted?  </a:t>
            </a:r>
            <a:r>
              <a:rPr lang="en-US" altLang="en-US" sz="3200" dirty="0">
                <a:solidFill>
                  <a:schemeClr val="bg1"/>
                </a:solidFill>
              </a:rPr>
              <a:t>Lk.12:13</a:t>
            </a:r>
          </a:p>
          <a:p>
            <a:pPr lvl="1">
              <a:spcBef>
                <a:spcPts val="0"/>
              </a:spcBef>
              <a:spcAft>
                <a:spcPts val="800"/>
              </a:spcAft>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421331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634" y="685800"/>
            <a:ext cx="5324268" cy="533400"/>
          </a:xfrm>
          <a:solidFill>
            <a:schemeClr val="tx1"/>
          </a:solidFill>
          <a:ln>
            <a:solidFill>
              <a:schemeClr val="bg1"/>
            </a:solidFill>
          </a:ln>
          <a:effectLst>
            <a:outerShdw blurRad="50800" dist="38100" dir="2700000" algn="tl" rotWithShape="0">
              <a:prstClr val="black">
                <a:alpha val="40000"/>
              </a:prstClr>
            </a:outerShdw>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No Delight in God’s Word</a:t>
            </a:r>
          </a:p>
        </p:txBody>
      </p:sp>
      <p:sp>
        <p:nvSpPr>
          <p:cNvPr id="3" name="Title 1">
            <a:extLst>
              <a:ext uri="{FF2B5EF4-FFF2-40B4-BE49-F238E27FC236}">
                <a16:creationId xmlns:a16="http://schemas.microsoft.com/office/drawing/2014/main" id="{8A7CAD0F-C399-B3B0-71CE-ECD734750C91}"/>
              </a:ext>
            </a:extLst>
          </p:cNvPr>
          <p:cNvSpPr txBox="1">
            <a:spLocks/>
          </p:cNvSpPr>
          <p:nvPr/>
        </p:nvSpPr>
        <p:spPr bwMode="auto">
          <a:xfrm>
            <a:off x="1029092" y="2819400"/>
            <a:ext cx="7086600" cy="1295400"/>
          </a:xfrm>
          <a:prstGeom prst="rect">
            <a:avLst/>
          </a:prstGeom>
          <a:solidFill>
            <a:schemeClr val="tx1"/>
          </a:solidFill>
          <a:ln>
            <a:solidFill>
              <a:srgbClr val="FFFF00"/>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IV. </a:t>
            </a:r>
            <a:r>
              <a:rPr lang="en-US" sz="3600" dirty="0">
                <a:solidFill>
                  <a:srgbClr val="CCFFFF"/>
                </a:solidFill>
                <a:latin typeface="+mn-lt"/>
                <a:ea typeface="Verdana" panose="020B0604030504040204" pitchFamily="34" charset="0"/>
                <a:cs typeface="Verdana" panose="020B0604030504040204" pitchFamily="34" charset="0"/>
              </a:rPr>
              <a:t>Not ashamed of Their Sin, </a:t>
            </a:r>
            <a:r>
              <a:rPr lang="en-US" sz="3600" dirty="0">
                <a:solidFill>
                  <a:schemeClr val="bg1"/>
                </a:solidFill>
                <a:latin typeface="+mn-lt"/>
                <a:ea typeface="Verdana" panose="020B0604030504040204" pitchFamily="34" charset="0"/>
                <a:cs typeface="Verdana" panose="020B0604030504040204" pitchFamily="34" charset="0"/>
              </a:rPr>
              <a:t>13</a:t>
            </a:r>
            <a:endParaRPr lang="en-US" sz="3800" dirty="0">
              <a:solidFill>
                <a:schemeClr val="bg1"/>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BB640945-4F90-E757-5767-EA482BE4BDA2}"/>
              </a:ext>
            </a:extLst>
          </p:cNvPr>
          <p:cNvSpPr txBox="1">
            <a:spLocks/>
          </p:cNvSpPr>
          <p:nvPr/>
        </p:nvSpPr>
        <p:spPr bwMode="auto">
          <a:xfrm>
            <a:off x="1914427" y="1390454"/>
            <a:ext cx="5324268" cy="533400"/>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2400" dirty="0">
                <a:solidFill>
                  <a:schemeClr val="bg1"/>
                </a:solidFill>
                <a:latin typeface="+mn-lt"/>
                <a:ea typeface="Verdana" panose="020B0604030504040204" pitchFamily="34" charset="0"/>
                <a:cs typeface="Verdana" panose="020B0604030504040204" pitchFamily="34" charset="0"/>
              </a:rPr>
              <a:t>False Security</a:t>
            </a:r>
          </a:p>
        </p:txBody>
      </p:sp>
      <p:sp>
        <p:nvSpPr>
          <p:cNvPr id="5" name="Title 1">
            <a:extLst>
              <a:ext uri="{FF2B5EF4-FFF2-40B4-BE49-F238E27FC236}">
                <a16:creationId xmlns:a16="http://schemas.microsoft.com/office/drawing/2014/main" id="{4E5E82DD-4CDC-F756-BA3E-89EE6AB12A18}"/>
              </a:ext>
            </a:extLst>
          </p:cNvPr>
          <p:cNvSpPr txBox="1">
            <a:spLocks/>
          </p:cNvSpPr>
          <p:nvPr/>
        </p:nvSpPr>
        <p:spPr bwMode="auto">
          <a:xfrm>
            <a:off x="1914427" y="2105319"/>
            <a:ext cx="5324268" cy="533400"/>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III. </a:t>
            </a:r>
            <a:r>
              <a:rPr lang="en-US" sz="2400" dirty="0">
                <a:solidFill>
                  <a:schemeClr val="bg1"/>
                </a:solidFill>
                <a:latin typeface="+mn-lt"/>
                <a:ea typeface="Verdana" panose="020B0604030504040204" pitchFamily="34" charset="0"/>
                <a:cs typeface="Verdana" panose="020B0604030504040204" pitchFamily="34" charset="0"/>
              </a:rPr>
              <a:t>Everyone Given to Covetousness</a:t>
            </a:r>
          </a:p>
        </p:txBody>
      </p:sp>
    </p:spTree>
    <p:extLst>
      <p:ext uri="{BB962C8B-B14F-4D97-AF65-F5344CB8AC3E}">
        <p14:creationId xmlns:p14="http://schemas.microsoft.com/office/powerpoint/2010/main" val="2049418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 y="152400"/>
            <a:ext cx="9052560" cy="609600"/>
          </a:xfrm>
        </p:spPr>
        <p:txBody>
          <a:bodyPr/>
          <a:lstStyle/>
          <a:p>
            <a:r>
              <a:rPr lang="en-US" altLang="en-US" sz="3600" dirty="0">
                <a:solidFill>
                  <a:srgbClr val="CCFFCC"/>
                </a:solidFill>
              </a:rPr>
              <a:t>Shame catches up to sinners</a:t>
            </a:r>
          </a:p>
        </p:txBody>
      </p:sp>
      <p:sp>
        <p:nvSpPr>
          <p:cNvPr id="3075" name="Rectangle 3"/>
          <p:cNvSpPr>
            <a:spLocks noGrp="1" noChangeArrowheads="1"/>
          </p:cNvSpPr>
          <p:nvPr>
            <p:ph type="body" idx="1"/>
          </p:nvPr>
        </p:nvSpPr>
        <p:spPr>
          <a:xfrm>
            <a:off x="381000" y="762000"/>
            <a:ext cx="8382000" cy="5895094"/>
          </a:xfrm>
        </p:spPr>
        <p:txBody>
          <a:bodyPr/>
          <a:lstStyle/>
          <a:p>
            <a:pPr>
              <a:spcAft>
                <a:spcPts val="300"/>
              </a:spcAft>
            </a:pPr>
            <a:r>
              <a:rPr lang="en-US" altLang="en-US" dirty="0">
                <a:solidFill>
                  <a:schemeClr val="bg1"/>
                </a:solidFill>
              </a:rPr>
              <a:t>Samson, Jg.14</a:t>
            </a:r>
            <a:r>
              <a:rPr lang="en-US" altLang="en-US" sz="2800" dirty="0">
                <a:solidFill>
                  <a:schemeClr val="bg1"/>
                </a:solidFill>
              </a:rPr>
              <a:t>…</a:t>
            </a:r>
            <a:endParaRPr lang="en-US" altLang="en-US" dirty="0">
              <a:solidFill>
                <a:schemeClr val="bg1"/>
              </a:solidFill>
            </a:endParaRPr>
          </a:p>
          <a:p>
            <a:pPr>
              <a:spcAft>
                <a:spcPts val="0"/>
              </a:spcAft>
            </a:pPr>
            <a:r>
              <a:rPr lang="en-US" altLang="en-US" sz="3100" dirty="0">
                <a:solidFill>
                  <a:schemeClr val="bg1"/>
                </a:solidFill>
              </a:rPr>
              <a:t>Abomination.  </a:t>
            </a:r>
          </a:p>
          <a:p>
            <a:pPr lvl="1">
              <a:spcAft>
                <a:spcPts val="300"/>
              </a:spcAft>
            </a:pPr>
            <a:r>
              <a:rPr lang="en-US" altLang="en-US" sz="3200" dirty="0">
                <a:solidFill>
                  <a:srgbClr val="FFFFCC"/>
                </a:solidFill>
              </a:rPr>
              <a:t>Shame has been ‘sanitized’ in our day: even silenced.   </a:t>
            </a:r>
          </a:p>
          <a:p>
            <a:pPr lvl="1">
              <a:spcAft>
                <a:spcPts val="300"/>
              </a:spcAft>
            </a:pPr>
            <a:r>
              <a:rPr lang="en-US" altLang="en-US" sz="3200" dirty="0">
                <a:solidFill>
                  <a:srgbClr val="FFFFCC"/>
                </a:solidFill>
              </a:rPr>
              <a:t>Many lose the ability to blush. </a:t>
            </a:r>
          </a:p>
          <a:p>
            <a:pPr>
              <a:spcAft>
                <a:spcPts val="600"/>
              </a:spcAft>
            </a:pPr>
            <a:endParaRPr lang="en-US" altLang="en-US" dirty="0">
              <a:solidFill>
                <a:srgbClr val="FFFFCC"/>
              </a:solidFill>
            </a:endParaRPr>
          </a:p>
          <a:p>
            <a:pPr marL="0" indent="0">
              <a:buNone/>
            </a:pPr>
            <a:endParaRPr lang="en-US" b="1" dirty="0">
              <a:solidFill>
                <a:srgbClr val="FFFFCC"/>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3183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 y="152400"/>
            <a:ext cx="9052560" cy="609600"/>
          </a:xfrm>
        </p:spPr>
        <p:txBody>
          <a:bodyPr/>
          <a:lstStyle/>
          <a:p>
            <a:r>
              <a:rPr lang="en-US" altLang="en-US" sz="3600" dirty="0">
                <a:solidFill>
                  <a:srgbClr val="CCFFFF"/>
                </a:solidFill>
              </a:rPr>
              <a:t>According to God . . .</a:t>
            </a:r>
          </a:p>
        </p:txBody>
      </p:sp>
      <p:sp>
        <p:nvSpPr>
          <p:cNvPr id="3075" name="Rectangle 3"/>
          <p:cNvSpPr>
            <a:spLocks noGrp="1" noChangeArrowheads="1"/>
          </p:cNvSpPr>
          <p:nvPr>
            <p:ph type="body" idx="1"/>
          </p:nvPr>
        </p:nvSpPr>
        <p:spPr>
          <a:xfrm>
            <a:off x="381000" y="762000"/>
            <a:ext cx="8382000" cy="5895094"/>
          </a:xfrm>
        </p:spPr>
        <p:txBody>
          <a:bodyPr/>
          <a:lstStyle/>
          <a:p>
            <a:pPr>
              <a:spcAft>
                <a:spcPts val="300"/>
              </a:spcAft>
            </a:pPr>
            <a:r>
              <a:rPr lang="en-US" altLang="en-US" dirty="0">
                <a:solidFill>
                  <a:srgbClr val="CCFFFF"/>
                </a:solidFill>
              </a:rPr>
              <a:t>Wrong is wrong, even if . . .</a:t>
            </a:r>
          </a:p>
          <a:p>
            <a:pPr lvl="1">
              <a:spcAft>
                <a:spcPts val="300"/>
              </a:spcAft>
            </a:pPr>
            <a:r>
              <a:rPr lang="en-US" sz="3200" dirty="0">
                <a:solidFill>
                  <a:srgbClr val="CCFFCC"/>
                </a:solidFill>
              </a:rPr>
              <a:t>All do it.   </a:t>
            </a:r>
            <a:r>
              <a:rPr lang="en-US" sz="3200" dirty="0">
                <a:solidFill>
                  <a:schemeClr val="bg1"/>
                </a:solidFill>
              </a:rPr>
              <a:t>Prov.4:14-15.</a:t>
            </a:r>
          </a:p>
          <a:p>
            <a:pPr lvl="1">
              <a:spcAft>
                <a:spcPts val="300"/>
              </a:spcAft>
            </a:pPr>
            <a:r>
              <a:rPr lang="en-US" sz="3200" dirty="0">
                <a:solidFill>
                  <a:srgbClr val="CCFFCC"/>
                </a:solidFill>
              </a:rPr>
              <a:t>Get away with it.    </a:t>
            </a:r>
            <a:r>
              <a:rPr lang="en-US" sz="3200" dirty="0">
                <a:solidFill>
                  <a:schemeClr val="bg1"/>
                </a:solidFill>
              </a:rPr>
              <a:t>Prov.15:3.</a:t>
            </a:r>
          </a:p>
          <a:p>
            <a:pPr lvl="1">
              <a:spcAft>
                <a:spcPts val="300"/>
              </a:spcAft>
            </a:pPr>
            <a:r>
              <a:rPr lang="en-US" sz="3200" dirty="0">
                <a:solidFill>
                  <a:srgbClr val="CCFFCC"/>
                </a:solidFill>
              </a:rPr>
              <a:t>Conscience does not hurt. </a:t>
            </a:r>
            <a:r>
              <a:rPr lang="en-US" sz="3200" dirty="0">
                <a:solidFill>
                  <a:schemeClr val="bg1"/>
                </a:solidFill>
              </a:rPr>
              <a:t>  1 Tim.4:2.</a:t>
            </a:r>
          </a:p>
          <a:p>
            <a:pPr>
              <a:spcAft>
                <a:spcPts val="300"/>
              </a:spcAft>
            </a:pPr>
            <a:r>
              <a:rPr lang="en-US" dirty="0">
                <a:solidFill>
                  <a:schemeClr val="bg1"/>
                </a:solidFill>
              </a:rPr>
              <a:t>They will fall … be cast down   </a:t>
            </a:r>
            <a:endParaRPr lang="en-US" dirty="0">
              <a:solidFill>
                <a:srgbClr val="FFFFCC"/>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49432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634" y="533400"/>
            <a:ext cx="5324268" cy="533400"/>
          </a:xfrm>
          <a:solidFill>
            <a:schemeClr val="tx1"/>
          </a:solidFill>
          <a:ln>
            <a:solidFill>
              <a:schemeClr val="bg1"/>
            </a:solidFill>
          </a:ln>
          <a:effectLst>
            <a:outerShdw blurRad="50800" dist="38100" dir="2700000" algn="tl" rotWithShape="0">
              <a:prstClr val="black">
                <a:alpha val="40000"/>
              </a:prstClr>
            </a:outerShdw>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No Delight in God’s Word</a:t>
            </a:r>
          </a:p>
        </p:txBody>
      </p:sp>
      <p:sp>
        <p:nvSpPr>
          <p:cNvPr id="3" name="Title 1">
            <a:extLst>
              <a:ext uri="{FF2B5EF4-FFF2-40B4-BE49-F238E27FC236}">
                <a16:creationId xmlns:a16="http://schemas.microsoft.com/office/drawing/2014/main" id="{8A7CAD0F-C399-B3B0-71CE-ECD734750C91}"/>
              </a:ext>
            </a:extLst>
          </p:cNvPr>
          <p:cNvSpPr txBox="1">
            <a:spLocks/>
          </p:cNvSpPr>
          <p:nvPr/>
        </p:nvSpPr>
        <p:spPr bwMode="auto">
          <a:xfrm>
            <a:off x="1029092" y="3391292"/>
            <a:ext cx="7086600" cy="1295400"/>
          </a:xfrm>
          <a:prstGeom prst="rect">
            <a:avLst/>
          </a:prstGeom>
          <a:solidFill>
            <a:schemeClr val="tx1"/>
          </a:solidFill>
          <a:ln>
            <a:solidFill>
              <a:srgbClr val="FFFF00"/>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V. </a:t>
            </a:r>
            <a:r>
              <a:rPr lang="en-US" sz="3600" dirty="0">
                <a:solidFill>
                  <a:srgbClr val="CCFFFF"/>
                </a:solidFill>
                <a:latin typeface="+mn-lt"/>
                <a:ea typeface="Verdana" panose="020B0604030504040204" pitchFamily="34" charset="0"/>
                <a:cs typeface="Verdana" panose="020B0604030504040204" pitchFamily="34" charset="0"/>
              </a:rPr>
              <a:t>Will Not Walk in Old Paths, </a:t>
            </a:r>
            <a:r>
              <a:rPr lang="en-US" sz="3600" dirty="0">
                <a:solidFill>
                  <a:schemeClr val="bg1"/>
                </a:solidFill>
                <a:latin typeface="+mn-lt"/>
                <a:ea typeface="Verdana" panose="020B0604030504040204" pitchFamily="34" charset="0"/>
                <a:cs typeface="Verdana" panose="020B0604030504040204" pitchFamily="34" charset="0"/>
              </a:rPr>
              <a:t>16</a:t>
            </a:r>
            <a:endParaRPr lang="en-US" sz="3800" dirty="0">
              <a:solidFill>
                <a:schemeClr val="bg1"/>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BB640945-4F90-E757-5767-EA482BE4BDA2}"/>
              </a:ext>
            </a:extLst>
          </p:cNvPr>
          <p:cNvSpPr txBox="1">
            <a:spLocks/>
          </p:cNvSpPr>
          <p:nvPr/>
        </p:nvSpPr>
        <p:spPr bwMode="auto">
          <a:xfrm>
            <a:off x="1914427" y="1238054"/>
            <a:ext cx="5324268" cy="533400"/>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2400" dirty="0">
                <a:solidFill>
                  <a:schemeClr val="bg1"/>
                </a:solidFill>
                <a:latin typeface="+mn-lt"/>
                <a:ea typeface="Verdana" panose="020B0604030504040204" pitchFamily="34" charset="0"/>
                <a:cs typeface="Verdana" panose="020B0604030504040204" pitchFamily="34" charset="0"/>
              </a:rPr>
              <a:t>False Security</a:t>
            </a:r>
          </a:p>
        </p:txBody>
      </p:sp>
      <p:sp>
        <p:nvSpPr>
          <p:cNvPr id="5" name="Title 1">
            <a:extLst>
              <a:ext uri="{FF2B5EF4-FFF2-40B4-BE49-F238E27FC236}">
                <a16:creationId xmlns:a16="http://schemas.microsoft.com/office/drawing/2014/main" id="{4E5E82DD-4CDC-F756-BA3E-89EE6AB12A18}"/>
              </a:ext>
            </a:extLst>
          </p:cNvPr>
          <p:cNvSpPr txBox="1">
            <a:spLocks/>
          </p:cNvSpPr>
          <p:nvPr/>
        </p:nvSpPr>
        <p:spPr bwMode="auto">
          <a:xfrm>
            <a:off x="1914427" y="1952919"/>
            <a:ext cx="5324268" cy="533400"/>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III. </a:t>
            </a:r>
            <a:r>
              <a:rPr lang="en-US" sz="2400" dirty="0">
                <a:solidFill>
                  <a:schemeClr val="bg1"/>
                </a:solidFill>
                <a:latin typeface="+mn-lt"/>
                <a:ea typeface="Verdana" panose="020B0604030504040204" pitchFamily="34" charset="0"/>
                <a:cs typeface="Verdana" panose="020B0604030504040204" pitchFamily="34" charset="0"/>
              </a:rPr>
              <a:t>Everyone Given to Covetousness</a:t>
            </a:r>
          </a:p>
        </p:txBody>
      </p:sp>
      <p:sp>
        <p:nvSpPr>
          <p:cNvPr id="6" name="Title 1">
            <a:extLst>
              <a:ext uri="{FF2B5EF4-FFF2-40B4-BE49-F238E27FC236}">
                <a16:creationId xmlns:a16="http://schemas.microsoft.com/office/drawing/2014/main" id="{D723EA44-CCED-D81F-E891-D45B622D166B}"/>
              </a:ext>
            </a:extLst>
          </p:cNvPr>
          <p:cNvSpPr txBox="1">
            <a:spLocks/>
          </p:cNvSpPr>
          <p:nvPr/>
        </p:nvSpPr>
        <p:spPr bwMode="auto">
          <a:xfrm>
            <a:off x="1914427" y="2667000"/>
            <a:ext cx="5324268" cy="533400"/>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IV. </a:t>
            </a:r>
            <a:r>
              <a:rPr lang="en-US" sz="2400" dirty="0">
                <a:solidFill>
                  <a:schemeClr val="bg1"/>
                </a:solidFill>
                <a:latin typeface="+mn-lt"/>
                <a:ea typeface="Verdana" panose="020B0604030504040204" pitchFamily="34" charset="0"/>
                <a:cs typeface="Verdana" panose="020B0604030504040204" pitchFamily="34" charset="0"/>
              </a:rPr>
              <a:t>Not Ashamed of Their Sin</a:t>
            </a:r>
          </a:p>
        </p:txBody>
      </p:sp>
    </p:spTree>
    <p:extLst>
      <p:ext uri="{BB962C8B-B14F-4D97-AF65-F5344CB8AC3E}">
        <p14:creationId xmlns:p14="http://schemas.microsoft.com/office/powerpoint/2010/main" val="1604539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CCFFCC"/>
                </a:solidFill>
              </a:rPr>
              <a:t>Prefer pleasures of sin to ancient paths</a:t>
            </a:r>
          </a:p>
        </p:txBody>
      </p:sp>
      <p:sp>
        <p:nvSpPr>
          <p:cNvPr id="3075" name="Rectangle 3"/>
          <p:cNvSpPr>
            <a:spLocks noGrp="1" noChangeArrowheads="1"/>
          </p:cNvSpPr>
          <p:nvPr>
            <p:ph type="body" idx="1"/>
          </p:nvPr>
        </p:nvSpPr>
        <p:spPr>
          <a:xfrm>
            <a:off x="457200" y="914400"/>
            <a:ext cx="8229600" cy="5410200"/>
          </a:xfrm>
        </p:spPr>
        <p:txBody>
          <a:bodyPr/>
          <a:lstStyle/>
          <a:p>
            <a:pPr>
              <a:spcAft>
                <a:spcPts val="600"/>
              </a:spcAft>
            </a:pPr>
            <a:r>
              <a:rPr lang="en-US" altLang="en-US" sz="3100" dirty="0">
                <a:solidFill>
                  <a:schemeClr val="bg1"/>
                </a:solidFill>
              </a:rPr>
              <a:t>Smart men stand in the ways and ask,  “What did our ancestors do to experience such prosperity?” </a:t>
            </a:r>
          </a:p>
          <a:p>
            <a:pPr marL="0" indent="0">
              <a:buNone/>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76376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God’s directions</a:t>
            </a:r>
          </a:p>
        </p:txBody>
      </p:sp>
      <p:sp>
        <p:nvSpPr>
          <p:cNvPr id="3075" name="Rectangle 3"/>
          <p:cNvSpPr>
            <a:spLocks noGrp="1" noChangeArrowheads="1"/>
          </p:cNvSpPr>
          <p:nvPr>
            <p:ph type="body" idx="1"/>
          </p:nvPr>
        </p:nvSpPr>
        <p:spPr>
          <a:xfrm>
            <a:off x="457200" y="762000"/>
            <a:ext cx="8229600" cy="5562600"/>
          </a:xfrm>
        </p:spPr>
        <p:txBody>
          <a:bodyPr/>
          <a:lstStyle/>
          <a:p>
            <a:pPr marL="0" indent="0" algn="ctr">
              <a:spcAft>
                <a:spcPts val="0"/>
              </a:spcAft>
              <a:buNone/>
            </a:pPr>
            <a:r>
              <a:rPr lang="en-US" altLang="en-US" dirty="0">
                <a:solidFill>
                  <a:schemeClr val="bg1"/>
                </a:solidFill>
              </a:rPr>
              <a:t>Image from travelers who lost their way</a:t>
            </a:r>
          </a:p>
          <a:p>
            <a:pPr>
              <a:spcAft>
                <a:spcPts val="600"/>
              </a:spcAft>
            </a:pPr>
            <a:r>
              <a:rPr lang="en-US" altLang="en-US" dirty="0">
                <a:solidFill>
                  <a:srgbClr val="FFFF99"/>
                </a:solidFill>
              </a:rPr>
              <a:t>Stand in the ways </a:t>
            </a:r>
            <a:r>
              <a:rPr lang="en-US" altLang="en-US" sz="3000" dirty="0">
                <a:solidFill>
                  <a:schemeClr val="bg1"/>
                </a:solidFill>
              </a:rPr>
              <a:t>[stand by the roads, and look, </a:t>
            </a:r>
            <a:r>
              <a:rPr lang="en-US" altLang="en-US" sz="2700" dirty="0">
                <a:solidFill>
                  <a:schemeClr val="bg1"/>
                </a:solidFill>
              </a:rPr>
              <a:t>ESV</a:t>
            </a:r>
            <a:r>
              <a:rPr lang="en-US" altLang="en-US" sz="3000" dirty="0">
                <a:solidFill>
                  <a:schemeClr val="bg1"/>
                </a:solidFill>
              </a:rPr>
              <a:t>]</a:t>
            </a:r>
          </a:p>
          <a:p>
            <a:pPr>
              <a:spcAft>
                <a:spcPts val="600"/>
              </a:spcAft>
            </a:pPr>
            <a:r>
              <a:rPr lang="en-US" altLang="en-US" dirty="0">
                <a:solidFill>
                  <a:srgbClr val="FFFF99"/>
                </a:solidFill>
              </a:rPr>
              <a:t>Ask for old paths </a:t>
            </a:r>
            <a:r>
              <a:rPr lang="en-US" altLang="en-US" dirty="0">
                <a:solidFill>
                  <a:schemeClr val="bg1"/>
                </a:solidFill>
              </a:rPr>
              <a:t>(v.19)</a:t>
            </a:r>
          </a:p>
          <a:p>
            <a:pPr lvl="1">
              <a:spcAft>
                <a:spcPts val="0"/>
              </a:spcAft>
            </a:pPr>
            <a:r>
              <a:rPr lang="en-US" altLang="en-US" sz="3100" dirty="0">
                <a:solidFill>
                  <a:schemeClr val="bg1"/>
                </a:solidFill>
              </a:rPr>
              <a:t>Jer.18</a:t>
            </a:r>
            <a:r>
              <a:rPr lang="en-US" altLang="en-US" sz="3100" baseline="30000" dirty="0">
                <a:solidFill>
                  <a:schemeClr val="bg1"/>
                </a:solidFill>
              </a:rPr>
              <a:t>15</a:t>
            </a:r>
            <a:r>
              <a:rPr lang="en-US" altLang="en-US" sz="3100" dirty="0">
                <a:solidFill>
                  <a:schemeClr val="bg1"/>
                </a:solidFill>
              </a:rPr>
              <a:t> </a:t>
            </a:r>
            <a:r>
              <a:rPr lang="en-US" altLang="en-US" sz="3100" dirty="0">
                <a:solidFill>
                  <a:srgbClr val="CCFFFF"/>
                </a:solidFill>
              </a:rPr>
              <a:t>Because My people have forgotten Me, They have burned incense to worthless idols.  And they have caused themselves to stumble in their ways, From the ancient paths, To walk in pathways and not on a highway.</a:t>
            </a:r>
          </a:p>
          <a:p>
            <a:pPr>
              <a:spcAft>
                <a:spcPts val="0"/>
              </a:spcAft>
            </a:pPr>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140755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God’s directions</a:t>
            </a:r>
          </a:p>
        </p:txBody>
      </p:sp>
      <p:sp>
        <p:nvSpPr>
          <p:cNvPr id="3075" name="Rectangle 3"/>
          <p:cNvSpPr>
            <a:spLocks noGrp="1" noChangeArrowheads="1"/>
          </p:cNvSpPr>
          <p:nvPr>
            <p:ph type="body" idx="1"/>
          </p:nvPr>
        </p:nvSpPr>
        <p:spPr>
          <a:xfrm>
            <a:off x="457200" y="762000"/>
            <a:ext cx="8229600" cy="5562600"/>
          </a:xfrm>
        </p:spPr>
        <p:txBody>
          <a:bodyPr/>
          <a:lstStyle/>
          <a:p>
            <a:pPr marL="0" indent="0" algn="ctr">
              <a:spcAft>
                <a:spcPts val="0"/>
              </a:spcAft>
              <a:buNone/>
            </a:pPr>
            <a:r>
              <a:rPr lang="en-US" altLang="en-US" dirty="0">
                <a:solidFill>
                  <a:schemeClr val="bg1"/>
                </a:solidFill>
              </a:rPr>
              <a:t>Image from travelers who lost their way</a:t>
            </a:r>
          </a:p>
          <a:p>
            <a:pPr>
              <a:spcAft>
                <a:spcPts val="600"/>
              </a:spcAft>
            </a:pPr>
            <a:r>
              <a:rPr lang="en-US" altLang="en-US" dirty="0">
                <a:solidFill>
                  <a:srgbClr val="FFFF99"/>
                </a:solidFill>
              </a:rPr>
              <a:t>Stand in the ways</a:t>
            </a:r>
          </a:p>
          <a:p>
            <a:pPr>
              <a:spcAft>
                <a:spcPts val="600"/>
              </a:spcAft>
            </a:pPr>
            <a:r>
              <a:rPr lang="en-US" altLang="en-US" dirty="0">
                <a:solidFill>
                  <a:srgbClr val="FFFF99"/>
                </a:solidFill>
              </a:rPr>
              <a:t>Ask for old paths </a:t>
            </a:r>
            <a:r>
              <a:rPr lang="en-US" altLang="en-US" dirty="0">
                <a:solidFill>
                  <a:schemeClr val="bg1"/>
                </a:solidFill>
              </a:rPr>
              <a:t>(v.19)</a:t>
            </a:r>
          </a:p>
          <a:p>
            <a:pPr lvl="1">
              <a:spcAft>
                <a:spcPts val="0"/>
              </a:spcAft>
            </a:pPr>
            <a:r>
              <a:rPr lang="en-US" altLang="en-US" sz="3100" dirty="0">
                <a:solidFill>
                  <a:schemeClr val="bg1"/>
                </a:solidFill>
              </a:rPr>
              <a:t>Isa.8</a:t>
            </a:r>
            <a:r>
              <a:rPr lang="en-US" altLang="en-US" sz="3100" baseline="30000" dirty="0">
                <a:solidFill>
                  <a:schemeClr val="bg1"/>
                </a:solidFill>
              </a:rPr>
              <a:t>20</a:t>
            </a:r>
            <a:r>
              <a:rPr lang="en-US" altLang="en-US" sz="3100" dirty="0">
                <a:solidFill>
                  <a:schemeClr val="bg1"/>
                </a:solidFill>
              </a:rPr>
              <a:t> </a:t>
            </a:r>
            <a:r>
              <a:rPr lang="en-US" altLang="en-US" sz="3100" dirty="0">
                <a:solidFill>
                  <a:srgbClr val="CCFFFF"/>
                </a:solidFill>
              </a:rPr>
              <a:t>To the law and to the testimony!  If they do not speak according to this word, it is because there is no light in them.</a:t>
            </a:r>
          </a:p>
          <a:p>
            <a:pPr marL="0" indent="0">
              <a:buNone/>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595718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God’s directions</a:t>
            </a:r>
          </a:p>
        </p:txBody>
      </p:sp>
      <p:sp>
        <p:nvSpPr>
          <p:cNvPr id="3075" name="Rectangle 3"/>
          <p:cNvSpPr>
            <a:spLocks noGrp="1" noChangeArrowheads="1"/>
          </p:cNvSpPr>
          <p:nvPr>
            <p:ph type="body" idx="1"/>
          </p:nvPr>
        </p:nvSpPr>
        <p:spPr>
          <a:xfrm>
            <a:off x="457200" y="762000"/>
            <a:ext cx="8229600" cy="5562600"/>
          </a:xfrm>
        </p:spPr>
        <p:txBody>
          <a:bodyPr/>
          <a:lstStyle/>
          <a:p>
            <a:pPr marL="0" indent="0" algn="ctr">
              <a:spcAft>
                <a:spcPts val="0"/>
              </a:spcAft>
              <a:buNone/>
            </a:pPr>
            <a:r>
              <a:rPr lang="en-US" altLang="en-US" dirty="0">
                <a:solidFill>
                  <a:schemeClr val="bg1"/>
                </a:solidFill>
              </a:rPr>
              <a:t>Image from travelers who lost their way</a:t>
            </a:r>
          </a:p>
          <a:p>
            <a:pPr>
              <a:spcAft>
                <a:spcPts val="600"/>
              </a:spcAft>
            </a:pPr>
            <a:r>
              <a:rPr lang="en-US" altLang="en-US" dirty="0">
                <a:solidFill>
                  <a:srgbClr val="FFFF99"/>
                </a:solidFill>
              </a:rPr>
              <a:t>Stand in the ways</a:t>
            </a:r>
          </a:p>
          <a:p>
            <a:pPr>
              <a:spcAft>
                <a:spcPts val="0"/>
              </a:spcAft>
            </a:pPr>
            <a:r>
              <a:rPr lang="en-US" altLang="en-US" dirty="0">
                <a:solidFill>
                  <a:srgbClr val="FFFF99"/>
                </a:solidFill>
              </a:rPr>
              <a:t>Ask for old paths </a:t>
            </a:r>
            <a:r>
              <a:rPr lang="en-US" altLang="en-US" dirty="0">
                <a:solidFill>
                  <a:schemeClr val="bg1"/>
                </a:solidFill>
              </a:rPr>
              <a:t>(v.19)</a:t>
            </a:r>
          </a:p>
          <a:p>
            <a:pPr lvl="1">
              <a:spcAft>
                <a:spcPts val="0"/>
              </a:spcAft>
            </a:pPr>
            <a:r>
              <a:rPr lang="en-US" altLang="en-US" sz="3100" dirty="0">
                <a:solidFill>
                  <a:schemeClr val="bg1"/>
                </a:solidFill>
              </a:rPr>
              <a:t>Mal.4</a:t>
            </a:r>
            <a:r>
              <a:rPr lang="en-US" altLang="en-US" sz="3100" baseline="30000" dirty="0">
                <a:solidFill>
                  <a:schemeClr val="bg1"/>
                </a:solidFill>
              </a:rPr>
              <a:t>4</a:t>
            </a:r>
            <a:r>
              <a:rPr lang="en-US" altLang="en-US" sz="3100" dirty="0">
                <a:solidFill>
                  <a:schemeClr val="bg1"/>
                </a:solidFill>
              </a:rPr>
              <a:t> </a:t>
            </a:r>
            <a:r>
              <a:rPr lang="en-US" altLang="en-US" sz="3100" dirty="0">
                <a:solidFill>
                  <a:srgbClr val="CCFFFF"/>
                </a:solidFill>
              </a:rPr>
              <a:t>Remember the Law of Moses, My servant, Which I commanded him in  Horeb for all Israel, With the statutes and judgments.</a:t>
            </a: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3893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762000"/>
          </a:xfrm>
        </p:spPr>
        <p:txBody>
          <a:bodyPr/>
          <a:lstStyle/>
          <a:p>
            <a:r>
              <a:rPr lang="en-US" altLang="en-US" sz="3400" dirty="0">
                <a:solidFill>
                  <a:schemeClr val="bg1"/>
                </a:solidFill>
              </a:rPr>
              <a:t>Jer.1:4-5</a:t>
            </a:r>
          </a:p>
        </p:txBody>
      </p:sp>
      <p:sp>
        <p:nvSpPr>
          <p:cNvPr id="3075" name="Rectangle 3"/>
          <p:cNvSpPr>
            <a:spLocks noGrp="1" noChangeArrowheads="1"/>
          </p:cNvSpPr>
          <p:nvPr>
            <p:ph type="body" idx="1"/>
          </p:nvPr>
        </p:nvSpPr>
        <p:spPr>
          <a:xfrm>
            <a:off x="457200" y="762000"/>
            <a:ext cx="8229600" cy="5562600"/>
          </a:xfrm>
        </p:spPr>
        <p:txBody>
          <a:bodyPr/>
          <a:lstStyle/>
          <a:p>
            <a:pPr>
              <a:spcAft>
                <a:spcPts val="600"/>
              </a:spcAft>
            </a:pPr>
            <a:r>
              <a:rPr lang="en-US" altLang="en-US" u="sng" dirty="0">
                <a:solidFill>
                  <a:srgbClr val="CCFFFF"/>
                </a:solidFill>
              </a:rPr>
              <a:t>Choice</a:t>
            </a:r>
            <a:r>
              <a:rPr lang="en-US" altLang="en-US" dirty="0">
                <a:solidFill>
                  <a:srgbClr val="CCFFFF"/>
                </a:solidFill>
              </a:rPr>
              <a:t>: either preach or rebel against God</a:t>
            </a:r>
            <a:endParaRPr lang="en-US" altLang="en-US" dirty="0">
              <a:solidFill>
                <a:schemeClr val="bg1"/>
              </a:solidFill>
            </a:endParaRPr>
          </a:p>
          <a:p>
            <a:pPr>
              <a:spcAft>
                <a:spcPts val="600"/>
              </a:spcAft>
            </a:pPr>
            <a:r>
              <a:rPr lang="en-US" altLang="en-US" u="sng" dirty="0">
                <a:solidFill>
                  <a:srgbClr val="CCFFFF"/>
                </a:solidFill>
              </a:rPr>
              <a:t>6</a:t>
            </a:r>
            <a:r>
              <a:rPr lang="en-US" altLang="en-US" dirty="0">
                <a:solidFill>
                  <a:srgbClr val="CCFFFF"/>
                </a:solidFill>
              </a:rPr>
              <a:t>: </a:t>
            </a:r>
            <a:r>
              <a:rPr lang="en-US" altLang="en-US" dirty="0">
                <a:solidFill>
                  <a:schemeClr val="bg1"/>
                </a:solidFill>
              </a:rPr>
              <a:t>Jeremiah protests lack of experience</a:t>
            </a:r>
            <a:endParaRPr lang="en-US" altLang="en-US" dirty="0">
              <a:solidFill>
                <a:srgbClr val="CCFFFF"/>
              </a:solidFill>
            </a:endParaRPr>
          </a:p>
          <a:p>
            <a:pPr lvl="1">
              <a:spcAft>
                <a:spcPts val="300"/>
              </a:spcAft>
            </a:pPr>
            <a:r>
              <a:rPr lang="en-US" altLang="en-US" sz="3200" u="sng" dirty="0">
                <a:solidFill>
                  <a:srgbClr val="CCFFFF"/>
                </a:solidFill>
              </a:rPr>
              <a:t>7-9</a:t>
            </a:r>
            <a:r>
              <a:rPr lang="en-US" altLang="en-US" sz="3200" dirty="0">
                <a:solidFill>
                  <a:srgbClr val="CCFFFF"/>
                </a:solidFill>
              </a:rPr>
              <a:t>:</a:t>
            </a:r>
            <a:r>
              <a:rPr lang="en-US" altLang="en-US" sz="3200" dirty="0">
                <a:solidFill>
                  <a:schemeClr val="bg1"/>
                </a:solidFill>
              </a:rPr>
              <a:t> On the job training</a:t>
            </a:r>
          </a:p>
          <a:p>
            <a:pPr lvl="1">
              <a:spcAft>
                <a:spcPts val="300"/>
              </a:spcAft>
            </a:pPr>
            <a:r>
              <a:rPr lang="en-US" sz="3200" u="sng" dirty="0">
                <a:solidFill>
                  <a:srgbClr val="CCFFFF"/>
                </a:solidFill>
              </a:rPr>
              <a:t>10</a:t>
            </a:r>
            <a:r>
              <a:rPr lang="en-US" sz="3200" dirty="0">
                <a:solidFill>
                  <a:srgbClr val="CCFFFF"/>
                </a:solidFill>
              </a:rPr>
              <a:t>: </a:t>
            </a:r>
            <a:r>
              <a:rPr lang="en-US" sz="3200" dirty="0">
                <a:solidFill>
                  <a:schemeClr val="bg1"/>
                </a:solidFill>
              </a:rPr>
              <a:t>must tear down to build up</a:t>
            </a:r>
          </a:p>
          <a:p>
            <a:pPr lvl="2">
              <a:spcAft>
                <a:spcPts val="300"/>
              </a:spcAft>
            </a:pPr>
            <a:r>
              <a:rPr lang="en-US" sz="3200" dirty="0">
                <a:solidFill>
                  <a:srgbClr val="CCFFFF"/>
                </a:solidFill>
              </a:rPr>
              <a:t>Get used to hatred</a:t>
            </a:r>
          </a:p>
          <a:p>
            <a:pPr marL="0" indent="0" algn="ctr">
              <a:spcAft>
                <a:spcPts val="0"/>
              </a:spcAft>
              <a:buNone/>
            </a:pPr>
            <a:r>
              <a:rPr lang="en-US" sz="3400" dirty="0">
                <a:solidFill>
                  <a:schemeClr val="bg1"/>
                </a:solidFill>
              </a:rPr>
              <a:t>Jer.9:1-2</a:t>
            </a:r>
          </a:p>
          <a:p>
            <a:pPr>
              <a:spcBef>
                <a:spcPts val="600"/>
              </a:spcBef>
              <a:spcAft>
                <a:spcPts val="300"/>
              </a:spcAft>
            </a:pPr>
            <a:r>
              <a:rPr lang="en-US" dirty="0">
                <a:solidFill>
                  <a:srgbClr val="CCFFFF"/>
                </a:solidFill>
              </a:rPr>
              <a:t>Weeping prophet</a:t>
            </a:r>
          </a:p>
          <a:p>
            <a:pPr marL="0" indent="0" algn="ctr">
              <a:spcAft>
                <a:spcPts val="0"/>
              </a:spcAft>
              <a:buNone/>
            </a:pPr>
            <a:r>
              <a:rPr lang="en-US" sz="3400" dirty="0">
                <a:solidFill>
                  <a:schemeClr val="bg1"/>
                </a:solidFill>
              </a:rPr>
              <a:t>Jer.6:9</a:t>
            </a:r>
          </a:p>
          <a:p>
            <a:pPr>
              <a:spcBef>
                <a:spcPts val="600"/>
              </a:spcBef>
              <a:spcAft>
                <a:spcPts val="300"/>
              </a:spcAft>
            </a:pPr>
            <a:r>
              <a:rPr lang="en-US" dirty="0">
                <a:solidFill>
                  <a:srgbClr val="CCFFFF"/>
                </a:solidFill>
              </a:rPr>
              <a:t>Few left in Israel are picked over again</a:t>
            </a:r>
          </a:p>
          <a:p>
            <a:pPr>
              <a:spcAft>
                <a:spcPts val="300"/>
              </a:spcAft>
            </a:pPr>
            <a:endParaRPr lang="en-US" dirty="0">
              <a:solidFill>
                <a:srgbClr val="CCFFFF"/>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God’s directions</a:t>
            </a:r>
          </a:p>
        </p:txBody>
      </p:sp>
      <p:sp>
        <p:nvSpPr>
          <p:cNvPr id="3075" name="Rectangle 3"/>
          <p:cNvSpPr>
            <a:spLocks noGrp="1" noChangeArrowheads="1"/>
          </p:cNvSpPr>
          <p:nvPr>
            <p:ph type="body" idx="1"/>
          </p:nvPr>
        </p:nvSpPr>
        <p:spPr>
          <a:xfrm>
            <a:off x="457200" y="762000"/>
            <a:ext cx="8229600" cy="5562600"/>
          </a:xfrm>
        </p:spPr>
        <p:txBody>
          <a:bodyPr/>
          <a:lstStyle/>
          <a:p>
            <a:pPr marL="0" indent="0" algn="ctr">
              <a:spcAft>
                <a:spcPts val="0"/>
              </a:spcAft>
              <a:buNone/>
            </a:pPr>
            <a:r>
              <a:rPr lang="en-US" altLang="en-US" dirty="0">
                <a:solidFill>
                  <a:schemeClr val="bg1"/>
                </a:solidFill>
              </a:rPr>
              <a:t>Image from travelers who lost their way</a:t>
            </a:r>
          </a:p>
          <a:p>
            <a:pPr>
              <a:spcAft>
                <a:spcPts val="600"/>
              </a:spcAft>
            </a:pPr>
            <a:r>
              <a:rPr lang="en-US" altLang="en-US" dirty="0">
                <a:solidFill>
                  <a:srgbClr val="FFFF99"/>
                </a:solidFill>
              </a:rPr>
              <a:t>Stand in the ways</a:t>
            </a:r>
          </a:p>
          <a:p>
            <a:pPr>
              <a:spcAft>
                <a:spcPts val="0"/>
              </a:spcAft>
            </a:pPr>
            <a:r>
              <a:rPr lang="en-US" altLang="en-US" dirty="0">
                <a:solidFill>
                  <a:srgbClr val="FFFF99"/>
                </a:solidFill>
              </a:rPr>
              <a:t>Ask for old paths </a:t>
            </a:r>
            <a:r>
              <a:rPr lang="en-US" altLang="en-US" dirty="0">
                <a:solidFill>
                  <a:schemeClr val="bg1"/>
                </a:solidFill>
              </a:rPr>
              <a:t>(v.19)</a:t>
            </a:r>
          </a:p>
          <a:p>
            <a:pPr lvl="1">
              <a:spcAft>
                <a:spcPts val="0"/>
              </a:spcAft>
            </a:pPr>
            <a:r>
              <a:rPr lang="en-US" altLang="en-US" sz="3200" dirty="0">
                <a:solidFill>
                  <a:schemeClr val="bg1"/>
                </a:solidFill>
              </a:rPr>
              <a:t>Lk.16</a:t>
            </a:r>
            <a:r>
              <a:rPr lang="en-US" altLang="en-US" sz="3200" baseline="30000" dirty="0">
                <a:solidFill>
                  <a:schemeClr val="bg1"/>
                </a:solidFill>
              </a:rPr>
              <a:t>29</a:t>
            </a:r>
            <a:r>
              <a:rPr lang="en-US" altLang="en-US" sz="3200" dirty="0">
                <a:solidFill>
                  <a:schemeClr val="bg1"/>
                </a:solidFill>
              </a:rPr>
              <a:t> </a:t>
            </a:r>
            <a:r>
              <a:rPr lang="en-US" altLang="en-US" sz="3200" dirty="0">
                <a:solidFill>
                  <a:srgbClr val="CCFFFF"/>
                </a:solidFill>
              </a:rPr>
              <a:t>Abraham said to him, ‘They have Moses and the prophets; let them hear them.’</a:t>
            </a:r>
          </a:p>
          <a:p>
            <a:pPr>
              <a:spcAft>
                <a:spcPts val="0"/>
              </a:spcAft>
            </a:pPr>
            <a:r>
              <a:rPr lang="en-US" altLang="en-US" dirty="0">
                <a:solidFill>
                  <a:schemeClr val="bg1"/>
                </a:solidFill>
              </a:rPr>
              <a:t>Ancient Words</a:t>
            </a:r>
          </a:p>
          <a:p>
            <a:pPr marL="0" indent="0">
              <a:buNone/>
            </a:pPr>
            <a:endParaRPr lang="en-US" altLang="en-US" dirty="0">
              <a:solidFill>
                <a:schemeClr val="bg1"/>
              </a:solidFill>
            </a:endParaRPr>
          </a:p>
        </p:txBody>
      </p:sp>
    </p:spTree>
    <p:extLst>
      <p:ext uri="{BB962C8B-B14F-4D97-AF65-F5344CB8AC3E}">
        <p14:creationId xmlns:p14="http://schemas.microsoft.com/office/powerpoint/2010/main" val="104598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God’s directions</a:t>
            </a:r>
          </a:p>
        </p:txBody>
      </p:sp>
      <p:sp>
        <p:nvSpPr>
          <p:cNvPr id="3075" name="Rectangle 3"/>
          <p:cNvSpPr>
            <a:spLocks noGrp="1" noChangeArrowheads="1"/>
          </p:cNvSpPr>
          <p:nvPr>
            <p:ph type="body" idx="1"/>
          </p:nvPr>
        </p:nvSpPr>
        <p:spPr>
          <a:xfrm>
            <a:off x="457200" y="762000"/>
            <a:ext cx="8229600" cy="5562600"/>
          </a:xfrm>
        </p:spPr>
        <p:txBody>
          <a:bodyPr/>
          <a:lstStyle/>
          <a:p>
            <a:pPr marL="0" indent="0" algn="ctr">
              <a:spcAft>
                <a:spcPts val="0"/>
              </a:spcAft>
              <a:buNone/>
            </a:pPr>
            <a:r>
              <a:rPr lang="en-US" altLang="en-US" dirty="0">
                <a:solidFill>
                  <a:schemeClr val="bg1"/>
                </a:solidFill>
              </a:rPr>
              <a:t>Image from travelers who lost their way</a:t>
            </a:r>
          </a:p>
          <a:p>
            <a:pPr>
              <a:spcAft>
                <a:spcPts val="600"/>
              </a:spcAft>
            </a:pPr>
            <a:r>
              <a:rPr lang="en-US" altLang="en-US" dirty="0">
                <a:solidFill>
                  <a:srgbClr val="FFFF99"/>
                </a:solidFill>
              </a:rPr>
              <a:t>Stand in the ways</a:t>
            </a:r>
          </a:p>
          <a:p>
            <a:pPr>
              <a:spcAft>
                <a:spcPts val="600"/>
              </a:spcAft>
            </a:pPr>
            <a:r>
              <a:rPr lang="en-US" altLang="en-US" dirty="0">
                <a:solidFill>
                  <a:srgbClr val="FFFF99"/>
                </a:solidFill>
              </a:rPr>
              <a:t>Ask for old paths </a:t>
            </a:r>
            <a:r>
              <a:rPr lang="en-US" altLang="en-US" dirty="0">
                <a:solidFill>
                  <a:schemeClr val="bg1"/>
                </a:solidFill>
              </a:rPr>
              <a:t>(v.19)</a:t>
            </a:r>
          </a:p>
          <a:p>
            <a:pPr>
              <a:spcAft>
                <a:spcPts val="600"/>
              </a:spcAft>
            </a:pPr>
            <a:r>
              <a:rPr lang="en-US" altLang="en-US" dirty="0">
                <a:solidFill>
                  <a:srgbClr val="FFFF99"/>
                </a:solidFill>
              </a:rPr>
              <a:t>The good way.   </a:t>
            </a:r>
            <a:r>
              <a:rPr lang="en-US" altLang="en-US" dirty="0">
                <a:solidFill>
                  <a:schemeClr val="bg1"/>
                </a:solidFill>
              </a:rPr>
              <a:t>Jer.10:23 (ct. 18:15).  </a:t>
            </a:r>
          </a:p>
          <a:p>
            <a:pPr>
              <a:spcAft>
                <a:spcPts val="600"/>
              </a:spcAft>
            </a:pPr>
            <a:r>
              <a:rPr lang="en-US" altLang="en-US" dirty="0">
                <a:solidFill>
                  <a:srgbClr val="FFFF99"/>
                </a:solidFill>
              </a:rPr>
              <a:t>Walk in it.    </a:t>
            </a:r>
            <a:r>
              <a:rPr lang="en-US" altLang="en-US" dirty="0">
                <a:solidFill>
                  <a:schemeClr val="bg1"/>
                </a:solidFill>
              </a:rPr>
              <a:t>Not enough to know truth.</a:t>
            </a:r>
          </a:p>
          <a:p>
            <a:pPr>
              <a:spcAft>
                <a:spcPts val="0"/>
              </a:spcAft>
            </a:pPr>
            <a:r>
              <a:rPr lang="en-US" altLang="en-US" dirty="0">
                <a:solidFill>
                  <a:srgbClr val="FFFF99"/>
                </a:solidFill>
              </a:rPr>
              <a:t>Rest for souls.    </a:t>
            </a:r>
            <a:r>
              <a:rPr lang="en-US" altLang="en-US" dirty="0">
                <a:solidFill>
                  <a:schemeClr val="bg1"/>
                </a:solidFill>
              </a:rPr>
              <a:t>Mt.11:29</a:t>
            </a:r>
          </a:p>
          <a:p>
            <a:pPr marL="0" indent="0">
              <a:buNone/>
            </a:pPr>
            <a:endParaRPr lang="en-US" altLang="en-US" dirty="0">
              <a:solidFill>
                <a:schemeClr val="bg1"/>
              </a:solidFill>
            </a:endParaRPr>
          </a:p>
        </p:txBody>
      </p:sp>
    </p:spTree>
    <p:extLst>
      <p:ext uri="{BB962C8B-B14F-4D97-AF65-F5344CB8AC3E}">
        <p14:creationId xmlns:p14="http://schemas.microsoft.com/office/powerpoint/2010/main" val="345642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Many try to make religion new</a:t>
            </a:r>
          </a:p>
        </p:txBody>
      </p:sp>
      <p:sp>
        <p:nvSpPr>
          <p:cNvPr id="3075" name="Rectangle 3"/>
          <p:cNvSpPr>
            <a:spLocks noGrp="1" noChangeArrowheads="1"/>
          </p:cNvSpPr>
          <p:nvPr>
            <p:ph type="body" idx="1"/>
          </p:nvPr>
        </p:nvSpPr>
        <p:spPr>
          <a:xfrm>
            <a:off x="457200" y="838200"/>
            <a:ext cx="8229600" cy="5562600"/>
          </a:xfrm>
        </p:spPr>
        <p:txBody>
          <a:bodyPr/>
          <a:lstStyle/>
          <a:p>
            <a:pPr>
              <a:spcAft>
                <a:spcPts val="0"/>
              </a:spcAft>
              <a:buFont typeface="Arial" panose="020B0604020202020204" pitchFamily="34" charset="0"/>
              <a:buChar char="•"/>
            </a:pPr>
            <a:r>
              <a:rPr lang="en-US" altLang="en-US" dirty="0">
                <a:solidFill>
                  <a:schemeClr val="bg1"/>
                </a:solidFill>
              </a:rPr>
              <a:t>Mt.13</a:t>
            </a:r>
            <a:r>
              <a:rPr lang="en-US" altLang="en-US" baseline="30000" dirty="0">
                <a:solidFill>
                  <a:schemeClr val="bg1"/>
                </a:solidFill>
              </a:rPr>
              <a:t>52</a:t>
            </a:r>
            <a:r>
              <a:rPr lang="en-US" altLang="en-US" dirty="0">
                <a:solidFill>
                  <a:schemeClr val="bg1"/>
                </a:solidFill>
              </a:rPr>
              <a:t> </a:t>
            </a:r>
            <a:r>
              <a:rPr lang="en-US" altLang="en-US" dirty="0">
                <a:solidFill>
                  <a:srgbClr val="CCFFFF"/>
                </a:solidFill>
              </a:rPr>
              <a:t>Therefore every scribe instructed concerning the kingdom of heaven is like a householder who brings out of his treasure things new and old. </a:t>
            </a:r>
          </a:p>
          <a:p>
            <a:pPr lvl="1">
              <a:spcAft>
                <a:spcPts val="600"/>
              </a:spcAft>
              <a:buFont typeface="Arial" panose="020B0604020202020204" pitchFamily="34" charset="0"/>
              <a:buChar char="•"/>
            </a:pPr>
            <a:r>
              <a:rPr lang="en-US" altLang="en-US" sz="3200" dirty="0">
                <a:solidFill>
                  <a:srgbClr val="CCFFCC"/>
                </a:solidFill>
              </a:rPr>
              <a:t>Plan of salvation  </a:t>
            </a:r>
            <a:r>
              <a:rPr lang="en-US" altLang="en-US" sz="3200" dirty="0">
                <a:solidFill>
                  <a:schemeClr val="bg1"/>
                </a:solidFill>
              </a:rPr>
              <a:t>– psychology, enter-</a:t>
            </a:r>
            <a:r>
              <a:rPr lang="en-US" altLang="en-US" sz="3200" dirty="0" err="1">
                <a:solidFill>
                  <a:schemeClr val="bg1"/>
                </a:solidFill>
              </a:rPr>
              <a:t>tainment</a:t>
            </a:r>
            <a:r>
              <a:rPr lang="en-US" altLang="en-US" sz="3200" dirty="0">
                <a:solidFill>
                  <a:schemeClr val="bg1"/>
                </a:solidFill>
              </a:rPr>
              <a:t>… </a:t>
            </a:r>
          </a:p>
          <a:p>
            <a:pPr lvl="1">
              <a:spcAft>
                <a:spcPts val="600"/>
              </a:spcAft>
              <a:buFont typeface="Arial" panose="020B0604020202020204" pitchFamily="34" charset="0"/>
              <a:buChar char="•"/>
            </a:pPr>
            <a:r>
              <a:rPr lang="en-US" altLang="en-US" sz="3200" dirty="0">
                <a:solidFill>
                  <a:srgbClr val="CCFFCC"/>
                </a:solidFill>
              </a:rPr>
              <a:t>Worship  </a:t>
            </a:r>
            <a:r>
              <a:rPr lang="en-US" altLang="en-US" sz="3200" dirty="0">
                <a:solidFill>
                  <a:schemeClr val="bg1"/>
                </a:solidFill>
              </a:rPr>
              <a:t>– largely replaced by entertain-</a:t>
            </a:r>
            <a:r>
              <a:rPr lang="en-US" altLang="en-US" sz="3200" dirty="0" err="1">
                <a:solidFill>
                  <a:schemeClr val="bg1"/>
                </a:solidFill>
              </a:rPr>
              <a:t>ment</a:t>
            </a:r>
            <a:r>
              <a:rPr lang="en-US" altLang="en-US" sz="3200" dirty="0">
                <a:solidFill>
                  <a:schemeClr val="bg1"/>
                </a:solidFill>
              </a:rPr>
              <a:t> and ‘feel good’ talks</a:t>
            </a:r>
          </a:p>
          <a:p>
            <a:pPr lvl="1">
              <a:spcAft>
                <a:spcPts val="0"/>
              </a:spcAft>
              <a:buFont typeface="Arial" panose="020B0604020202020204" pitchFamily="34" charset="0"/>
              <a:buChar char="•"/>
            </a:pPr>
            <a:r>
              <a:rPr lang="en-US" altLang="en-US" sz="3200" dirty="0">
                <a:solidFill>
                  <a:srgbClr val="CCFFCC"/>
                </a:solidFill>
              </a:rPr>
              <a:t>Work of </a:t>
            </a:r>
            <a:r>
              <a:rPr lang="en-US" altLang="en-US" sz="3200">
                <a:solidFill>
                  <a:srgbClr val="CCFFCC"/>
                </a:solidFill>
              </a:rPr>
              <a:t>church  </a:t>
            </a:r>
            <a:r>
              <a:rPr lang="en-US" altLang="en-US" sz="3200">
                <a:solidFill>
                  <a:schemeClr val="bg1"/>
                </a:solidFill>
              </a:rPr>
              <a:t>– </a:t>
            </a:r>
            <a:r>
              <a:rPr lang="en-US" altLang="en-US" sz="3200" dirty="0">
                <a:solidFill>
                  <a:schemeClr val="bg1"/>
                </a:solidFill>
              </a:rPr>
              <a:t>‘social gospel’</a:t>
            </a:r>
          </a:p>
          <a:p>
            <a:pPr marL="0" indent="0">
              <a:buNone/>
            </a:pPr>
            <a:endParaRPr lang="en-US" altLang="en-US" dirty="0">
              <a:solidFill>
                <a:schemeClr val="bg1"/>
              </a:solidFill>
            </a:endParaRPr>
          </a:p>
        </p:txBody>
      </p:sp>
    </p:spTree>
    <p:extLst>
      <p:ext uri="{BB962C8B-B14F-4D97-AF65-F5344CB8AC3E}">
        <p14:creationId xmlns:p14="http://schemas.microsoft.com/office/powerpoint/2010/main" val="231196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228600"/>
            <a:ext cx="8229600" cy="6096000"/>
          </a:xfrm>
        </p:spPr>
        <p:txBody>
          <a:bodyPr/>
          <a:lstStyle/>
          <a:p>
            <a:pPr>
              <a:spcAft>
                <a:spcPts val="600"/>
              </a:spcAft>
            </a:pPr>
            <a:r>
              <a:rPr lang="en-US" altLang="en-US" sz="3100" dirty="0">
                <a:solidFill>
                  <a:srgbClr val="CCFFFF"/>
                </a:solidFill>
              </a:rPr>
              <a:t>God:</a:t>
            </a:r>
            <a:r>
              <a:rPr lang="en-US" altLang="en-US" sz="3100" dirty="0">
                <a:solidFill>
                  <a:schemeClr val="bg1"/>
                </a:solidFill>
              </a:rPr>
              <a:t> “The Die has been cast, The invader must come, the kingdom must fall!” </a:t>
            </a:r>
            <a:r>
              <a:rPr lang="en-US" altLang="en-US" sz="2400" dirty="0">
                <a:solidFill>
                  <a:schemeClr val="bg1"/>
                </a:solidFill>
              </a:rPr>
              <a:t>– </a:t>
            </a:r>
            <a:r>
              <a:rPr lang="en-US" altLang="en-US" sz="2400" dirty="0" err="1">
                <a:solidFill>
                  <a:schemeClr val="bg1"/>
                </a:solidFill>
              </a:rPr>
              <a:t>Kidner</a:t>
            </a:r>
            <a:r>
              <a:rPr lang="en-US" altLang="en-US" sz="3100" dirty="0">
                <a:solidFill>
                  <a:schemeClr val="bg1"/>
                </a:solidFill>
              </a:rPr>
              <a:t> </a:t>
            </a:r>
          </a:p>
          <a:p>
            <a:pPr>
              <a:spcAft>
                <a:spcPts val="600"/>
              </a:spcAft>
            </a:pPr>
            <a:r>
              <a:rPr lang="en-US" altLang="en-US" sz="3100" dirty="0">
                <a:solidFill>
                  <a:srgbClr val="FFFFCC"/>
                </a:solidFill>
              </a:rPr>
              <a:t>“Jeremiah has been unjustly called the ‘weeping prophet,’ as if he were a sort of weakling; whereas there was never a more heroic soul.  Nothing turned him aside from his duty.  If he wept, it was because he loved his nation, and his heart was torn with the knowledge of what was coming to his people.  He would have been cold-blooded had he not wept” </a:t>
            </a:r>
            <a:r>
              <a:rPr lang="en-US" altLang="en-US" sz="2400" dirty="0">
                <a:solidFill>
                  <a:schemeClr val="bg1"/>
                </a:solidFill>
              </a:rPr>
              <a:t>– Whiteside</a:t>
            </a:r>
          </a:p>
          <a:p>
            <a:pPr>
              <a:spcAft>
                <a:spcPts val="0"/>
              </a:spcAft>
            </a:pPr>
            <a:r>
              <a:rPr lang="en-US" altLang="en-US" sz="3100" dirty="0">
                <a:solidFill>
                  <a:srgbClr val="CCFFFF"/>
                </a:solidFill>
              </a:rPr>
              <a:t>Jews: </a:t>
            </a:r>
            <a:r>
              <a:rPr lang="en-US" altLang="en-US" sz="3100" dirty="0">
                <a:solidFill>
                  <a:schemeClr val="bg1"/>
                </a:solidFill>
              </a:rPr>
              <a:t>‘at least we’re not hypocrites’</a:t>
            </a:r>
          </a:p>
          <a:p>
            <a:pPr marL="0" indent="0">
              <a:spcAft>
                <a:spcPts val="0"/>
              </a:spcAft>
              <a:buNone/>
            </a:pPr>
            <a:endParaRPr lang="en-US" altLang="en-US" sz="3100"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85946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762000"/>
          </a:xfrm>
        </p:spPr>
        <p:txBody>
          <a:bodyPr/>
          <a:lstStyle/>
          <a:p>
            <a:r>
              <a:rPr lang="en-US" altLang="en-US" sz="3400" dirty="0">
                <a:solidFill>
                  <a:schemeClr val="bg1"/>
                </a:solidFill>
              </a:rPr>
              <a:t>Application</a:t>
            </a:r>
          </a:p>
        </p:txBody>
      </p:sp>
      <p:sp>
        <p:nvSpPr>
          <p:cNvPr id="3075" name="Rectangle 3"/>
          <p:cNvSpPr>
            <a:spLocks noGrp="1" noChangeArrowheads="1"/>
          </p:cNvSpPr>
          <p:nvPr>
            <p:ph type="body" idx="1"/>
          </p:nvPr>
        </p:nvSpPr>
        <p:spPr>
          <a:xfrm>
            <a:off x="457200" y="914400"/>
            <a:ext cx="8229600" cy="5410200"/>
          </a:xfrm>
        </p:spPr>
        <p:txBody>
          <a:bodyPr/>
          <a:lstStyle/>
          <a:p>
            <a:pPr>
              <a:spcAft>
                <a:spcPts val="600"/>
              </a:spcAft>
            </a:pPr>
            <a:r>
              <a:rPr lang="en-US" altLang="en-US" sz="3100" dirty="0">
                <a:solidFill>
                  <a:srgbClr val="FFFFCC"/>
                </a:solidFill>
              </a:rPr>
              <a:t>“If you become a little squeamish about denouncing false teachers, read Jeremiah.  If you think people are so hardened in sin that they hate you for preaching the word, read Jeremiah.   A careful study of Jeremiah is good tonic for anyone” </a:t>
            </a:r>
            <a:r>
              <a:rPr lang="en-US" altLang="en-US" sz="2400" dirty="0">
                <a:solidFill>
                  <a:schemeClr val="bg1"/>
                </a:solidFill>
              </a:rPr>
              <a:t>– R. L. Whiteside</a:t>
            </a:r>
            <a:endParaRPr lang="en-US" altLang="en-US" sz="3100" dirty="0">
              <a:solidFill>
                <a:schemeClr val="bg1"/>
              </a:solidFill>
            </a:endParaRPr>
          </a:p>
        </p:txBody>
      </p:sp>
    </p:spTree>
    <p:extLst>
      <p:ext uri="{BB962C8B-B14F-4D97-AF65-F5344CB8AC3E}">
        <p14:creationId xmlns:p14="http://schemas.microsoft.com/office/powerpoint/2010/main" val="2693522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4468" y="838200"/>
            <a:ext cx="7086600" cy="1295400"/>
          </a:xfrm>
          <a:solidFill>
            <a:schemeClr val="tx1"/>
          </a:solidFill>
          <a:ln>
            <a:solidFill>
              <a:srgbClr val="FFFF00"/>
            </a:solidFill>
          </a:ln>
          <a:effectLst>
            <a:outerShdw blurRad="50800" dist="38100" dir="2700000" algn="tl" rotWithShape="0">
              <a:prstClr val="black">
                <a:alpha val="40000"/>
              </a:prstClr>
            </a:outerShdw>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CCFFFF"/>
                </a:solidFill>
                <a:latin typeface="+mn-lt"/>
                <a:ea typeface="Verdana" panose="020B0604030504040204" pitchFamily="34" charset="0"/>
                <a:cs typeface="Verdana" panose="020B0604030504040204" pitchFamily="34" charset="0"/>
              </a:rPr>
              <a:t>No Delight in God’s Word, </a:t>
            </a:r>
            <a:r>
              <a:rPr lang="en-US" sz="3600" dirty="0">
                <a:solidFill>
                  <a:schemeClr val="bg1"/>
                </a:solidFill>
                <a:latin typeface="+mn-lt"/>
                <a:ea typeface="Verdana" panose="020B0604030504040204" pitchFamily="34" charset="0"/>
                <a:cs typeface="Verdana" panose="020B0604030504040204" pitchFamily="34" charset="0"/>
              </a:rPr>
              <a:t>10</a:t>
            </a:r>
            <a:endParaRPr lang="en-US" sz="3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8854"/>
            <a:ext cx="8229600" cy="762000"/>
          </a:xfrm>
        </p:spPr>
        <p:txBody>
          <a:bodyPr/>
          <a:lstStyle/>
          <a:p>
            <a:r>
              <a:rPr lang="en-US" altLang="en-US" sz="3400" dirty="0">
                <a:solidFill>
                  <a:schemeClr val="bg1"/>
                </a:solidFill>
              </a:rPr>
              <a:t>Only way to know how we stand with God</a:t>
            </a:r>
          </a:p>
        </p:txBody>
      </p:sp>
      <p:sp>
        <p:nvSpPr>
          <p:cNvPr id="3075" name="Rectangle 3"/>
          <p:cNvSpPr>
            <a:spLocks noGrp="1" noChangeArrowheads="1"/>
          </p:cNvSpPr>
          <p:nvPr>
            <p:ph type="body" idx="1"/>
          </p:nvPr>
        </p:nvSpPr>
        <p:spPr>
          <a:xfrm>
            <a:off x="381000" y="724292"/>
            <a:ext cx="8382000" cy="5486400"/>
          </a:xfrm>
        </p:spPr>
        <p:txBody>
          <a:bodyPr/>
          <a:lstStyle/>
          <a:p>
            <a:pPr marL="0" indent="0" algn="ctr">
              <a:spcAft>
                <a:spcPts val="600"/>
              </a:spcAft>
              <a:buNone/>
            </a:pPr>
            <a:r>
              <a:rPr lang="en-US" altLang="en-US" sz="3100" dirty="0">
                <a:solidFill>
                  <a:schemeClr val="bg1"/>
                </a:solidFill>
              </a:rPr>
              <a:t>Our attitude toward His Word</a:t>
            </a:r>
          </a:p>
          <a:p>
            <a:pPr marL="0" indent="0">
              <a:spcAft>
                <a:spcPts val="600"/>
              </a:spcAft>
              <a:buNone/>
            </a:pPr>
            <a:r>
              <a:rPr lang="en-US" sz="2800" dirty="0">
                <a:solidFill>
                  <a:srgbClr val="FFFFCC"/>
                </a:solidFill>
              </a:rPr>
              <a:t>1. </a:t>
            </a:r>
            <a:r>
              <a:rPr lang="en-US" sz="3100" dirty="0">
                <a:solidFill>
                  <a:srgbClr val="CCFFCC"/>
                </a:solidFill>
              </a:rPr>
              <a:t>Uncircumcised ear.</a:t>
            </a:r>
            <a:r>
              <a:rPr lang="en-US" sz="3100" dirty="0">
                <a:solidFill>
                  <a:schemeClr val="bg1"/>
                </a:solidFill>
              </a:rPr>
              <a:t>   Ac.7:51 . . . 57</a:t>
            </a:r>
          </a:p>
          <a:p>
            <a:pPr marL="395288" indent="-395288">
              <a:spcAft>
                <a:spcPts val="600"/>
              </a:spcAft>
              <a:buNone/>
            </a:pPr>
            <a:r>
              <a:rPr lang="en-US" sz="2800" dirty="0">
                <a:solidFill>
                  <a:srgbClr val="FFFFCC"/>
                </a:solidFill>
              </a:rPr>
              <a:t>2. </a:t>
            </a:r>
            <a:r>
              <a:rPr lang="en-US" sz="3100" dirty="0">
                <a:solidFill>
                  <a:srgbClr val="CCFFCC"/>
                </a:solidFill>
              </a:rPr>
              <a:t>Offensive Word:  </a:t>
            </a:r>
            <a:r>
              <a:rPr lang="en-US" sz="3100" dirty="0">
                <a:solidFill>
                  <a:schemeClr val="bg1"/>
                </a:solidFill>
              </a:rPr>
              <a:t>reproach (object of scorn, </a:t>
            </a:r>
            <a:r>
              <a:rPr lang="en-US" sz="2800" dirty="0">
                <a:solidFill>
                  <a:schemeClr val="bg1"/>
                </a:solidFill>
              </a:rPr>
              <a:t>ESV</a:t>
            </a:r>
            <a:r>
              <a:rPr lang="en-US" sz="3100" dirty="0">
                <a:solidFill>
                  <a:schemeClr val="bg1"/>
                </a:solidFill>
              </a:rPr>
              <a:t>); a shame, disgrace, joke.</a:t>
            </a:r>
          </a:p>
          <a:p>
            <a:pPr marL="0" indent="0">
              <a:spcAft>
                <a:spcPts val="600"/>
              </a:spcAft>
              <a:buNone/>
            </a:pPr>
            <a:r>
              <a:rPr lang="en-US" sz="2800" dirty="0">
                <a:solidFill>
                  <a:srgbClr val="FFFFCC"/>
                </a:solidFill>
              </a:rPr>
              <a:t>3. </a:t>
            </a:r>
            <a:r>
              <a:rPr lang="en-US" sz="3100" dirty="0">
                <a:solidFill>
                  <a:srgbClr val="CCFFCC"/>
                </a:solidFill>
              </a:rPr>
              <a:t>No delight in it.  </a:t>
            </a:r>
            <a:r>
              <a:rPr lang="en-US" sz="3100" dirty="0">
                <a:solidFill>
                  <a:schemeClr val="bg1"/>
                </a:solidFill>
              </a:rPr>
              <a:t>5:31</a:t>
            </a:r>
            <a:endParaRPr lang="en-US" sz="3100" dirty="0">
              <a:solidFill>
                <a:srgbClr val="CCFFCC"/>
              </a:solidFill>
            </a:endParaRPr>
          </a:p>
          <a:p>
            <a:endParaRPr lang="en-US" altLang="en-US" dirty="0">
              <a:solidFill>
                <a:schemeClr val="bg1"/>
              </a:solidFill>
            </a:endParaRPr>
          </a:p>
          <a:p>
            <a:pPr marL="0" indent="0">
              <a:buNone/>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4A3188E1-EEC0-42BB-9DC0-B060E18CFA50}"/>
              </a:ext>
            </a:extLst>
          </p:cNvPr>
          <p:cNvSpPr/>
          <p:nvPr/>
        </p:nvSpPr>
        <p:spPr>
          <a:xfrm>
            <a:off x="1066800" y="3886984"/>
            <a:ext cx="7010400" cy="1294616"/>
          </a:xfrm>
          <a:prstGeom prst="roundRect">
            <a:avLst/>
          </a:prstGeom>
          <a:solidFill>
            <a:schemeClr val="tx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200" dirty="0">
                <a:solidFill>
                  <a:schemeClr val="bg1"/>
                </a:solidFill>
                <a:effectLst/>
                <a:ea typeface="Times New Roman" panose="02020603050405020304" pitchFamily="18" charset="0"/>
                <a:cs typeface="Calibri" panose="020F0502020204030204" pitchFamily="34" charset="0"/>
              </a:rPr>
              <a:t>U.S.:</a:t>
            </a:r>
            <a:r>
              <a:rPr lang="en-US" sz="3200" dirty="0">
                <a:solidFill>
                  <a:srgbClr val="CCFFFF"/>
                </a:solidFill>
                <a:effectLst/>
                <a:ea typeface="Times New Roman" panose="02020603050405020304" pitchFamily="18" charset="0"/>
                <a:cs typeface="Calibri" panose="020F0502020204030204" pitchFamily="34" charset="0"/>
              </a:rPr>
              <a:t>  Bibles / teachers are plentiful.</a:t>
            </a:r>
          </a:p>
          <a:p>
            <a:pPr algn="ctr"/>
            <a:r>
              <a:rPr lang="en-US" sz="3200" dirty="0">
                <a:solidFill>
                  <a:srgbClr val="CCFFFF"/>
                </a:solidFill>
                <a:cs typeface="Calibri" panose="020F0502020204030204" pitchFamily="34" charset="0"/>
              </a:rPr>
              <a:t>Do I receive correction?</a:t>
            </a:r>
          </a:p>
        </p:txBody>
      </p:sp>
    </p:spTree>
    <p:extLst>
      <p:ext uri="{BB962C8B-B14F-4D97-AF65-F5344CB8AC3E}">
        <p14:creationId xmlns:p14="http://schemas.microsoft.com/office/powerpoint/2010/main" val="349907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634" y="838200"/>
            <a:ext cx="5324268" cy="533400"/>
          </a:xfrm>
          <a:solidFill>
            <a:schemeClr val="tx1"/>
          </a:solidFill>
          <a:ln>
            <a:solidFill>
              <a:schemeClr val="bg1"/>
            </a:solidFill>
          </a:ln>
          <a:effectLst>
            <a:outerShdw blurRad="50800" dist="38100" dir="2700000" algn="tl" rotWithShape="0">
              <a:prstClr val="black">
                <a:alpha val="40000"/>
              </a:prstClr>
            </a:outerShdw>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No Delight in God’s Word</a:t>
            </a:r>
          </a:p>
        </p:txBody>
      </p:sp>
      <p:sp>
        <p:nvSpPr>
          <p:cNvPr id="3" name="Title 1">
            <a:extLst>
              <a:ext uri="{FF2B5EF4-FFF2-40B4-BE49-F238E27FC236}">
                <a16:creationId xmlns:a16="http://schemas.microsoft.com/office/drawing/2014/main" id="{8A7CAD0F-C399-B3B0-71CE-ECD734750C91}"/>
              </a:ext>
            </a:extLst>
          </p:cNvPr>
          <p:cNvSpPr txBox="1">
            <a:spLocks/>
          </p:cNvSpPr>
          <p:nvPr/>
        </p:nvSpPr>
        <p:spPr bwMode="auto">
          <a:xfrm>
            <a:off x="1029092" y="1542854"/>
            <a:ext cx="7086600" cy="1295400"/>
          </a:xfrm>
          <a:prstGeom prst="rect">
            <a:avLst/>
          </a:prstGeom>
          <a:solidFill>
            <a:schemeClr val="tx1"/>
          </a:solidFill>
          <a:ln>
            <a:solidFill>
              <a:srgbClr val="FFFF00"/>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rgbClr val="CCFFFF"/>
                </a:solidFill>
                <a:latin typeface="+mn-lt"/>
                <a:ea typeface="Verdana" panose="020B0604030504040204" pitchFamily="34" charset="0"/>
                <a:cs typeface="Verdana" panose="020B0604030504040204" pitchFamily="34" charset="0"/>
              </a:rPr>
              <a:t>False Security, </a:t>
            </a:r>
            <a:r>
              <a:rPr lang="en-US" sz="3600" dirty="0">
                <a:solidFill>
                  <a:schemeClr val="bg1"/>
                </a:solidFill>
                <a:latin typeface="+mn-lt"/>
                <a:ea typeface="Verdana" panose="020B0604030504040204" pitchFamily="34" charset="0"/>
                <a:cs typeface="Verdana" panose="020B0604030504040204" pitchFamily="34" charset="0"/>
              </a:rPr>
              <a:t>11-12, 14</a:t>
            </a:r>
            <a:endParaRPr lang="en-US" sz="3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1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11:</a:t>
            </a:r>
            <a:r>
              <a:rPr lang="en-US" altLang="en-US" sz="3600" dirty="0">
                <a:solidFill>
                  <a:srgbClr val="CCFFCC"/>
                </a:solidFill>
              </a:rPr>
              <a:t> </a:t>
            </a:r>
            <a:r>
              <a:rPr lang="en-US" altLang="en-US" sz="3600" dirty="0">
                <a:solidFill>
                  <a:srgbClr val="FFFFCC"/>
                </a:solidFill>
              </a:rPr>
              <a:t>patience has limits</a:t>
            </a:r>
          </a:p>
        </p:txBody>
      </p:sp>
      <p:sp>
        <p:nvSpPr>
          <p:cNvPr id="3075" name="Rectangle 3"/>
          <p:cNvSpPr>
            <a:spLocks noGrp="1" noChangeArrowheads="1"/>
          </p:cNvSpPr>
          <p:nvPr>
            <p:ph type="body" idx="1"/>
          </p:nvPr>
        </p:nvSpPr>
        <p:spPr>
          <a:xfrm>
            <a:off x="457200" y="866481"/>
            <a:ext cx="8229600" cy="5562600"/>
          </a:xfrm>
        </p:spPr>
        <p:txBody>
          <a:bodyPr/>
          <a:lstStyle/>
          <a:p>
            <a:pPr>
              <a:spcBef>
                <a:spcPts val="0"/>
              </a:spcBef>
              <a:spcAft>
                <a:spcPts val="800"/>
              </a:spcAft>
            </a:pPr>
            <a:r>
              <a:rPr lang="en-US" altLang="en-US" dirty="0">
                <a:solidFill>
                  <a:schemeClr val="bg1"/>
                </a:solidFill>
              </a:rPr>
              <a:t>Five stages of life: </a:t>
            </a:r>
          </a:p>
          <a:p>
            <a:pPr marL="457200" lvl="1" indent="0">
              <a:spcBef>
                <a:spcPts val="0"/>
              </a:spcBef>
              <a:spcAft>
                <a:spcPts val="800"/>
              </a:spcAft>
              <a:buNone/>
            </a:pPr>
            <a:r>
              <a:rPr lang="en-US" sz="2400" dirty="0">
                <a:solidFill>
                  <a:schemeClr val="bg1"/>
                </a:solidFill>
              </a:rPr>
              <a:t>1. </a:t>
            </a:r>
            <a:r>
              <a:rPr lang="en-US" sz="3100" dirty="0">
                <a:solidFill>
                  <a:srgbClr val="FFFFCC"/>
                </a:solidFill>
              </a:rPr>
              <a:t>children at play  </a:t>
            </a:r>
          </a:p>
          <a:p>
            <a:pPr marL="457200" lvl="1" indent="0">
              <a:spcAft>
                <a:spcPts val="800"/>
              </a:spcAft>
              <a:buNone/>
            </a:pPr>
            <a:r>
              <a:rPr lang="en-US" sz="2400" dirty="0">
                <a:solidFill>
                  <a:schemeClr val="bg1"/>
                </a:solidFill>
              </a:rPr>
              <a:t>2. </a:t>
            </a:r>
            <a:r>
              <a:rPr lang="en-US" sz="3100" dirty="0">
                <a:solidFill>
                  <a:srgbClr val="FFFFCC"/>
                </a:solidFill>
              </a:rPr>
              <a:t>adolescents in groups  </a:t>
            </a:r>
          </a:p>
          <a:p>
            <a:pPr marL="457200" lvl="1" indent="0">
              <a:spcAft>
                <a:spcPts val="800"/>
              </a:spcAft>
              <a:buNone/>
            </a:pPr>
            <a:r>
              <a:rPr lang="en-US" sz="2400" dirty="0">
                <a:solidFill>
                  <a:schemeClr val="bg1"/>
                </a:solidFill>
              </a:rPr>
              <a:t>3. </a:t>
            </a:r>
            <a:r>
              <a:rPr lang="en-US" sz="3100" dirty="0">
                <a:solidFill>
                  <a:srgbClr val="FFFFCC"/>
                </a:solidFill>
              </a:rPr>
              <a:t>married adults</a:t>
            </a:r>
          </a:p>
          <a:p>
            <a:pPr marL="457200" lvl="1" indent="0">
              <a:spcAft>
                <a:spcPts val="800"/>
              </a:spcAft>
              <a:buNone/>
            </a:pPr>
            <a:r>
              <a:rPr lang="en-US" sz="2400" dirty="0">
                <a:solidFill>
                  <a:schemeClr val="bg1"/>
                </a:solidFill>
              </a:rPr>
              <a:t>4. </a:t>
            </a:r>
            <a:r>
              <a:rPr lang="en-US" sz="3100" dirty="0">
                <a:solidFill>
                  <a:srgbClr val="FFFFCC"/>
                </a:solidFill>
              </a:rPr>
              <a:t>senior citizens </a:t>
            </a:r>
          </a:p>
          <a:p>
            <a:pPr marL="457200" lvl="1" indent="0">
              <a:spcAft>
                <a:spcPts val="800"/>
              </a:spcAft>
              <a:buNone/>
            </a:pPr>
            <a:r>
              <a:rPr lang="en-US" sz="2400" dirty="0">
                <a:solidFill>
                  <a:schemeClr val="bg1"/>
                </a:solidFill>
              </a:rPr>
              <a:t>5. </a:t>
            </a:r>
            <a:r>
              <a:rPr lang="en-US" sz="3100" dirty="0">
                <a:solidFill>
                  <a:srgbClr val="FFFFCC"/>
                </a:solidFill>
              </a:rPr>
              <a:t>advanced in age [very aged, </a:t>
            </a:r>
            <a:r>
              <a:rPr lang="en-US" sz="2400" dirty="0">
                <a:solidFill>
                  <a:schemeClr val="bg1"/>
                </a:solidFill>
              </a:rPr>
              <a:t>NASB</a:t>
            </a:r>
            <a:r>
              <a:rPr lang="en-US" sz="3100" dirty="0">
                <a:solidFill>
                  <a:srgbClr val="FFFFCC"/>
                </a:solidFill>
              </a:rPr>
              <a:t>]. </a:t>
            </a:r>
          </a:p>
          <a:p>
            <a:pPr marL="0" indent="0">
              <a:buNone/>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2AF97FF8-29FD-2BC7-C321-151AC935495D}"/>
              </a:ext>
            </a:extLst>
          </p:cNvPr>
          <p:cNvSpPr/>
          <p:nvPr/>
        </p:nvSpPr>
        <p:spPr>
          <a:xfrm>
            <a:off x="1594990" y="4953000"/>
            <a:ext cx="5954020" cy="914400"/>
          </a:xfrm>
          <a:prstGeom prst="round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Every age group at risk</a:t>
            </a:r>
          </a:p>
        </p:txBody>
      </p:sp>
    </p:spTree>
    <p:extLst>
      <p:ext uri="{BB962C8B-B14F-4D97-AF65-F5344CB8AC3E}">
        <p14:creationId xmlns:p14="http://schemas.microsoft.com/office/powerpoint/2010/main" val="33004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chemeClr val="bg1"/>
                </a:solidFill>
              </a:rPr>
              <a:t>12:</a:t>
            </a:r>
            <a:r>
              <a:rPr lang="en-US" altLang="en-US" sz="3600" dirty="0">
                <a:solidFill>
                  <a:srgbClr val="CCFFCC"/>
                </a:solidFill>
              </a:rPr>
              <a:t> </a:t>
            </a:r>
            <a:r>
              <a:rPr lang="en-US" altLang="en-US" sz="3600" dirty="0">
                <a:solidFill>
                  <a:srgbClr val="FFFFCC"/>
                </a:solidFill>
              </a:rPr>
              <a:t>sin pays wages</a:t>
            </a:r>
            <a:br>
              <a:rPr lang="en-US" altLang="en-US" sz="3600" dirty="0">
                <a:solidFill>
                  <a:srgbClr val="FFFFCC"/>
                </a:solidFill>
              </a:rPr>
            </a:br>
            <a:r>
              <a:rPr lang="en-US" altLang="en-US" sz="3600" dirty="0">
                <a:solidFill>
                  <a:srgbClr val="FFFFCC"/>
                </a:solidFill>
              </a:rPr>
              <a:t>to houses, fields, wives</a:t>
            </a:r>
          </a:p>
        </p:txBody>
      </p:sp>
      <p:sp>
        <p:nvSpPr>
          <p:cNvPr id="3075" name="Rectangle 3"/>
          <p:cNvSpPr>
            <a:spLocks noGrp="1" noChangeArrowheads="1"/>
          </p:cNvSpPr>
          <p:nvPr>
            <p:ph type="body" idx="1"/>
          </p:nvPr>
        </p:nvSpPr>
        <p:spPr>
          <a:xfrm>
            <a:off x="457200" y="1371600"/>
            <a:ext cx="8229600" cy="5057480"/>
          </a:xfrm>
        </p:spPr>
        <p:txBody>
          <a:bodyPr/>
          <a:lstStyle/>
          <a:p>
            <a:pPr>
              <a:spcBef>
                <a:spcPts val="0"/>
              </a:spcBef>
              <a:spcAft>
                <a:spcPts val="800"/>
              </a:spcAft>
            </a:pPr>
            <a:r>
              <a:rPr lang="en-US" altLang="en-US" dirty="0">
                <a:solidFill>
                  <a:schemeClr val="bg1"/>
                </a:solidFill>
              </a:rPr>
              <a:t>“Indeed I tremble for my country when I reflect that God is just, and that His Justice cannot sleep forever!”  </a:t>
            </a:r>
            <a:r>
              <a:rPr lang="en-US" altLang="en-US" sz="2400" dirty="0">
                <a:solidFill>
                  <a:schemeClr val="bg1"/>
                </a:solidFill>
              </a:rPr>
              <a:t>– </a:t>
            </a:r>
            <a:r>
              <a:rPr lang="en-US" altLang="en-US" sz="2400" dirty="0" err="1">
                <a:solidFill>
                  <a:schemeClr val="bg1"/>
                </a:solidFill>
              </a:rPr>
              <a:t>Tho</a:t>
            </a:r>
            <a:r>
              <a:rPr lang="en-US" altLang="en-US" sz="2400" dirty="0">
                <a:solidFill>
                  <a:schemeClr val="bg1"/>
                </a:solidFill>
              </a:rPr>
              <a:t>. Jefferson</a:t>
            </a: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60515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chemeClr val="bg1"/>
                </a:solidFill>
              </a:rPr>
              <a:t>14:</a:t>
            </a:r>
            <a:r>
              <a:rPr lang="en-US" altLang="en-US" sz="3600" dirty="0">
                <a:solidFill>
                  <a:srgbClr val="CCFFCC"/>
                </a:solidFill>
              </a:rPr>
              <a:t> </a:t>
            </a:r>
            <a:r>
              <a:rPr lang="en-US" altLang="en-US" sz="3600" dirty="0">
                <a:solidFill>
                  <a:srgbClr val="FFFFCC"/>
                </a:solidFill>
              </a:rPr>
              <a:t>liar!  Liar!</a:t>
            </a:r>
          </a:p>
        </p:txBody>
      </p:sp>
      <p:sp>
        <p:nvSpPr>
          <p:cNvPr id="3075" name="Rectangle 3"/>
          <p:cNvSpPr>
            <a:spLocks noGrp="1" noChangeArrowheads="1"/>
          </p:cNvSpPr>
          <p:nvPr>
            <p:ph type="body" idx="1"/>
          </p:nvPr>
        </p:nvSpPr>
        <p:spPr>
          <a:xfrm>
            <a:off x="457200" y="1143000"/>
            <a:ext cx="8229600" cy="5057480"/>
          </a:xfrm>
        </p:spPr>
        <p:txBody>
          <a:bodyPr/>
          <a:lstStyle/>
          <a:p>
            <a:pPr>
              <a:spcBef>
                <a:spcPts val="0"/>
              </a:spcBef>
              <a:spcAft>
                <a:spcPts val="800"/>
              </a:spcAft>
            </a:pPr>
            <a:r>
              <a:rPr lang="en-US" altLang="en-US" dirty="0">
                <a:solidFill>
                  <a:schemeClr val="bg1"/>
                </a:solidFill>
              </a:rPr>
              <a:t>Proclaim peace…</a:t>
            </a:r>
          </a:p>
          <a:p>
            <a:pPr>
              <a:spcBef>
                <a:spcPts val="0"/>
              </a:spcBef>
              <a:spcAft>
                <a:spcPts val="800"/>
              </a:spcAft>
            </a:pPr>
            <a:r>
              <a:rPr lang="en-US" altLang="en-US" dirty="0">
                <a:solidFill>
                  <a:schemeClr val="bg1"/>
                </a:solidFill>
              </a:rPr>
              <a:t>No peace, no shame</a:t>
            </a:r>
          </a:p>
          <a:p>
            <a:pPr>
              <a:spcBef>
                <a:spcPts val="0"/>
              </a:spcBef>
              <a:spcAft>
                <a:spcPts val="800"/>
              </a:spcAft>
            </a:pPr>
            <a:r>
              <a:rPr lang="en-US" altLang="en-US" dirty="0">
                <a:solidFill>
                  <a:schemeClr val="bg1"/>
                </a:solidFill>
              </a:rPr>
              <a:t>Jer.52</a:t>
            </a:r>
          </a:p>
          <a:p>
            <a:pPr marL="0" indent="0">
              <a:buNone/>
            </a:pPr>
            <a:endParaRPr lang="en-US" altLang="en-US" dirty="0">
              <a:solidFill>
                <a:schemeClr val="bg1"/>
              </a:solidFill>
            </a:endParaRPr>
          </a:p>
        </p:txBody>
      </p:sp>
    </p:spTree>
    <p:extLst>
      <p:ext uri="{BB962C8B-B14F-4D97-AF65-F5344CB8AC3E}">
        <p14:creationId xmlns:p14="http://schemas.microsoft.com/office/powerpoint/2010/main" val="170526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4192</TotalTime>
  <Words>987</Words>
  <Application>Microsoft Office PowerPoint</Application>
  <PresentationFormat>On-screen Show (4:3)</PresentationFormat>
  <Paragraphs>109</Paragraphs>
  <Slides>23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Verdana</vt:lpstr>
      <vt:lpstr>Default Design</vt:lpstr>
      <vt:lpstr>1_Default Design</vt:lpstr>
      <vt:lpstr>PowerPoint Presentation</vt:lpstr>
      <vt:lpstr>Jer.1:4-5</vt:lpstr>
      <vt:lpstr>Application</vt:lpstr>
      <vt:lpstr>I. No Delight in God’s Word, 10</vt:lpstr>
      <vt:lpstr>Only way to know how we stand with God</vt:lpstr>
      <vt:lpstr>I. No Delight in God’s Word</vt:lpstr>
      <vt:lpstr>11: patience has limits</vt:lpstr>
      <vt:lpstr>12: sin pays wages to houses, fields, wives</vt:lpstr>
      <vt:lpstr>14: liar!  Liar!</vt:lpstr>
      <vt:lpstr>I. No Delight in God’s Word</vt:lpstr>
      <vt:lpstr>Practical atheists – </vt:lpstr>
      <vt:lpstr>I. No Delight in God’s Word</vt:lpstr>
      <vt:lpstr>Shame catches up to sinners</vt:lpstr>
      <vt:lpstr>According to God . . .</vt:lpstr>
      <vt:lpstr>I. No Delight in God’s Word</vt:lpstr>
      <vt:lpstr>Prefer pleasures of sin to ancient paths</vt:lpstr>
      <vt:lpstr>God’s directions</vt:lpstr>
      <vt:lpstr>God’s directions</vt:lpstr>
      <vt:lpstr>God’s directions</vt:lpstr>
      <vt:lpstr>God’s directions</vt:lpstr>
      <vt:lpstr>God’s directions</vt:lpstr>
      <vt:lpstr>Many try to make religion new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449</cp:revision>
  <dcterms:created xsi:type="dcterms:W3CDTF">2004-01-08T21:08:14Z</dcterms:created>
  <dcterms:modified xsi:type="dcterms:W3CDTF">2022-09-15T03:16:23Z</dcterms:modified>
</cp:coreProperties>
</file>