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7" r:id="rId1"/>
    <p:sldMasterId id="2147483739" r:id="rId2"/>
  </p:sldMasterIdLst>
  <p:notesMasterIdLst>
    <p:notesMasterId r:id="rId26"/>
  </p:notesMasterIdLst>
  <p:sldIdLst>
    <p:sldId id="305" r:id="rId3"/>
    <p:sldId id="374" r:id="rId4"/>
    <p:sldId id="447" r:id="rId5"/>
    <p:sldId id="456" r:id="rId6"/>
    <p:sldId id="373" r:id="rId7"/>
    <p:sldId id="448" r:id="rId8"/>
    <p:sldId id="457" r:id="rId9"/>
    <p:sldId id="458" r:id="rId10"/>
    <p:sldId id="459" r:id="rId11"/>
    <p:sldId id="449" r:id="rId12"/>
    <p:sldId id="460" r:id="rId13"/>
    <p:sldId id="461" r:id="rId14"/>
    <p:sldId id="462" r:id="rId15"/>
    <p:sldId id="463" r:id="rId16"/>
    <p:sldId id="464" r:id="rId17"/>
    <p:sldId id="428" r:id="rId18"/>
    <p:sldId id="450" r:id="rId19"/>
    <p:sldId id="429" r:id="rId20"/>
    <p:sldId id="465" r:id="rId21"/>
    <p:sldId id="466" r:id="rId22"/>
    <p:sldId id="451" r:id="rId23"/>
    <p:sldId id="467" r:id="rId24"/>
    <p:sldId id="452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FFCC"/>
    <a:srgbClr val="CCFFFF"/>
    <a:srgbClr val="FFFF66"/>
    <a:srgbClr val="FFFF99"/>
    <a:srgbClr val="CCECFF"/>
    <a:srgbClr val="800000"/>
    <a:srgbClr val="CC0066"/>
    <a:srgbClr val="777777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3BFBFCB-DD70-46E9-A58E-03F55C4AB1C0}" v="356" dt="2022-09-03T18:54:10.2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53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7661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518AFE3-24BA-4866-8630-B6BBB375FF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2820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8165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020297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729382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121370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56924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862752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69646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3623905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716956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557441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0067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597324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506825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137622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906073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1762881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201300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3C5D134-76E8-4430-B990-5385720D373D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7828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27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47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28250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0163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2081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433483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6798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01254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002393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78038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0005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78300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603047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03462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7606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0463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329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0684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7197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91366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7091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9392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5323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109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335586" y="1600200"/>
            <a:ext cx="6477000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FF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800" b="0" i="0" u="none" strike="noStrike" kern="1200" cap="none" spc="0" normalizeH="0" baseline="0" noProof="0" dirty="0">
                <a:ln>
                  <a:noFill/>
                </a:ln>
                <a:solidFill>
                  <a:srgbClr val="CC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Strange Things to our Ears</a:t>
            </a:r>
            <a:endParaRPr kumimoji="0" lang="en-US" sz="3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BUT: some R. Catholic priests strongly reject divine mercy Sunday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Msgr. Patrick Perez – strongly rejects Divine Mercy Sunday </a:t>
            </a:r>
            <a:r>
              <a:rPr lang="en-US" altLang="en-US" sz="2800" dirty="0">
                <a:solidFill>
                  <a:schemeClr val="bg1"/>
                </a:solidFill>
              </a:rPr>
              <a:t>(</a:t>
            </a:r>
            <a:r>
              <a:rPr lang="en-US" altLang="en-US" sz="2800" i="1" dirty="0">
                <a:solidFill>
                  <a:schemeClr val="bg1"/>
                </a:solidFill>
              </a:rPr>
              <a:t>The Angelus magazine</a:t>
            </a:r>
            <a:r>
              <a:rPr lang="en-US" altLang="en-US" sz="2800" dirty="0">
                <a:solidFill>
                  <a:schemeClr val="bg1"/>
                </a:solidFill>
              </a:rPr>
              <a:t>, June, 2010)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Some ask why they don’t celebrate it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It’s not simply that it’s not in the traditional calendar…. What is wrong with DMS?</a:t>
            </a:r>
          </a:p>
          <a:p>
            <a:pPr lvl="1">
              <a:spcAft>
                <a:spcPts val="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Pius XII placed this devotion of ‘Saint </a:t>
            </a:r>
            <a:r>
              <a:rPr lang="en-US" altLang="en-US" sz="3000" dirty="0">
                <a:solidFill>
                  <a:srgbClr val="FFFF00"/>
                </a:solidFill>
              </a:rPr>
              <a:t>Maria Faustina</a:t>
            </a:r>
            <a:r>
              <a:rPr lang="en-US" altLang="en-US" sz="3000" dirty="0">
                <a:solidFill>
                  <a:schemeClr val="bg1"/>
                </a:solidFill>
              </a:rPr>
              <a:t>’ on the Index of </a:t>
            </a:r>
            <a:r>
              <a:rPr lang="en-US" altLang="en-US" sz="3000" u="sng" dirty="0">
                <a:solidFill>
                  <a:schemeClr val="bg1"/>
                </a:solidFill>
              </a:rPr>
              <a:t>Prohibited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u="sng" dirty="0">
                <a:solidFill>
                  <a:schemeClr val="bg1"/>
                </a:solidFill>
              </a:rPr>
              <a:t>Books</a:t>
            </a:r>
            <a:r>
              <a:rPr lang="en-US" altLang="en-US" sz="3000" dirty="0">
                <a:solidFill>
                  <a:schemeClr val="bg1"/>
                </a:solidFill>
              </a:rPr>
              <a:t> (because their content would </a:t>
            </a:r>
            <a:r>
              <a:rPr lang="en-US" altLang="en-US" sz="3000" u="sng" dirty="0">
                <a:solidFill>
                  <a:schemeClr val="bg1"/>
                </a:solidFill>
              </a:rPr>
              <a:t>mislead</a:t>
            </a:r>
            <a:r>
              <a:rPr lang="en-US" altLang="en-US" sz="3000" dirty="0">
                <a:solidFill>
                  <a:schemeClr val="bg1"/>
                </a:solidFill>
              </a:rPr>
              <a:t> </a:t>
            </a:r>
            <a:r>
              <a:rPr lang="en-US" altLang="en-US" sz="3000" u="sng" dirty="0">
                <a:solidFill>
                  <a:schemeClr val="bg1"/>
                </a:solidFill>
              </a:rPr>
              <a:t>Catholics</a:t>
            </a:r>
            <a:r>
              <a:rPr lang="en-US" altLang="en-US" sz="3000" dirty="0">
                <a:solidFill>
                  <a:schemeClr val="bg1"/>
                </a:solidFill>
              </a:rPr>
              <a:t>).  </a:t>
            </a:r>
          </a:p>
          <a:p>
            <a:pPr lvl="1">
              <a:spcAft>
                <a:spcPts val="0"/>
              </a:spcAft>
            </a:pPr>
            <a:r>
              <a:rPr lang="en-US" altLang="en-US" sz="3000" dirty="0">
                <a:solidFill>
                  <a:schemeClr val="bg1"/>
                </a:solidFill>
              </a:rPr>
              <a:t>John XXIII </a:t>
            </a:r>
            <a:r>
              <a:rPr lang="en-US" altLang="en-US" sz="3000" u="sng" dirty="0">
                <a:solidFill>
                  <a:schemeClr val="bg1"/>
                </a:solidFill>
              </a:rPr>
              <a:t>condemned it twice</a:t>
            </a:r>
            <a:r>
              <a:rPr lang="en-US" altLang="en-US" sz="3000" dirty="0">
                <a:solidFill>
                  <a:schemeClr val="bg1"/>
                </a:solidFill>
              </a:rPr>
              <a:t>.   Why?</a:t>
            </a:r>
          </a:p>
        </p:txBody>
      </p:sp>
    </p:spTree>
    <p:extLst>
      <p:ext uri="{BB962C8B-B14F-4D97-AF65-F5344CB8AC3E}">
        <p14:creationId xmlns:p14="http://schemas.microsoft.com/office/powerpoint/2010/main" val="42398771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BUT: some R. Catholic priests strongly reject divine mercy Sunday.    </a:t>
            </a:r>
            <a:r>
              <a:rPr lang="en-US" altLang="en-US" sz="3400" dirty="0">
                <a:solidFill>
                  <a:schemeClr val="bg1"/>
                </a:solidFill>
              </a:rPr>
              <a:t>WHY?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marL="339725" indent="-339725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a. </a:t>
            </a:r>
            <a:r>
              <a:rPr lang="en-US" altLang="en-US" sz="3000" dirty="0">
                <a:solidFill>
                  <a:schemeClr val="bg1"/>
                </a:solidFill>
              </a:rPr>
              <a:t>No evidence whatsoever of the supernatural origin of these revelations.  </a:t>
            </a:r>
            <a:r>
              <a:rPr lang="en-US" altLang="en-US" sz="3000" dirty="0">
                <a:solidFill>
                  <a:srgbClr val="FFFFCC"/>
                </a:solidFill>
              </a:rPr>
              <a:t>‘We do not think …came from God.’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b. </a:t>
            </a:r>
            <a:r>
              <a:rPr lang="en-US" altLang="en-US" sz="3000" dirty="0">
                <a:solidFill>
                  <a:schemeClr val="bg1"/>
                </a:solidFill>
              </a:rPr>
              <a:t>No feast of Divine Mercy should be </a:t>
            </a:r>
            <a:r>
              <a:rPr lang="en-US" altLang="en-US" sz="3000" dirty="0" err="1">
                <a:solidFill>
                  <a:schemeClr val="bg1"/>
                </a:solidFill>
              </a:rPr>
              <a:t>insti-tuted</a:t>
            </a:r>
            <a:r>
              <a:rPr lang="en-US" altLang="en-US" sz="3000" dirty="0">
                <a:solidFill>
                  <a:schemeClr val="bg1"/>
                </a:solidFill>
              </a:rPr>
              <a:t>. … It’s based on apparitions that are not clearly coming from God.</a:t>
            </a:r>
          </a:p>
          <a:p>
            <a:pPr marL="339725" indent="-339725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c. </a:t>
            </a:r>
            <a:r>
              <a:rPr lang="en-US" altLang="en-US" sz="3000" dirty="0">
                <a:solidFill>
                  <a:schemeClr val="bg1"/>
                </a:solidFill>
              </a:rPr>
              <a:t>It is forbidden to disseminate writings </a:t>
            </a:r>
            <a:r>
              <a:rPr lang="en-US" altLang="en-US" sz="3000" dirty="0" err="1">
                <a:solidFill>
                  <a:schemeClr val="bg1"/>
                </a:solidFill>
              </a:rPr>
              <a:t>propa</a:t>
            </a:r>
            <a:r>
              <a:rPr lang="en-US" altLang="en-US" sz="3000" dirty="0">
                <a:solidFill>
                  <a:schemeClr val="bg1"/>
                </a:solidFill>
              </a:rPr>
              <a:t>-gating this devotion under the form received by Faustina.   It was forbidden even to pub-</a:t>
            </a:r>
            <a:r>
              <a:rPr lang="en-US" altLang="en-US" sz="3000" dirty="0" err="1">
                <a:solidFill>
                  <a:schemeClr val="bg1"/>
                </a:solidFill>
              </a:rPr>
              <a:t>lish</a:t>
            </a:r>
            <a:r>
              <a:rPr lang="en-US" altLang="en-US" sz="3000" dirty="0">
                <a:solidFill>
                  <a:schemeClr val="bg1"/>
                </a:solidFill>
              </a:rPr>
              <a:t> the image of Our Lord as Divine Mercy.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18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BUT: some R. Catholic priests strongly reject divine mercy Sunday.    </a:t>
            </a:r>
            <a:r>
              <a:rPr lang="en-US" altLang="en-US" sz="3400" dirty="0">
                <a:solidFill>
                  <a:schemeClr val="bg1"/>
                </a:solidFill>
              </a:rPr>
              <a:t>WHY?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 marL="339725" indent="-339725">
              <a:spcAft>
                <a:spcPts val="0"/>
              </a:spcAft>
              <a:buNone/>
            </a:pPr>
            <a:r>
              <a:rPr lang="en-US" altLang="en-US" sz="2400" dirty="0">
                <a:solidFill>
                  <a:srgbClr val="CCFFCC"/>
                </a:solidFill>
              </a:rPr>
              <a:t>d. </a:t>
            </a:r>
            <a:r>
              <a:rPr lang="en-US" altLang="en-US" sz="3000" dirty="0">
                <a:solidFill>
                  <a:schemeClr val="bg1"/>
                </a:solidFill>
              </a:rPr>
              <a:t>Principal error of the image: it presents an unconditional mercy.  It promises lots of </a:t>
            </a:r>
            <a:r>
              <a:rPr lang="en-US" altLang="en-US" sz="3000" dirty="0" err="1">
                <a:solidFill>
                  <a:schemeClr val="bg1"/>
                </a:solidFill>
              </a:rPr>
              <a:t>spir-itual</a:t>
            </a:r>
            <a:r>
              <a:rPr lang="en-US" altLang="en-US" sz="3000" dirty="0">
                <a:solidFill>
                  <a:schemeClr val="bg1"/>
                </a:solidFill>
              </a:rPr>
              <a:t> rewards with no requirement of penance, no mention of reparation, no mention of any condition.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	[</a:t>
            </a:r>
            <a:r>
              <a:rPr lang="en-US" altLang="en-US" sz="3000" dirty="0">
                <a:solidFill>
                  <a:srgbClr val="CCFFFF"/>
                </a:solidFill>
              </a:rPr>
              <a:t>Penance:</a:t>
            </a:r>
            <a:r>
              <a:rPr lang="en-US" altLang="en-US" sz="3000" dirty="0">
                <a:solidFill>
                  <a:schemeClr val="bg1"/>
                </a:solidFill>
              </a:rPr>
              <a:t> self-abasement, mortification, 	devotion to show sorrow or repentance…]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896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BUT: some R. Catholic priests strongly reject divine mercy Sunday.    </a:t>
            </a:r>
            <a:r>
              <a:rPr lang="en-US" altLang="en-US" sz="3400" dirty="0">
                <a:solidFill>
                  <a:schemeClr val="bg1"/>
                </a:solidFill>
              </a:rPr>
              <a:t>WHY?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Perez opposes ‘Pope John Paul II’ for offering mercy with no price – gifts from heaven with no requirements.)  And Divine Mercy Sunday was </a:t>
            </a:r>
            <a:r>
              <a:rPr lang="en-US" altLang="en-US" sz="3000" u="sng" dirty="0">
                <a:solidFill>
                  <a:schemeClr val="bg1"/>
                </a:solidFill>
              </a:rPr>
              <a:t>already prohibited</a:t>
            </a:r>
            <a:r>
              <a:rPr lang="en-US" altLang="en-US" sz="3000" dirty="0">
                <a:solidFill>
                  <a:schemeClr val="bg1"/>
                </a:solidFill>
              </a:rPr>
              <a:t> and </a:t>
            </a:r>
            <a:r>
              <a:rPr lang="en-US" altLang="en-US" sz="3000" u="sng" dirty="0">
                <a:solidFill>
                  <a:schemeClr val="bg1"/>
                </a:solidFill>
              </a:rPr>
              <a:t>condemned by two previous ‘popes</a:t>
            </a:r>
            <a:r>
              <a:rPr lang="en-US" altLang="en-US" sz="3000" dirty="0">
                <a:solidFill>
                  <a:schemeClr val="bg1"/>
                </a:solidFill>
              </a:rPr>
              <a:t>.’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249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BUT: some R. Catholic priests strongly reject divine mercy Sunday.    </a:t>
            </a:r>
            <a:r>
              <a:rPr lang="en-US" altLang="en-US" sz="3400" dirty="0">
                <a:solidFill>
                  <a:schemeClr val="bg1"/>
                </a:solidFill>
              </a:rPr>
              <a:t>WHY?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AND: Presumption of Faustina’s writings: frequent </a:t>
            </a:r>
            <a:r>
              <a:rPr lang="en-US" altLang="en-US" sz="3000" u="sng" dirty="0">
                <a:solidFill>
                  <a:schemeClr val="bg1"/>
                </a:solidFill>
              </a:rPr>
              <a:t>supposed</a:t>
            </a:r>
            <a:r>
              <a:rPr lang="en-US" altLang="en-US" sz="3000" dirty="0">
                <a:solidFill>
                  <a:schemeClr val="bg1"/>
                </a:solidFill>
              </a:rPr>
              <a:t> apparitions and messages from our Lord. 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Quotes: Oct.2, 1936, “Lord Jesus appeared to her and said, ‘Now, I know that it is not for the graces or gifts that you love Me, but because My Will is dearer to you than life. That is why I am uniting Myself with you so intimately as with no other creature.’”</a:t>
            </a:r>
          </a:p>
        </p:txBody>
      </p:sp>
    </p:spTree>
    <p:extLst>
      <p:ext uri="{BB962C8B-B14F-4D97-AF65-F5344CB8AC3E}">
        <p14:creationId xmlns:p14="http://schemas.microsoft.com/office/powerpoint/2010/main" val="12274977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BUT: some R. Catholic priests strongly reject divine mercy Sunday.    </a:t>
            </a:r>
            <a:r>
              <a:rPr lang="en-US" altLang="en-US" sz="3400" dirty="0">
                <a:solidFill>
                  <a:schemeClr val="bg1"/>
                </a:solidFill>
              </a:rPr>
              <a:t>WHY?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486400"/>
          </a:xfrm>
        </p:spPr>
        <p:txBody>
          <a:bodyPr/>
          <a:lstStyle/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Q: How can we believe that Our Lord has united Himself more intimately with Sr. Faustina than with the Blessed Virgin Mary??    </a:t>
            </a:r>
          </a:p>
          <a:p>
            <a:pPr marL="0" indent="0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Lord told her she was exempt from judgment, every judgment –  “From today on, do not fear God’s judgment, for you will not be judged” (</a:t>
            </a:r>
            <a:r>
              <a:rPr lang="en-US" altLang="en-US" sz="3000" dirty="0" err="1">
                <a:solidFill>
                  <a:schemeClr val="bg1"/>
                </a:solidFill>
              </a:rPr>
              <a:t>ib</a:t>
            </a:r>
            <a:r>
              <a:rPr lang="en-US" altLang="en-US" sz="3000" dirty="0">
                <a:solidFill>
                  <a:schemeClr val="bg1"/>
                </a:solidFill>
              </a:rPr>
              <a:t>.).  </a:t>
            </a:r>
          </a:p>
          <a:p>
            <a:pPr marL="0" indent="395288" defTabSz="519113">
              <a:spcAft>
                <a:spcPts val="0"/>
              </a:spcAft>
              <a:buNone/>
            </a:pPr>
            <a:r>
              <a:rPr lang="en-US" altLang="en-US" sz="3000" dirty="0">
                <a:solidFill>
                  <a:schemeClr val="bg1"/>
                </a:solidFill>
              </a:rPr>
              <a:t>[</a:t>
            </a:r>
            <a:r>
              <a:rPr lang="en-US" altLang="en-US" sz="3000" dirty="0">
                <a:solidFill>
                  <a:srgbClr val="FFFFCC"/>
                </a:solidFill>
              </a:rPr>
              <a:t>Nobody but the blessed virgin…is free from 	the judgment.</a:t>
            </a:r>
            <a:r>
              <a:rPr lang="en-US" altLang="en-US" sz="3000" dirty="0">
                <a:solidFill>
                  <a:schemeClr val="bg1"/>
                </a:solidFill>
              </a:rPr>
              <a:t>]</a:t>
            </a:r>
          </a:p>
          <a:p>
            <a:pPr marL="0" indent="395288" defTabSz="519113">
              <a:spcAft>
                <a:spcPts val="0"/>
              </a:spcAft>
              <a:buNone/>
            </a:pPr>
            <a:r>
              <a:rPr lang="en-US" altLang="en-US" sz="3000" dirty="0">
                <a:solidFill>
                  <a:srgbClr val="CCFFCC"/>
                </a:solidFill>
              </a:rPr>
              <a:t>Therefore, Divine Mercy Sunday contradicts 	Roman Catholicism!</a:t>
            </a:r>
          </a:p>
          <a:p>
            <a:pPr marL="0" indent="0">
              <a:spcAft>
                <a:spcPts val="0"/>
              </a:spcAft>
              <a:buNone/>
            </a:pPr>
            <a:endParaRPr lang="en-US" alt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01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400" dirty="0" err="1">
                <a:solidFill>
                  <a:srgbClr val="CCFFCC"/>
                </a:solidFill>
              </a:rPr>
              <a:t>Liguorian</a:t>
            </a:r>
            <a:r>
              <a:rPr lang="en-US" altLang="en-US" sz="3400" dirty="0">
                <a:solidFill>
                  <a:srgbClr val="CCFFCC"/>
                </a:solidFill>
              </a:rPr>
              <a:t> tract,</a:t>
            </a:r>
            <a:br>
              <a:rPr lang="en-US" altLang="en-US" sz="3400" dirty="0">
                <a:solidFill>
                  <a:srgbClr val="CCFFCC"/>
                </a:solidFill>
              </a:rPr>
            </a:br>
            <a:r>
              <a:rPr lang="en-US" altLang="en-US" sz="3400" dirty="0">
                <a:solidFill>
                  <a:srgbClr val="CCFFCC"/>
                </a:solidFill>
              </a:rPr>
              <a:t>How Old is Your Church?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6388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“If you are a Roman Catholic, you know that your religion was founded in the year 33 by Jesus Christ the Son of God, and that it has not changed since that time.”    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sz="3100" dirty="0">
                <a:solidFill>
                  <a:srgbClr val="FFFF0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REALLY?  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Where in Bible to find ‘Catholic Church,’ pope, Cardinal, Metropolitan, Abbott, Vicar, Mother Superior, Legate, Rector, Holy Orders, Monk, Nun, holy water, sprinkling for baptism, baptism of children, et al.?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9964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9650" y="533400"/>
            <a:ext cx="7124700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Roman Catholicism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5E4D6947-71C7-4DEB-B735-23F46E09D52D}"/>
              </a:ext>
            </a:extLst>
          </p:cNvPr>
          <p:cNvSpPr/>
          <p:nvPr/>
        </p:nvSpPr>
        <p:spPr bwMode="auto">
          <a:xfrm>
            <a:off x="1018308" y="1257692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First Lutheran Church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3131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Greenwich, N.J. ad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791200"/>
          </a:xfrm>
        </p:spPr>
        <p:txBody>
          <a:bodyPr/>
          <a:lstStyle/>
          <a:p>
            <a:pPr marL="0" indent="0" algn="ctr">
              <a:spcAft>
                <a:spcPts val="400"/>
              </a:spcAft>
              <a:buNone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‘Express Worship Omits Sermon.’  </a:t>
            </a:r>
          </a:p>
          <a:p>
            <a:pPr>
              <a:spcAft>
                <a:spcPts val="400"/>
              </a:spcAft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‘Express worship, 22 minutes.’   Omits sermon / sacraments to draw people…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Shortened service includes ‘greeting, state-</a:t>
            </a:r>
            <a:r>
              <a:rPr lang="en-US" sz="31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ment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of faith, apology for sins, prayer, and interpretation of the weekly Bible reading and a song without accompaniment’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The idea may bring in people who do not have a lot of time or desire to attend church</a:t>
            </a: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Nine came first Sunday; later, twenty-three</a:t>
            </a: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296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85800"/>
          </a:xfrm>
        </p:spPr>
        <p:txBody>
          <a:bodyPr/>
          <a:lstStyle/>
          <a:p>
            <a:r>
              <a:rPr lang="en-US" altLang="en-US" sz="3400" dirty="0">
                <a:solidFill>
                  <a:srgbClr val="FFFF00"/>
                </a:solidFill>
              </a:rPr>
              <a:t>Greenwich, N.J. ad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pPr marL="0" indent="0" defTabSz="339725">
              <a:spcAft>
                <a:spcPts val="400"/>
              </a:spcAft>
              <a:buNone/>
            </a:pPr>
            <a:r>
              <a:rPr lang="en-US" sz="24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Churches once ‘preached truth’ to 					convert people; now they may stay as 				they are as church changes to match 				worldly desires!</a:t>
            </a:r>
          </a:p>
          <a:p>
            <a:pPr marL="339725" indent="-339725" defTabSz="339725">
              <a:spcAft>
                <a:spcPts val="400"/>
              </a:spcAft>
              <a:buNone/>
            </a:pPr>
            <a:r>
              <a:rPr lang="en-US" sz="24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Would they agree to leave “God” totally out of their message if atheists would come?   </a:t>
            </a:r>
          </a:p>
          <a:p>
            <a:pPr marL="339725" indent="-339725" defTabSz="339725">
              <a:spcAft>
                <a:spcPts val="400"/>
              </a:spcAft>
              <a:buNone/>
            </a:pPr>
            <a:r>
              <a:rPr lang="en-US" sz="2400" dirty="0">
                <a:solidFill>
                  <a:srgbClr val="CCFFCC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3. </a:t>
            </a: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At what point would they put their foot down and say, ‘We will not yield any more’??   And why not? </a:t>
            </a:r>
          </a:p>
          <a:p>
            <a:pPr marL="339725" indent="-339725" defTabSz="339725">
              <a:spcAft>
                <a:spcPts val="400"/>
              </a:spcAft>
              <a:buNone/>
            </a:pPr>
            <a:endParaRPr lang="en-US" sz="3100" dirty="0">
              <a:solidFill>
                <a:schemeClr val="bg1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400"/>
              </a:spcAft>
              <a:buFont typeface="Arial" panose="020B0604020202020204" pitchFamily="34" charset="0"/>
              <a:buChar char="•"/>
            </a:pP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22DD3FF1-4B03-FBB8-D435-ADBE27595DE1}"/>
              </a:ext>
            </a:extLst>
          </p:cNvPr>
          <p:cNvSpPr/>
          <p:nvPr/>
        </p:nvSpPr>
        <p:spPr>
          <a:xfrm>
            <a:off x="1853008" y="5562600"/>
            <a:ext cx="5438768" cy="990600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rgbClr val="FFFF66"/>
                </a:solidFill>
              </a:rPr>
              <a:t>How does this group</a:t>
            </a:r>
            <a:br>
              <a:rPr lang="en-US" sz="3200" dirty="0">
                <a:solidFill>
                  <a:srgbClr val="FFFF66"/>
                </a:solidFill>
              </a:rPr>
            </a:br>
            <a:r>
              <a:rPr lang="en-US" sz="3200" dirty="0">
                <a:solidFill>
                  <a:srgbClr val="FFFF66"/>
                </a:solidFill>
              </a:rPr>
              <a:t>differ from Catholicism?</a:t>
            </a:r>
          </a:p>
        </p:txBody>
      </p:sp>
    </p:spTree>
    <p:extLst>
      <p:ext uri="{BB962C8B-B14F-4D97-AF65-F5344CB8AC3E}">
        <p14:creationId xmlns:p14="http://schemas.microsoft.com/office/powerpoint/2010/main" val="425425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00"/>
                </a:solidFill>
              </a:rPr>
              <a:t>‘Strange’ quotes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Hosea 8</a:t>
            </a:r>
            <a:r>
              <a:rPr lang="en-US" altLang="en-US" baseline="30000" dirty="0">
                <a:solidFill>
                  <a:schemeClr val="bg1"/>
                </a:solidFill>
              </a:rPr>
              <a:t>12</a:t>
            </a:r>
            <a:r>
              <a:rPr lang="en-US" altLang="en-US" dirty="0">
                <a:solidFill>
                  <a:schemeClr val="bg1"/>
                </a:solidFill>
              </a:rPr>
              <a:t>  </a:t>
            </a:r>
            <a:r>
              <a:rPr lang="en-US" altLang="en-US" dirty="0">
                <a:solidFill>
                  <a:srgbClr val="CCFFFF"/>
                </a:solidFill>
              </a:rPr>
              <a:t>I have written for him the great things of My law, But they were considered a strange thing.</a:t>
            </a: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Acts 17</a:t>
            </a:r>
            <a:r>
              <a:rPr lang="en-US" altLang="en-US" baseline="30000" dirty="0">
                <a:solidFill>
                  <a:schemeClr val="bg1"/>
                </a:solidFill>
              </a:rPr>
              <a:t>20</a:t>
            </a:r>
            <a:r>
              <a:rPr lang="en-US" altLang="en-US" dirty="0">
                <a:solidFill>
                  <a:schemeClr val="bg1"/>
                </a:solidFill>
              </a:rPr>
              <a:t> </a:t>
            </a:r>
            <a:r>
              <a:rPr lang="en-US" altLang="en-US" dirty="0">
                <a:solidFill>
                  <a:srgbClr val="CCFFFF"/>
                </a:solidFill>
              </a:rPr>
              <a:t>you are bringing strange things to our ears.  Therefore we want to know what these things mean.</a:t>
            </a:r>
          </a:p>
          <a:p>
            <a:pPr>
              <a:spcAft>
                <a:spcPts val="0"/>
              </a:spcAft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9650" y="533400"/>
            <a:ext cx="7124700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Roman Catholicism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5E4D6947-71C7-4DEB-B735-23F46E09D52D}"/>
              </a:ext>
            </a:extLst>
          </p:cNvPr>
          <p:cNvSpPr/>
          <p:nvPr/>
        </p:nvSpPr>
        <p:spPr bwMode="auto">
          <a:xfrm>
            <a:off x="1018308" y="1961562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Southern Baptist Church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55F080A-056B-1FB1-DB10-5263A4E7C1CC}"/>
              </a:ext>
            </a:extLst>
          </p:cNvPr>
          <p:cNvSpPr/>
          <p:nvPr/>
        </p:nvSpPr>
        <p:spPr bwMode="auto">
          <a:xfrm>
            <a:off x="1010238" y="1238054"/>
            <a:ext cx="7124700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First Lutheran Church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1947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/>
          <a:lstStyle/>
          <a:p>
            <a:r>
              <a:rPr lang="en-US" altLang="en-US" sz="3500" dirty="0">
                <a:solidFill>
                  <a:srgbClr val="CCECFF"/>
                </a:solidFill>
              </a:rPr>
              <a:t>They are not autonomous</a:t>
            </a:r>
            <a:br>
              <a:rPr lang="en-US" altLang="en-US" sz="3500" dirty="0">
                <a:solidFill>
                  <a:srgbClr val="CCECFF"/>
                </a:solidFill>
              </a:rPr>
            </a:br>
            <a:r>
              <a:rPr lang="en-US" altLang="en-US" sz="3000" dirty="0">
                <a:solidFill>
                  <a:schemeClr val="bg1"/>
                </a:solidFill>
              </a:rPr>
              <a:t>(1 Pt.5:2)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5105400"/>
          </a:xfrm>
        </p:spPr>
        <p:txBody>
          <a:bodyPr/>
          <a:lstStyle/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Will they stand against immorality?   </a:t>
            </a:r>
          </a:p>
          <a:p>
            <a:pPr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Emphasis on food, fun, frolic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SBC –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Morals: 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major scandal over two decades 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Political issues: 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buckled under pressure</a:t>
            </a:r>
          </a:p>
          <a:p>
            <a:pPr lvl="1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3100" kern="0" dirty="0">
                <a:solidFill>
                  <a:srgbClr val="FFFF66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Woke attitudes:  </a:t>
            </a:r>
            <a:r>
              <a:rPr lang="en-US" sz="31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split is inevitable</a:t>
            </a:r>
            <a:endParaRPr lang="en-US" sz="3100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498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9650" y="533400"/>
            <a:ext cx="7124700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Roman Catholicism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Rounded Rectangle 3">
            <a:extLst>
              <a:ext uri="{FF2B5EF4-FFF2-40B4-BE49-F238E27FC236}">
                <a16:creationId xmlns:a16="http://schemas.microsoft.com/office/drawing/2014/main" id="{5E4D6947-71C7-4DEB-B735-23F46E09D52D}"/>
              </a:ext>
            </a:extLst>
          </p:cNvPr>
          <p:cNvSpPr/>
          <p:nvPr/>
        </p:nvSpPr>
        <p:spPr bwMode="auto">
          <a:xfrm>
            <a:off x="1018308" y="26670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IV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Lessons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255F080A-056B-1FB1-DB10-5263A4E7C1CC}"/>
              </a:ext>
            </a:extLst>
          </p:cNvPr>
          <p:cNvSpPr/>
          <p:nvPr/>
        </p:nvSpPr>
        <p:spPr bwMode="auto">
          <a:xfrm>
            <a:off x="1010238" y="1238054"/>
            <a:ext cx="7124700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First Lutheran Church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Rounded Rectangle 3">
            <a:extLst>
              <a:ext uri="{FF2B5EF4-FFF2-40B4-BE49-F238E27FC236}">
                <a16:creationId xmlns:a16="http://schemas.microsoft.com/office/drawing/2014/main" id="{B150D0FB-B3D1-28B6-19B6-F275C687B614}"/>
              </a:ext>
            </a:extLst>
          </p:cNvPr>
          <p:cNvSpPr/>
          <p:nvPr/>
        </p:nvSpPr>
        <p:spPr bwMode="auto">
          <a:xfrm>
            <a:off x="1010238" y="1943492"/>
            <a:ext cx="7124700" cy="5334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III</a:t>
            </a:r>
            <a:r>
              <a:rPr kumimoji="0" lang="en-US" sz="2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Southern Baptist Church</a:t>
            </a:r>
            <a:endParaRPr kumimoji="0" lang="en-US" sz="200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783816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altLang="en-US" sz="3500" dirty="0">
                <a:solidFill>
                  <a:srgbClr val="FFFF00"/>
                </a:solidFill>
              </a:rPr>
              <a:t>Lessons</a:t>
            </a:r>
            <a:endParaRPr lang="en-US" altLang="en-US" sz="3600" dirty="0">
              <a:solidFill>
                <a:srgbClr val="CCFFFF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791200"/>
          </a:xfrm>
        </p:spPr>
        <p:txBody>
          <a:bodyPr/>
          <a:lstStyle/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Doctrines of men do not save; Mt.15.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Only the gospel can protect us from falling into sin and error. 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If we neglect the Word, </a:t>
            </a:r>
            <a:r>
              <a:rPr lang="en-US" sz="3000" dirty="0" err="1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satan</a:t>
            </a:r>
            <a:r>
              <a:rPr lang="en-US" sz="300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 will lead us farther and farther from its truth.   Gal.1.  </a:t>
            </a:r>
          </a:p>
          <a:p>
            <a:pPr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3000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Most think they have a right to their own beliefs.  Is this true?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1 K.13, young prophet?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Jer.10:23, direct own steps?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Ac.26:9-11, Saul?</a:t>
            </a:r>
          </a:p>
          <a:p>
            <a:pPr lvl="1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kern="0" dirty="0">
                <a:solidFill>
                  <a:schemeClr val="bg1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Rv.2, Ephesus?  </a:t>
            </a:r>
            <a:endParaRPr lang="en-US" kern="0" dirty="0">
              <a:solidFill>
                <a:schemeClr val="bg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62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CFFCC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CC"/>
                </a:solidFill>
              </a:rPr>
              <a:t>Some religious organizations /churches make things up as they go along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257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100" dirty="0">
                <a:solidFill>
                  <a:srgbClr val="CCFFCC"/>
                </a:solidFill>
              </a:rPr>
              <a:t>Most who leave truth, never return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Cain, Gn.4.   Hb.11:4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Jeroboam, 1 K.12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Jews, Mt.15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Diotrephes, 3 Jn.9-10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C04C04D-B997-59CC-73AE-83CCAE8C29BF}"/>
              </a:ext>
            </a:extLst>
          </p:cNvPr>
          <p:cNvSpPr/>
          <p:nvPr/>
        </p:nvSpPr>
        <p:spPr>
          <a:xfrm>
            <a:off x="1113935" y="4648200"/>
            <a:ext cx="6934200" cy="19050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FFFF99"/>
                </a:solidFill>
              </a:rPr>
              <a:t>He who hears you hears Me, he who rejects you rejects Me, and he who rejects Me rejects Him who sent Me </a:t>
            </a:r>
            <a:br>
              <a:rPr lang="en-US" sz="3200" dirty="0">
                <a:solidFill>
                  <a:srgbClr val="FFFF99"/>
                </a:solidFill>
              </a:rPr>
            </a:br>
            <a:r>
              <a:rPr lang="en-US" sz="2400" dirty="0">
                <a:solidFill>
                  <a:schemeClr val="bg1"/>
                </a:solidFill>
              </a:rPr>
              <a:t>– Lk.10:16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8237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chemeClr val="bg1"/>
                </a:solidFill>
              </a:rPr>
              <a:t>Paul’s last warning about</a:t>
            </a:r>
            <a:br>
              <a:rPr lang="en-US" altLang="en-US" sz="3400" dirty="0">
                <a:solidFill>
                  <a:schemeClr val="bg1"/>
                </a:solidFill>
              </a:rPr>
            </a:br>
            <a:r>
              <a:rPr lang="en-US" altLang="en-US" sz="3400" dirty="0">
                <a:solidFill>
                  <a:schemeClr val="bg1"/>
                </a:solidFill>
              </a:rPr>
              <a:t>false teachers and professed Christians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4864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Time </a:t>
            </a:r>
            <a:r>
              <a:rPr lang="en-US" altLang="en-US" sz="3100" u="sng" dirty="0">
                <a:solidFill>
                  <a:srgbClr val="FFFFCC"/>
                </a:solidFill>
              </a:rPr>
              <a:t>will</a:t>
            </a:r>
            <a:r>
              <a:rPr lang="en-US" altLang="en-US" sz="3100" dirty="0">
                <a:solidFill>
                  <a:srgbClr val="FFFFCC"/>
                </a:solidFill>
              </a:rPr>
              <a:t> come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Will </a:t>
            </a:r>
            <a:r>
              <a:rPr lang="en-US" altLang="en-US" sz="3100" u="sng" dirty="0">
                <a:solidFill>
                  <a:srgbClr val="FFFFCC"/>
                </a:solidFill>
              </a:rPr>
              <a:t>not endure</a:t>
            </a:r>
            <a:r>
              <a:rPr lang="en-US" altLang="en-US" sz="3100" dirty="0">
                <a:solidFill>
                  <a:srgbClr val="FFFFCC"/>
                </a:solidFill>
              </a:rPr>
              <a:t> sound doctrine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Guided by own </a:t>
            </a:r>
            <a:r>
              <a:rPr lang="en-US" altLang="en-US" sz="3100" u="sng" dirty="0">
                <a:solidFill>
                  <a:srgbClr val="FFFFCC"/>
                </a:solidFill>
              </a:rPr>
              <a:t>lusts</a:t>
            </a:r>
            <a:r>
              <a:rPr lang="en-US" altLang="en-US" sz="3100" dirty="0">
                <a:solidFill>
                  <a:srgbClr val="FFFFCC"/>
                </a:solidFill>
              </a:rPr>
              <a:t> (desires)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Seek teachers who will please </a:t>
            </a:r>
            <a:r>
              <a:rPr lang="en-US" altLang="en-US" sz="3100" u="sng" dirty="0">
                <a:solidFill>
                  <a:srgbClr val="FFFFCC"/>
                </a:solidFill>
              </a:rPr>
              <a:t>itching ears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rgbClr val="FFFFCC"/>
                </a:solidFill>
              </a:rPr>
              <a:t>Turn to </a:t>
            </a:r>
            <a:r>
              <a:rPr lang="en-US" altLang="en-US" sz="3100" u="sng" dirty="0">
                <a:solidFill>
                  <a:srgbClr val="FFFFCC"/>
                </a:solidFill>
              </a:rPr>
              <a:t>fables</a:t>
            </a:r>
            <a:r>
              <a:rPr lang="en-US" altLang="en-US" sz="3100" dirty="0">
                <a:solidFill>
                  <a:srgbClr val="FFFFCC"/>
                </a:solidFill>
              </a:rPr>
              <a:t> (myths)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AA3FE16-3F02-F329-DED5-9AA4AAB0FBF3}"/>
              </a:ext>
            </a:extLst>
          </p:cNvPr>
          <p:cNvSpPr/>
          <p:nvPr/>
        </p:nvSpPr>
        <p:spPr>
          <a:xfrm>
            <a:off x="838200" y="4343400"/>
            <a:ext cx="7467600" cy="2057400"/>
          </a:xfrm>
          <a:prstGeom prst="rect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200" dirty="0">
                <a:solidFill>
                  <a:srgbClr val="CCFFCC"/>
                </a:solidFill>
              </a:rPr>
              <a:t>For all the Athenians and the foreigners who were there spent their time in </a:t>
            </a:r>
            <a:r>
              <a:rPr lang="en-US" sz="3200" dirty="0" err="1">
                <a:solidFill>
                  <a:srgbClr val="CCFFCC"/>
                </a:solidFill>
              </a:rPr>
              <a:t>noth-ing</a:t>
            </a:r>
            <a:r>
              <a:rPr lang="en-US" sz="3200" dirty="0">
                <a:solidFill>
                  <a:srgbClr val="CCFFCC"/>
                </a:solidFill>
              </a:rPr>
              <a:t> else but either to tell or to hear some new thing </a:t>
            </a:r>
            <a:r>
              <a:rPr lang="en-US" sz="2400" dirty="0">
                <a:solidFill>
                  <a:schemeClr val="bg1"/>
                </a:solidFill>
              </a:rPr>
              <a:t>– Ac.17:21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3227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3">
            <a:extLst>
              <a:ext uri="{FF2B5EF4-FFF2-40B4-BE49-F238E27FC236}">
                <a16:creationId xmlns:a16="http://schemas.microsoft.com/office/drawing/2014/main" id="{CD5FC3C6-987E-4652-8698-4A8DA07D097C}"/>
              </a:ext>
            </a:extLst>
          </p:cNvPr>
          <p:cNvSpPr/>
          <p:nvPr/>
        </p:nvSpPr>
        <p:spPr bwMode="auto">
          <a:xfrm>
            <a:off x="1001046" y="609600"/>
            <a:ext cx="7124700" cy="121920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R="0" lvl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34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. </a:t>
            </a:r>
            <a:r>
              <a:rPr kumimoji="0" lang="en-US" sz="3600" i="0" u="none" strike="noStrike" kern="0" cap="none" spc="0" normalizeH="0" baseline="0" noProof="0" dirty="0">
                <a:ln>
                  <a:noFill/>
                </a:ln>
                <a:solidFill>
                  <a:srgbClr val="CCFFCC"/>
                </a:solidFill>
                <a:effectLst/>
                <a:uLnTx/>
                <a:uFillTx/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Roman Catholicism</a:t>
            </a:r>
            <a:endParaRPr kumimoji="0" lang="en-US" sz="3200" i="0" u="none" strike="noStrike" kern="0" cap="none" spc="0" normalizeH="0" baseline="0" noProof="0" dirty="0">
              <a:ln>
                <a:noFill/>
              </a:ln>
              <a:solidFill>
                <a:srgbClr val="CCFFCC"/>
              </a:solidFill>
              <a:effectLst/>
              <a:uLnTx/>
              <a:uFillTx/>
              <a:latin typeface="+mn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77185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267856" y="0"/>
            <a:ext cx="8610600" cy="1066800"/>
          </a:xfrm>
        </p:spPr>
        <p:txBody>
          <a:bodyPr/>
          <a:lstStyle/>
          <a:p>
            <a:r>
              <a:rPr lang="en-US" altLang="en-US" sz="3400" dirty="0">
                <a:solidFill>
                  <a:srgbClr val="CCFFCC"/>
                </a:solidFill>
              </a:rPr>
              <a:t>Catholicism composed of</a:t>
            </a:r>
            <a:br>
              <a:rPr lang="en-US" altLang="en-US" sz="3400" dirty="0">
                <a:solidFill>
                  <a:srgbClr val="CCFFCC"/>
                </a:solidFill>
              </a:rPr>
            </a:br>
            <a:r>
              <a:rPr lang="en-US" altLang="en-US" sz="3400" dirty="0">
                <a:solidFill>
                  <a:srgbClr val="CCFFCC"/>
                </a:solidFill>
              </a:rPr>
              <a:t>many strange doctrines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1066800"/>
            <a:ext cx="8418944" cy="54864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i="1" dirty="0">
                <a:solidFill>
                  <a:srgbClr val="FFFF99"/>
                </a:solidFill>
              </a:rPr>
              <a:t>Divine Mercy Sunday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C000"/>
                </a:solidFill>
              </a:rPr>
              <a:t>Description and supposed Proof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Sunday after “Easter”: it completes an octave</a:t>
            </a:r>
          </a:p>
          <a:p>
            <a:pPr>
              <a:spcAft>
                <a:spcPts val="60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Feast of Jews: too big to celebrate one day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Biggest </a:t>
            </a:r>
            <a:r>
              <a:rPr lang="en-US" altLang="en-US" sz="3100" dirty="0">
                <a:solidFill>
                  <a:srgbClr val="CCFFCC"/>
                </a:solidFill>
              </a:rPr>
              <a:t>octave</a:t>
            </a:r>
            <a:r>
              <a:rPr lang="en-US" altLang="en-US" sz="3100" dirty="0">
                <a:solidFill>
                  <a:schemeClr val="bg1"/>
                </a:solidFill>
              </a:rPr>
              <a:t> in Church: “Easter Octave” (day Lord opened door to heaven)</a:t>
            </a:r>
          </a:p>
          <a:p>
            <a:pPr lvl="1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Seven perfect days symbolize our pilgrimage of ‘life’; as Jews wandered, so we…to find promised land of heaven.</a:t>
            </a:r>
          </a:p>
        </p:txBody>
      </p:sp>
    </p:spTree>
    <p:extLst>
      <p:ext uri="{BB962C8B-B14F-4D97-AF65-F5344CB8AC3E}">
        <p14:creationId xmlns:p14="http://schemas.microsoft.com/office/powerpoint/2010/main" val="3343258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228600"/>
            <a:ext cx="8418944" cy="63246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Divine Mercy Sunday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8</a:t>
            </a:r>
            <a:r>
              <a:rPr lang="en-US" altLang="en-US" sz="3100" baseline="30000" dirty="0">
                <a:solidFill>
                  <a:schemeClr val="bg1"/>
                </a:solidFill>
              </a:rPr>
              <a:t>th</a:t>
            </a:r>
            <a:r>
              <a:rPr lang="en-US" altLang="en-US" sz="3100" dirty="0">
                <a:solidFill>
                  <a:schemeClr val="bg1"/>
                </a:solidFill>
              </a:rPr>
              <a:t> day:  because 8 is eternity to Jews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Jesus comes for His bride [</a:t>
            </a:r>
            <a:r>
              <a:rPr lang="en-US" altLang="en-US" sz="3100" dirty="0">
                <a:solidFill>
                  <a:srgbClr val="FFFFCC"/>
                </a:solidFill>
              </a:rPr>
              <a:t>coming up aisle for communion is your wedding march</a:t>
            </a:r>
            <a:r>
              <a:rPr lang="en-US" altLang="en-US" sz="3100" dirty="0">
                <a:solidFill>
                  <a:schemeClr val="bg1"/>
                </a:solidFill>
              </a:rPr>
              <a:t>]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Jesus is Groom, waiting for her at the altar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They become one; marriage consummated</a:t>
            </a:r>
            <a:r>
              <a:rPr lang="en-US" altLang="en-US" sz="2800" dirty="0">
                <a:solidFill>
                  <a:schemeClr val="bg1"/>
                </a:solidFill>
              </a:rPr>
              <a:t>…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Before we can do this, He wants to take His bride home forever to meet His mother and Father (!?!?)</a:t>
            </a:r>
          </a:p>
          <a:p>
            <a:pPr marL="457200" lvl="1" indent="0">
              <a:spcAft>
                <a:spcPts val="0"/>
              </a:spcAft>
              <a:buNone/>
            </a:pPr>
            <a:r>
              <a:rPr lang="en-US" altLang="en-US" sz="3100" dirty="0">
                <a:solidFill>
                  <a:schemeClr val="bg1"/>
                </a:solidFill>
              </a:rPr>
              <a:t>	[</a:t>
            </a:r>
            <a:r>
              <a:rPr lang="en-US" altLang="en-US" sz="3100" dirty="0">
                <a:solidFill>
                  <a:srgbClr val="CCFFCC"/>
                </a:solidFill>
              </a:rPr>
              <a:t>Mary and God?   Married? …???</a:t>
            </a:r>
            <a:r>
              <a:rPr lang="en-US" altLang="en-US" sz="3100" dirty="0">
                <a:solidFill>
                  <a:schemeClr val="bg1"/>
                </a:solidFill>
              </a:rPr>
              <a:t>]</a:t>
            </a:r>
          </a:p>
          <a:p>
            <a:pPr marL="457200" lvl="1" indent="-4572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altLang="en-US" sz="3100" dirty="0">
                <a:solidFill>
                  <a:schemeClr val="bg1"/>
                </a:solidFill>
              </a:rPr>
              <a:t>He can’t do this if our wedding garment is stained – sin / death: must get rid of them</a:t>
            </a:r>
          </a:p>
        </p:txBody>
      </p:sp>
    </p:spTree>
    <p:extLst>
      <p:ext uri="{BB962C8B-B14F-4D97-AF65-F5344CB8AC3E}">
        <p14:creationId xmlns:p14="http://schemas.microsoft.com/office/powerpoint/2010/main" val="1903163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228600"/>
            <a:ext cx="8418944" cy="63246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Divine Mercy Sunday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Going to confession, may be forgiven, but the punishment may reactivate.   [Hb.8:12]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Not hell, but temporal punishment (purgatory)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When He comes on 8</a:t>
            </a:r>
            <a:r>
              <a:rPr lang="en-US" altLang="en-US" sz="3100" baseline="30000" dirty="0">
                <a:solidFill>
                  <a:schemeClr val="bg1"/>
                </a:solidFill>
              </a:rPr>
              <a:t>th</a:t>
            </a:r>
            <a:r>
              <a:rPr lang="en-US" altLang="en-US" sz="3100" dirty="0">
                <a:solidFill>
                  <a:schemeClr val="bg1"/>
                </a:solidFill>
              </a:rPr>
              <a:t> day, He wants us spotless   </a:t>
            </a:r>
          </a:p>
          <a:p>
            <a:pPr lvl="1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Do purgatory on earth!  </a:t>
            </a:r>
          </a:p>
          <a:p>
            <a:pPr lvl="1"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But it’s hard to get rid of all sins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We CAN get rid of all sins on Divine Mercy Sunday!   </a:t>
            </a:r>
          </a:p>
          <a:p>
            <a:pPr>
              <a:spcAft>
                <a:spcPts val="0"/>
              </a:spcAft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63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71573" y="228600"/>
            <a:ext cx="8418944" cy="63246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sz="3100" dirty="0">
                <a:solidFill>
                  <a:srgbClr val="FFFF99"/>
                </a:solidFill>
              </a:rPr>
              <a:t>Divine Mercy Sunday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Must be in state of grace (??)   </a:t>
            </a:r>
            <a:br>
              <a:rPr lang="en-US" altLang="en-US" sz="3100" dirty="0">
                <a:solidFill>
                  <a:schemeClr val="bg1"/>
                </a:solidFill>
              </a:rPr>
            </a:br>
            <a:r>
              <a:rPr lang="en-US" altLang="en-US" sz="3100" dirty="0">
                <a:solidFill>
                  <a:schemeClr val="bg1"/>
                </a:solidFill>
              </a:rPr>
              <a:t>If not, be contrite (??)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Go to holy communion – go to church…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Any snake can crawl out of gutter…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Easter Sunday – He opened door to heaven</a:t>
            </a:r>
          </a:p>
          <a:p>
            <a:pPr>
              <a:spcAft>
                <a:spcPts val="0"/>
              </a:spcAft>
            </a:pPr>
            <a:r>
              <a:rPr lang="en-US" altLang="en-US" sz="3100" dirty="0">
                <a:solidFill>
                  <a:schemeClr val="bg1"/>
                </a:solidFill>
              </a:rPr>
              <a:t>8</a:t>
            </a:r>
            <a:r>
              <a:rPr lang="en-US" altLang="en-US" sz="3100" baseline="30000" dirty="0">
                <a:solidFill>
                  <a:schemeClr val="bg1"/>
                </a:solidFill>
              </a:rPr>
              <a:t>th</a:t>
            </a:r>
            <a:r>
              <a:rPr lang="en-US" altLang="en-US" sz="3100" dirty="0">
                <a:solidFill>
                  <a:schemeClr val="bg1"/>
                </a:solidFill>
              </a:rPr>
              <a:t> day: we enter into heaven.   Go to complete the grace.   Say this prayer…</a:t>
            </a:r>
          </a:p>
          <a:p>
            <a:pPr>
              <a:spcAft>
                <a:spcPts val="0"/>
              </a:spcAft>
            </a:pPr>
            <a:endParaRPr lang="en-US" altLang="en-US" sz="3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6721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11091</TotalTime>
  <Words>1464</Words>
  <Application>Microsoft Office PowerPoint</Application>
  <PresentationFormat>On-screen Show (4:3)</PresentationFormat>
  <Paragraphs>129</Paragraphs>
  <Slides>23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7" baseType="lpstr">
      <vt:lpstr>Arial</vt:lpstr>
      <vt:lpstr>Verdana</vt:lpstr>
      <vt:lpstr>1_Default Design</vt:lpstr>
      <vt:lpstr>Default Design</vt:lpstr>
      <vt:lpstr>PowerPoint Presentation</vt:lpstr>
      <vt:lpstr>‘Strange’ quotes</vt:lpstr>
      <vt:lpstr>Some religious organizations /churches make things up as they go along</vt:lpstr>
      <vt:lpstr>Paul’s last warning about false teachers and professed Christians</vt:lpstr>
      <vt:lpstr>PowerPoint Presentation</vt:lpstr>
      <vt:lpstr>Catholicism composed of many strange doctrines</vt:lpstr>
      <vt:lpstr>PowerPoint Presentation</vt:lpstr>
      <vt:lpstr>PowerPoint Presentation</vt:lpstr>
      <vt:lpstr>PowerPoint Presentation</vt:lpstr>
      <vt:lpstr>BUT: some R. Catholic priests strongly reject divine mercy Sunday</vt:lpstr>
      <vt:lpstr>BUT: some R. Catholic priests strongly reject divine mercy Sunday.    WHY?</vt:lpstr>
      <vt:lpstr>BUT: some R. Catholic priests strongly reject divine mercy Sunday.    WHY?</vt:lpstr>
      <vt:lpstr>BUT: some R. Catholic priests strongly reject divine mercy Sunday.    WHY?</vt:lpstr>
      <vt:lpstr>BUT: some R. Catholic priests strongly reject divine mercy Sunday.    WHY?</vt:lpstr>
      <vt:lpstr>BUT: some R. Catholic priests strongly reject divine mercy Sunday.    WHY?</vt:lpstr>
      <vt:lpstr>Liguorian tract, How Old is Your Church?</vt:lpstr>
      <vt:lpstr>PowerPoint Presentation</vt:lpstr>
      <vt:lpstr>Greenwich, N.J. ad</vt:lpstr>
      <vt:lpstr>Greenwich, N.J. ad</vt:lpstr>
      <vt:lpstr>PowerPoint Presentation</vt:lpstr>
      <vt:lpstr>They are not autonomous (1 Pt.5:2)</vt:lpstr>
      <vt:lpstr>PowerPoint Presentation</vt:lpstr>
      <vt:lpstr>Lessons</vt:lpstr>
    </vt:vector>
  </TitlesOfParts>
  <Company>Duggin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1138</cp:revision>
  <dcterms:created xsi:type="dcterms:W3CDTF">2011-08-18T15:42:19Z</dcterms:created>
  <dcterms:modified xsi:type="dcterms:W3CDTF">2022-09-15T03:17:35Z</dcterms:modified>
</cp:coreProperties>
</file>