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575" r:id="rId2"/>
    <p:sldId id="455" r:id="rId3"/>
    <p:sldId id="475" r:id="rId4"/>
    <p:sldId id="566" r:id="rId5"/>
    <p:sldId id="588" r:id="rId6"/>
    <p:sldId id="576" r:id="rId7"/>
    <p:sldId id="567" r:id="rId8"/>
    <p:sldId id="577" r:id="rId9"/>
    <p:sldId id="579" r:id="rId10"/>
    <p:sldId id="580" r:id="rId11"/>
    <p:sldId id="581" r:id="rId12"/>
    <p:sldId id="582" r:id="rId13"/>
    <p:sldId id="583" r:id="rId14"/>
    <p:sldId id="584" r:id="rId15"/>
    <p:sldId id="585" r:id="rId16"/>
    <p:sldId id="568" r:id="rId17"/>
    <p:sldId id="562" r:id="rId18"/>
    <p:sldId id="587" r:id="rId19"/>
    <p:sldId id="586"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CC"/>
    <a:srgbClr val="CCFFFF"/>
    <a:srgbClr val="FFFF99"/>
    <a:srgbClr val="00FFCC"/>
    <a:srgbClr val="FFCC99"/>
    <a:srgbClr val="99FF66"/>
    <a:srgbClr val="B2B2B2"/>
    <a:srgbClr val="0000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5" d="100"/>
          <a:sy n="75" d="100"/>
        </p:scale>
        <p:origin x="53"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2148447" y="1066800"/>
            <a:ext cx="4865576" cy="1177636"/>
          </a:xfrm>
          <a:prstGeom prst="roundRect">
            <a:avLst/>
          </a:prstGeom>
          <a:solidFill>
            <a:schemeClr val="tx1"/>
          </a:solidFill>
          <a:ln w="12700">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FFFF99"/>
                </a:solidFill>
              </a:rPr>
              <a:t>Temptation of Christ</a:t>
            </a:r>
          </a:p>
          <a:p>
            <a:pPr algn="ctr" eaLnBrk="1" hangingPunct="1">
              <a:defRPr/>
            </a:pPr>
            <a:r>
              <a:rPr lang="en-US" sz="2400" dirty="0">
                <a:solidFill>
                  <a:schemeClr val="bg1"/>
                </a:solidFill>
              </a:rPr>
              <a:t>Mt.4:1-11</a:t>
            </a:r>
            <a:endParaRPr lang="en-US" sz="3600" dirty="0">
              <a:solidFill>
                <a:schemeClr val="bg1"/>
              </a:solidFill>
            </a:endParaRPr>
          </a:p>
        </p:txBody>
      </p:sp>
    </p:spTree>
    <p:extLst>
      <p:ext uri="{BB962C8B-B14F-4D97-AF65-F5344CB8AC3E}">
        <p14:creationId xmlns:p14="http://schemas.microsoft.com/office/powerpoint/2010/main" val="3524326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160463"/>
          </a:xfrm>
        </p:spPr>
        <p:txBody>
          <a:bodyPr/>
          <a:lstStyle/>
          <a:p>
            <a:r>
              <a:rPr lang="en-US" sz="3400" dirty="0">
                <a:solidFill>
                  <a:schemeClr val="bg1"/>
                </a:solidFill>
              </a:rPr>
              <a:t>If You are the Son of God… </a:t>
            </a:r>
            <a:r>
              <a:rPr lang="en-US" sz="2800" dirty="0">
                <a:solidFill>
                  <a:schemeClr val="bg1"/>
                </a:solidFill>
              </a:rPr>
              <a:t>(6)</a:t>
            </a:r>
            <a:endParaRPr lang="en-US" sz="36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066800"/>
            <a:ext cx="8610600" cy="5334000"/>
          </a:xfrm>
        </p:spPr>
        <p:txBody>
          <a:bodyPr/>
          <a:lstStyle/>
          <a:p>
            <a:pPr marL="0" indent="0">
              <a:spcAft>
                <a:spcPts val="0"/>
              </a:spcAft>
              <a:buFont typeface="Arial" panose="020B0604020202020204" pitchFamily="34" charset="0"/>
              <a:buChar char="•"/>
            </a:pPr>
            <a:r>
              <a:rPr lang="en-US" sz="3200" dirty="0">
                <a:solidFill>
                  <a:srgbClr val="CCFFCC"/>
                </a:solidFill>
                <a:ea typeface="Verdana" panose="020B0604030504040204" pitchFamily="34" charset="0"/>
                <a:cs typeface="Times New Roman" panose="02020603050405020304" pitchFamily="18" charset="0"/>
              </a:rPr>
              <a:t> </a:t>
            </a:r>
            <a:r>
              <a:rPr lang="en-US" sz="3100" dirty="0">
                <a:solidFill>
                  <a:srgbClr val="CCFFCC"/>
                </a:solidFill>
                <a:ea typeface="Verdana" panose="020B0604030504040204" pitchFamily="34" charset="0"/>
                <a:cs typeface="Times New Roman" panose="02020603050405020304" pitchFamily="18" charset="0"/>
              </a:rPr>
              <a:t>Devil’s “it is written”</a:t>
            </a:r>
          </a:p>
          <a:p>
            <a:pPr marL="400050" lvl="1" indent="0">
              <a:spcAft>
                <a:spcPts val="6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Jump at opportunity to show trust</a:t>
            </a:r>
          </a:p>
          <a:p>
            <a:pPr marL="0" indent="0">
              <a:spcAft>
                <a:spcPts val="0"/>
              </a:spcAft>
              <a:buFont typeface="Arial" panose="020B0604020202020204" pitchFamily="34" charset="0"/>
              <a:buChar char="•"/>
            </a:pPr>
            <a:r>
              <a:rPr lang="en-US" sz="3100" dirty="0">
                <a:solidFill>
                  <a:srgbClr val="CCFFCC"/>
                </a:solidFill>
                <a:ea typeface="Verdana" panose="020B0604030504040204" pitchFamily="34" charset="0"/>
                <a:cs typeface="Times New Roman" panose="02020603050405020304" pitchFamily="18" charset="0"/>
              </a:rPr>
              <a:t> His angels </a:t>
            </a:r>
            <a:endParaRPr lang="en-US" sz="3100" dirty="0">
              <a:solidFill>
                <a:schemeClr val="bg1"/>
              </a:solidFill>
              <a:ea typeface="Verdana" panose="020B0604030504040204" pitchFamily="34" charset="0"/>
              <a:cs typeface="Times New Roman" panose="02020603050405020304" pitchFamily="18" charset="0"/>
            </a:endParaRPr>
          </a:p>
          <a:p>
            <a:pPr marL="631825" lvl="1" indent="-231775">
              <a:spcAft>
                <a:spcPts val="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Implication: Jesus is a fraud; doesn’t trust God</a:t>
            </a:r>
          </a:p>
          <a:p>
            <a:pPr marL="285750" indent="-285750">
              <a:spcAft>
                <a:spcPts val="600"/>
              </a:spcAft>
              <a:buNone/>
            </a:pPr>
            <a:endParaRPr lang="en-US"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136091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160463"/>
          </a:xfrm>
        </p:spPr>
        <p:txBody>
          <a:bodyPr/>
          <a:lstStyle/>
          <a:p>
            <a:r>
              <a:rPr lang="en-US" sz="3400" dirty="0">
                <a:solidFill>
                  <a:schemeClr val="bg1"/>
                </a:solidFill>
              </a:rPr>
              <a:t>Jesus responds… </a:t>
            </a:r>
            <a:r>
              <a:rPr lang="en-US" sz="2800" dirty="0">
                <a:solidFill>
                  <a:schemeClr val="bg1"/>
                </a:solidFill>
              </a:rPr>
              <a:t>(7)</a:t>
            </a:r>
            <a:endParaRPr lang="en-US" sz="36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066800"/>
            <a:ext cx="8610600" cy="5334000"/>
          </a:xfrm>
        </p:spPr>
        <p:txBody>
          <a:bodyPr/>
          <a:lstStyle/>
          <a:p>
            <a:pPr>
              <a:spcAft>
                <a:spcPts val="600"/>
              </a:spcAft>
              <a:buFont typeface="Arial" panose="020B0604020202020204" pitchFamily="34" charset="0"/>
              <a:buChar char="•"/>
            </a:pPr>
            <a:r>
              <a:rPr lang="en-US" sz="3100" dirty="0">
                <a:solidFill>
                  <a:srgbClr val="CCFFFF"/>
                </a:solidFill>
                <a:ea typeface="Verdana" panose="020B0604030504040204" pitchFamily="34" charset="0"/>
                <a:cs typeface="Times New Roman" panose="02020603050405020304" pitchFamily="18" charset="0"/>
              </a:rPr>
              <a:t>It is written again </a:t>
            </a:r>
            <a:r>
              <a:rPr lang="en-US" sz="3100" dirty="0">
                <a:solidFill>
                  <a:schemeClr val="bg1"/>
                </a:solidFill>
                <a:ea typeface="Verdana" panose="020B0604030504040204" pitchFamily="34" charset="0"/>
                <a:cs typeface="Times New Roman" panose="02020603050405020304" pitchFamily="18" charset="0"/>
              </a:rPr>
              <a:t>– not contradiction but harmony </a:t>
            </a:r>
          </a:p>
          <a:p>
            <a:pPr marL="339725" indent="-339725">
              <a:spcAft>
                <a:spcPts val="600"/>
              </a:spcAft>
              <a:buFont typeface="Arial" panose="020B0604020202020204" pitchFamily="34" charset="0"/>
              <a:buChar char="•"/>
            </a:pPr>
            <a:r>
              <a:rPr lang="en-US" sz="3100" dirty="0">
                <a:solidFill>
                  <a:srgbClr val="CCFFFF"/>
                </a:solidFill>
                <a:ea typeface="Verdana" panose="020B0604030504040204" pitchFamily="34" charset="0"/>
                <a:cs typeface="Times New Roman" panose="02020603050405020304" pitchFamily="18" charset="0"/>
              </a:rPr>
              <a:t>Again.  </a:t>
            </a:r>
            <a:r>
              <a:rPr lang="en-US" sz="3100" dirty="0">
                <a:solidFill>
                  <a:schemeClr val="bg1"/>
                </a:solidFill>
                <a:ea typeface="Verdana" panose="020B0604030504040204" pitchFamily="34" charset="0"/>
                <a:cs typeface="Times New Roman" panose="02020603050405020304" pitchFamily="18" charset="0"/>
              </a:rPr>
              <a:t>Take all God says on subject.  Dt.6:16; Ps.119:160</a:t>
            </a:r>
          </a:p>
          <a:p>
            <a:pPr marL="0" indent="0">
              <a:spcAft>
                <a:spcPts val="0"/>
              </a:spcAft>
              <a:buFont typeface="Arial" panose="020B0604020202020204" pitchFamily="34" charset="0"/>
              <a:buChar char="•"/>
            </a:pPr>
            <a:r>
              <a:rPr lang="en-US" sz="3100" dirty="0">
                <a:solidFill>
                  <a:srgbClr val="CCFFFF"/>
                </a:solidFill>
                <a:ea typeface="Verdana" panose="020B0604030504040204" pitchFamily="34" charset="0"/>
                <a:cs typeface="Times New Roman" panose="02020603050405020304" pitchFamily="18" charset="0"/>
              </a:rPr>
              <a:t>  Not tempt…</a:t>
            </a:r>
            <a:r>
              <a:rPr lang="en-US" sz="3100" dirty="0">
                <a:solidFill>
                  <a:srgbClr val="CCFFCC"/>
                </a:solidFill>
                <a:ea typeface="Verdana" panose="020B0604030504040204" pitchFamily="34" charset="0"/>
                <a:cs typeface="Times New Roman" panose="02020603050405020304" pitchFamily="18" charset="0"/>
              </a:rPr>
              <a:t> [put God to test…]</a:t>
            </a:r>
            <a:endParaRPr lang="en-US" sz="3100" dirty="0">
              <a:solidFill>
                <a:schemeClr val="bg1"/>
              </a:solidFill>
              <a:ea typeface="Verdana" panose="020B0604030504040204" pitchFamily="34" charset="0"/>
              <a:cs typeface="Times New Roman" panose="02020603050405020304" pitchFamily="18" charset="0"/>
            </a:endParaRPr>
          </a:p>
          <a:p>
            <a:pPr marL="631825" lvl="1" indent="-231775">
              <a:spcAft>
                <a:spcPts val="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Ps.91:11-12, speaks of journeys, NOT dare-devil feats</a:t>
            </a:r>
          </a:p>
          <a:p>
            <a:pPr marL="631825" lvl="1" indent="-231775">
              <a:spcAft>
                <a:spcPts val="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Angels guard God’s people . . .</a:t>
            </a:r>
          </a:p>
          <a:p>
            <a:pPr marL="285750" indent="-285750">
              <a:spcAft>
                <a:spcPts val="600"/>
              </a:spcAft>
              <a:buNone/>
            </a:pPr>
            <a:endParaRPr lang="en-US"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85688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160463"/>
          </a:xfrm>
        </p:spPr>
        <p:txBody>
          <a:bodyPr/>
          <a:lstStyle/>
          <a:p>
            <a:r>
              <a:rPr lang="en-US" sz="3400" dirty="0">
                <a:solidFill>
                  <a:schemeClr val="bg1"/>
                </a:solidFill>
              </a:rPr>
              <a:t>The mountain </a:t>
            </a:r>
            <a:r>
              <a:rPr lang="en-US" sz="2800" dirty="0">
                <a:solidFill>
                  <a:schemeClr val="bg1"/>
                </a:solidFill>
              </a:rPr>
              <a:t>(8) </a:t>
            </a:r>
            <a:r>
              <a:rPr lang="en-US" sz="2800" dirty="0">
                <a:solidFill>
                  <a:srgbClr val="FFFF00"/>
                </a:solidFill>
              </a:rPr>
              <a:t>– number three</a:t>
            </a:r>
            <a:endParaRPr lang="en-US" sz="36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066800"/>
            <a:ext cx="8610600" cy="5334000"/>
          </a:xfrm>
        </p:spPr>
        <p:txBody>
          <a:bodyPr/>
          <a:lstStyle/>
          <a:p>
            <a:pPr>
              <a:spcAft>
                <a:spcPts val="600"/>
              </a:spcAft>
              <a:buFont typeface="Arial" panose="020B0604020202020204" pitchFamily="34" charset="0"/>
              <a:buChar char="•"/>
            </a:pPr>
            <a:r>
              <a:rPr lang="en-US" sz="3100" dirty="0">
                <a:solidFill>
                  <a:srgbClr val="CCFFFF"/>
                </a:solidFill>
                <a:ea typeface="Verdana" panose="020B0604030504040204" pitchFamily="34" charset="0"/>
                <a:cs typeface="Times New Roman" panose="02020603050405020304" pitchFamily="18" charset="0"/>
              </a:rPr>
              <a:t>From high point of temple to very high mountain</a:t>
            </a:r>
          </a:p>
          <a:p>
            <a:pPr>
              <a:spcAft>
                <a:spcPts val="0"/>
              </a:spcAft>
              <a:buFont typeface="Arial" panose="020B0604020202020204" pitchFamily="34" charset="0"/>
              <a:buChar char="•"/>
            </a:pPr>
            <a:r>
              <a:rPr lang="en-US" sz="3100" dirty="0">
                <a:solidFill>
                  <a:srgbClr val="CCFFFF"/>
                </a:solidFill>
                <a:ea typeface="Verdana" panose="020B0604030504040204" pitchFamily="34" charset="0"/>
                <a:cs typeface="Times New Roman" panose="02020603050405020304" pitchFamily="18" charset="0"/>
              </a:rPr>
              <a:t>Their glory</a:t>
            </a:r>
            <a:endParaRPr lang="en-US" sz="3100" dirty="0">
              <a:solidFill>
                <a:schemeClr val="bg1"/>
              </a:solidFill>
              <a:ea typeface="Verdana" panose="020B0604030504040204" pitchFamily="34" charset="0"/>
              <a:cs typeface="Times New Roman" panose="02020603050405020304" pitchFamily="18" charset="0"/>
            </a:endParaRPr>
          </a:p>
          <a:p>
            <a:pPr marL="285750" indent="-285750">
              <a:spcAft>
                <a:spcPts val="600"/>
              </a:spcAft>
              <a:buNone/>
            </a:pPr>
            <a:endParaRPr lang="en-US"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376059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160463"/>
          </a:xfrm>
        </p:spPr>
        <p:txBody>
          <a:bodyPr/>
          <a:lstStyle/>
          <a:p>
            <a:r>
              <a:rPr lang="en-US" sz="3400" dirty="0">
                <a:solidFill>
                  <a:schemeClr val="bg1"/>
                </a:solidFill>
              </a:rPr>
              <a:t>The mountain </a:t>
            </a:r>
            <a:r>
              <a:rPr lang="en-US" sz="2800" dirty="0">
                <a:solidFill>
                  <a:schemeClr val="bg1"/>
                </a:solidFill>
              </a:rPr>
              <a:t>(9)</a:t>
            </a:r>
            <a:endParaRPr lang="en-US" sz="36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066800"/>
            <a:ext cx="8610600" cy="5334000"/>
          </a:xfrm>
        </p:spPr>
        <p:txBody>
          <a:bodyPr/>
          <a:lstStyle/>
          <a:p>
            <a:pPr>
              <a:spcAft>
                <a:spcPts val="0"/>
              </a:spcAft>
              <a:buFont typeface="Arial" panose="020B0604020202020204" pitchFamily="34" charset="0"/>
              <a:buChar char="•"/>
            </a:pPr>
            <a:r>
              <a:rPr lang="en-US" sz="3100" dirty="0">
                <a:solidFill>
                  <a:srgbClr val="FFFFCC"/>
                </a:solidFill>
                <a:ea typeface="Verdana" panose="020B0604030504040204" pitchFamily="34" charset="0"/>
                <a:cs typeface="Times New Roman" panose="02020603050405020304" pitchFamily="18" charset="0"/>
              </a:rPr>
              <a:t>All these things I will give you – the generous tempter</a:t>
            </a:r>
          </a:p>
          <a:p>
            <a:pPr lvl="1">
              <a:spcAft>
                <a:spcPts val="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Satan, the great liar (Gn.3; Jn.8:44)</a:t>
            </a:r>
          </a:p>
          <a:p>
            <a:pPr lvl="1">
              <a:spcAft>
                <a:spcPts val="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Jesus is King of kings; satan offers fakes.    Mt.28:18</a:t>
            </a:r>
          </a:p>
          <a:p>
            <a:pPr lvl="1">
              <a:spcAft>
                <a:spcPts val="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Do we know this? </a:t>
            </a:r>
          </a:p>
          <a:p>
            <a:pPr lvl="1">
              <a:spcAft>
                <a:spcPts val="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What is worth the loss of your soul?  (Gn.3)</a:t>
            </a:r>
          </a:p>
          <a:p>
            <a:pPr>
              <a:spcAft>
                <a:spcPts val="0"/>
              </a:spcAft>
              <a:buFont typeface="Arial" panose="020B0604020202020204" pitchFamily="34" charset="0"/>
              <a:buChar char="•"/>
            </a:pPr>
            <a:r>
              <a:rPr lang="en-US" sz="3100" dirty="0">
                <a:solidFill>
                  <a:srgbClr val="FFFFCC"/>
                </a:solidFill>
                <a:ea typeface="Verdana" panose="020B0604030504040204" pitchFamily="34" charset="0"/>
                <a:cs typeface="Times New Roman" panose="02020603050405020304" pitchFamily="18" charset="0"/>
              </a:rPr>
              <a:t>If You fall down…worship me…  </a:t>
            </a:r>
          </a:p>
          <a:p>
            <a:pPr marL="285750" indent="-285750">
              <a:spcAft>
                <a:spcPts val="600"/>
              </a:spcAft>
              <a:buNone/>
            </a:pPr>
            <a:endParaRPr lang="en-US"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56465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160463"/>
          </a:xfrm>
        </p:spPr>
        <p:txBody>
          <a:bodyPr/>
          <a:lstStyle/>
          <a:p>
            <a:r>
              <a:rPr lang="en-US" sz="3400" dirty="0">
                <a:solidFill>
                  <a:schemeClr val="bg1"/>
                </a:solidFill>
              </a:rPr>
              <a:t>Away with you, Satan!  </a:t>
            </a:r>
            <a:r>
              <a:rPr lang="en-US" sz="2800" dirty="0">
                <a:solidFill>
                  <a:schemeClr val="bg1"/>
                </a:solidFill>
              </a:rPr>
              <a:t>(10)</a:t>
            </a:r>
            <a:endParaRPr lang="en-US" sz="36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066800"/>
            <a:ext cx="8610600" cy="5334000"/>
          </a:xfrm>
        </p:spPr>
        <p:txBody>
          <a:bodyPr/>
          <a:lstStyle/>
          <a:p>
            <a:pPr>
              <a:spcAft>
                <a:spcPts val="0"/>
              </a:spcAft>
              <a:buFont typeface="Arial" panose="020B0604020202020204" pitchFamily="34" charset="0"/>
              <a:buChar char="•"/>
            </a:pPr>
            <a:r>
              <a:rPr lang="en-US" sz="3100" dirty="0">
                <a:solidFill>
                  <a:srgbClr val="FFFFCC"/>
                </a:solidFill>
                <a:ea typeface="Verdana" panose="020B0604030504040204" pitchFamily="34" charset="0"/>
                <a:cs typeface="Times New Roman" panose="02020603050405020304" pitchFamily="18" charset="0"/>
              </a:rPr>
              <a:t>‘Satan’ – adversary </a:t>
            </a:r>
          </a:p>
          <a:p>
            <a:pPr>
              <a:spcAft>
                <a:spcPts val="0"/>
              </a:spcAft>
              <a:buFont typeface="Arial" panose="020B0604020202020204" pitchFamily="34" charset="0"/>
              <a:buChar char="•"/>
            </a:pPr>
            <a:r>
              <a:rPr lang="en-US" sz="3100" dirty="0">
                <a:solidFill>
                  <a:srgbClr val="FFFFCC"/>
                </a:solidFill>
                <a:ea typeface="Verdana" panose="020B0604030504040204" pitchFamily="34" charset="0"/>
                <a:cs typeface="Times New Roman" panose="02020603050405020304" pitchFamily="18" charset="0"/>
              </a:rPr>
              <a:t>It is written.   </a:t>
            </a:r>
          </a:p>
          <a:p>
            <a:pPr>
              <a:spcAft>
                <a:spcPts val="0"/>
              </a:spcAft>
              <a:buFont typeface="Arial" panose="020B0604020202020204" pitchFamily="34" charset="0"/>
              <a:buChar char="•"/>
            </a:pPr>
            <a:r>
              <a:rPr lang="en-US" sz="3100" dirty="0">
                <a:solidFill>
                  <a:srgbClr val="FFFFCC"/>
                </a:solidFill>
                <a:ea typeface="Verdana" panose="020B0604030504040204" pitchFamily="34" charset="0"/>
                <a:cs typeface="Times New Roman" panose="02020603050405020304" pitchFamily="18" charset="0"/>
              </a:rPr>
              <a:t>Only.  </a:t>
            </a:r>
            <a:r>
              <a:rPr lang="en-US" sz="3100" dirty="0">
                <a:solidFill>
                  <a:schemeClr val="bg1"/>
                </a:solidFill>
                <a:ea typeface="Verdana" panose="020B0604030504040204" pitchFamily="34" charset="0"/>
                <a:cs typeface="Times New Roman" panose="02020603050405020304" pitchFamily="18" charset="0"/>
              </a:rPr>
              <a:t> Not in Hebrew text of Dt.6:13 or LXX</a:t>
            </a:r>
          </a:p>
          <a:p>
            <a:pPr lvl="1">
              <a:spcAft>
                <a:spcPts val="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“Only” = interpretive expansion</a:t>
            </a:r>
          </a:p>
          <a:p>
            <a:pPr lvl="1">
              <a:spcAft>
                <a:spcPts val="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Based on context: Dt.6:14;  5:9</a:t>
            </a:r>
          </a:p>
          <a:p>
            <a:pPr lvl="1">
              <a:spcAft>
                <a:spcPts val="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1 Chron.15:2</a:t>
            </a:r>
          </a:p>
          <a:p>
            <a:pPr lvl="1">
              <a:spcAft>
                <a:spcPts val="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1 Sm.7:3, ‘serve Him only’</a:t>
            </a:r>
          </a:p>
        </p:txBody>
      </p:sp>
    </p:spTree>
    <p:extLst>
      <p:ext uri="{BB962C8B-B14F-4D97-AF65-F5344CB8AC3E}">
        <p14:creationId xmlns:p14="http://schemas.microsoft.com/office/powerpoint/2010/main" val="1026578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160463"/>
          </a:xfrm>
        </p:spPr>
        <p:txBody>
          <a:bodyPr/>
          <a:lstStyle/>
          <a:p>
            <a:r>
              <a:rPr lang="en-US" sz="3400" dirty="0">
                <a:solidFill>
                  <a:schemeClr val="bg1"/>
                </a:solidFill>
              </a:rPr>
              <a:t>Then devil left Him </a:t>
            </a:r>
            <a:r>
              <a:rPr lang="en-US" sz="2800" dirty="0">
                <a:solidFill>
                  <a:schemeClr val="bg1"/>
                </a:solidFill>
              </a:rPr>
              <a:t>(11)</a:t>
            </a:r>
            <a:endParaRPr lang="en-US" sz="36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066800"/>
            <a:ext cx="8610600" cy="5334000"/>
          </a:xfrm>
        </p:spPr>
        <p:txBody>
          <a:bodyPr/>
          <a:lstStyle/>
          <a:p>
            <a:pPr>
              <a:spcAft>
                <a:spcPts val="0"/>
              </a:spcAft>
              <a:buFont typeface="Arial" panose="020B0604020202020204" pitchFamily="34" charset="0"/>
              <a:buChar char="•"/>
            </a:pPr>
            <a:r>
              <a:rPr lang="en-US" sz="3100" dirty="0">
                <a:solidFill>
                  <a:srgbClr val="FFFFCC"/>
                </a:solidFill>
                <a:ea typeface="Verdana" panose="020B0604030504040204" pitchFamily="34" charset="0"/>
                <a:cs typeface="Times New Roman" panose="02020603050405020304" pitchFamily="18" charset="0"/>
              </a:rPr>
              <a:t>Then …</a:t>
            </a:r>
            <a:r>
              <a:rPr lang="en-US" sz="3100" dirty="0">
                <a:solidFill>
                  <a:schemeClr val="bg1"/>
                </a:solidFill>
                <a:ea typeface="Verdana" panose="020B0604030504040204" pitchFamily="34" charset="0"/>
                <a:cs typeface="Times New Roman" panose="02020603050405020304" pitchFamily="18" charset="0"/>
              </a:rPr>
              <a:t> </a:t>
            </a:r>
            <a:r>
              <a:rPr lang="en-US" sz="3100" dirty="0" err="1">
                <a:solidFill>
                  <a:schemeClr val="bg1"/>
                </a:solidFill>
                <a:ea typeface="Verdana" panose="020B0604030504040204" pitchFamily="34" charset="0"/>
                <a:cs typeface="Times New Roman" panose="02020603050405020304" pitchFamily="18" charset="0"/>
              </a:rPr>
              <a:t>satan</a:t>
            </a:r>
            <a:r>
              <a:rPr lang="en-US" sz="3100" dirty="0">
                <a:solidFill>
                  <a:schemeClr val="bg1"/>
                </a:solidFill>
                <a:ea typeface="Verdana" panose="020B0604030504040204" pitchFamily="34" charset="0"/>
                <a:cs typeface="Times New Roman" panose="02020603050405020304" pitchFamily="18" charset="0"/>
              </a:rPr>
              <a:t> more than met his match.   Utter defeat.</a:t>
            </a:r>
          </a:p>
          <a:p>
            <a:pPr>
              <a:spcAft>
                <a:spcPts val="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Left Him…  sounded retreat.    Lk.4:11, until an opportune time </a:t>
            </a:r>
            <a:r>
              <a:rPr lang="en-US" sz="2400" dirty="0">
                <a:solidFill>
                  <a:schemeClr val="bg1"/>
                </a:solidFill>
                <a:ea typeface="Verdana" panose="020B0604030504040204" pitchFamily="34" charset="0"/>
                <a:cs typeface="Times New Roman" panose="02020603050405020304" pitchFamily="18" charset="0"/>
              </a:rPr>
              <a:t>(NKJV; NASB: ESV).</a:t>
            </a:r>
            <a:r>
              <a:rPr lang="en-US" sz="3100" dirty="0">
                <a:solidFill>
                  <a:schemeClr val="bg1"/>
                </a:solidFill>
                <a:ea typeface="Verdana" panose="020B0604030504040204" pitchFamily="34" charset="0"/>
                <a:cs typeface="Times New Roman" panose="02020603050405020304" pitchFamily="18" charset="0"/>
              </a:rPr>
              <a:t>   </a:t>
            </a:r>
          </a:p>
          <a:p>
            <a:pPr lvl="1">
              <a:spcAft>
                <a:spcPts val="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He never goes far away; does not quit.     16:21-23, uses Peter.   Jn.6:15, others…</a:t>
            </a:r>
          </a:p>
          <a:p>
            <a:pPr>
              <a:spcAft>
                <a:spcPts val="0"/>
              </a:spcAft>
              <a:buFont typeface="Arial" panose="020B0604020202020204" pitchFamily="34" charset="0"/>
              <a:buChar char="•"/>
            </a:pPr>
            <a:r>
              <a:rPr lang="en-US" sz="3100" dirty="0">
                <a:solidFill>
                  <a:srgbClr val="FFFFCC"/>
                </a:solidFill>
                <a:ea typeface="Verdana" panose="020B0604030504040204" pitchFamily="34" charset="0"/>
                <a:cs typeface="Times New Roman" panose="02020603050405020304" pitchFamily="18" charset="0"/>
              </a:rPr>
              <a:t>Angels …</a:t>
            </a:r>
            <a:r>
              <a:rPr lang="en-US" sz="3100" dirty="0">
                <a:solidFill>
                  <a:schemeClr val="bg1"/>
                </a:solidFill>
                <a:ea typeface="Verdana" panose="020B0604030504040204" pitchFamily="34" charset="0"/>
                <a:cs typeface="Times New Roman" panose="02020603050405020304" pitchFamily="18" charset="0"/>
              </a:rPr>
              <a:t>  More proof that He was tempted as a Man. </a:t>
            </a:r>
          </a:p>
        </p:txBody>
      </p:sp>
    </p:spTree>
    <p:extLst>
      <p:ext uri="{BB962C8B-B14F-4D97-AF65-F5344CB8AC3E}">
        <p14:creationId xmlns:p14="http://schemas.microsoft.com/office/powerpoint/2010/main" val="187555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2204197" y="990600"/>
            <a:ext cx="4751765" cy="457200"/>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The Text: Mt.4:1-11</a:t>
            </a:r>
            <a:endParaRPr lang="en-US" sz="2400" dirty="0">
              <a:solidFill>
                <a:schemeClr val="bg1"/>
              </a:solidFill>
            </a:endParaRPr>
          </a:p>
        </p:txBody>
      </p:sp>
      <p:sp>
        <p:nvSpPr>
          <p:cNvPr id="4" name="Rectangle: Rounded Corners 3">
            <a:extLst>
              <a:ext uri="{FF2B5EF4-FFF2-40B4-BE49-F238E27FC236}">
                <a16:creationId xmlns:a16="http://schemas.microsoft.com/office/drawing/2014/main" id="{8298F036-D32F-4A4B-BECF-1069BEBE55F1}"/>
              </a:ext>
            </a:extLst>
          </p:cNvPr>
          <p:cNvSpPr/>
          <p:nvPr/>
        </p:nvSpPr>
        <p:spPr>
          <a:xfrm>
            <a:off x="1102256" y="1676400"/>
            <a:ext cx="6957059" cy="1143000"/>
          </a:xfrm>
          <a:prstGeom prst="roundRect">
            <a:avLst/>
          </a:prstGeom>
          <a:solidFill>
            <a:schemeClr val="tx1"/>
          </a:solidFill>
          <a:ln w="3175">
            <a:solidFill>
              <a:srgbClr val="FFCC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FFCC"/>
                </a:solidFill>
                <a:latin typeface="Verdana" panose="020B0604030504040204" pitchFamily="34" charset="0"/>
                <a:ea typeface="Verdana" panose="020B0604030504040204" pitchFamily="34" charset="0"/>
              </a:rPr>
              <a:t>II. </a:t>
            </a:r>
            <a:r>
              <a:rPr lang="en-US" sz="3800" dirty="0">
                <a:solidFill>
                  <a:srgbClr val="CCFFFF"/>
                </a:solidFill>
                <a:ea typeface="Verdana" panose="020B0604030504040204" pitchFamily="34" charset="0"/>
              </a:rPr>
              <a:t>The Teaching</a:t>
            </a:r>
            <a:endParaRPr lang="en-US" sz="3800" dirty="0">
              <a:solidFill>
                <a:srgbClr val="CCFFFF"/>
              </a:solidFill>
            </a:endParaRPr>
          </a:p>
        </p:txBody>
      </p:sp>
    </p:spTree>
    <p:extLst>
      <p:ext uri="{BB962C8B-B14F-4D97-AF65-F5344CB8AC3E}">
        <p14:creationId xmlns:p14="http://schemas.microsoft.com/office/powerpoint/2010/main" val="438846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267856" y="93663"/>
            <a:ext cx="8610600" cy="744537"/>
          </a:xfrm>
        </p:spPr>
        <p:txBody>
          <a:bodyPr/>
          <a:lstStyle/>
          <a:p>
            <a:r>
              <a:rPr lang="en-US" sz="2800" dirty="0">
                <a:solidFill>
                  <a:srgbClr val="FFC000"/>
                </a:solidFill>
              </a:rPr>
              <a:t>1. </a:t>
            </a:r>
            <a:r>
              <a:rPr lang="en-US" sz="3600" dirty="0">
                <a:solidFill>
                  <a:srgbClr val="CCFFFF"/>
                </a:solidFill>
              </a:rPr>
              <a:t>Lord’s temptations were real.</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14400"/>
            <a:ext cx="8610600" cy="5562600"/>
          </a:xfrm>
        </p:spPr>
        <p:txBody>
          <a:bodyPr/>
          <a:lstStyle/>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Hb.2:18</a:t>
            </a:r>
          </a:p>
          <a:p>
            <a:pPr>
              <a:spcAft>
                <a:spcPts val="3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Hb</a:t>
            </a:r>
            <a:r>
              <a:rPr lang="en-US">
                <a:solidFill>
                  <a:schemeClr val="bg1"/>
                </a:solidFill>
                <a:ea typeface="Verdana" panose="020B0604030504040204" pitchFamily="34" charset="0"/>
                <a:cs typeface="Times New Roman" panose="02020603050405020304" pitchFamily="18" charset="0"/>
              </a:rPr>
              <a:t>.4:15-16</a:t>
            </a:r>
            <a:endParaRPr lang="en-US" dirty="0">
              <a:solidFill>
                <a:schemeClr val="bg1"/>
              </a:solidFill>
              <a:ea typeface="Verdana" panose="020B0604030504040204" pitchFamily="34" charset="0"/>
              <a:cs typeface="Times New Roman" panose="02020603050405020304" pitchFamily="18" charset="0"/>
            </a:endParaRPr>
          </a:p>
          <a:p>
            <a:pPr lvl="1">
              <a:spcAft>
                <a:spcPts val="6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One purpose of His temptations:  assures us of His sympathy in our temptations</a:t>
            </a:r>
          </a:p>
          <a:p>
            <a:pPr lvl="1">
              <a:spcAft>
                <a:spcPts val="6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Jesus was tempted as we are, without sin</a:t>
            </a:r>
            <a:endParaRPr lang="en-US" sz="3100" dirty="0">
              <a:solidFill>
                <a:srgbClr val="FFFFCC"/>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45570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267856" y="152400"/>
            <a:ext cx="8610600" cy="744537"/>
          </a:xfrm>
        </p:spPr>
        <p:txBody>
          <a:bodyPr/>
          <a:lstStyle/>
          <a:p>
            <a:r>
              <a:rPr lang="en-US" sz="2800" dirty="0">
                <a:solidFill>
                  <a:srgbClr val="FFC000"/>
                </a:solidFill>
              </a:rPr>
              <a:t>2. </a:t>
            </a:r>
            <a:r>
              <a:rPr lang="en-US" sz="3600" dirty="0">
                <a:solidFill>
                  <a:srgbClr val="CCFFFF"/>
                </a:solidFill>
              </a:rPr>
              <a:t>He defeated </a:t>
            </a:r>
            <a:r>
              <a:rPr lang="en-US" sz="3600" dirty="0" err="1">
                <a:solidFill>
                  <a:srgbClr val="CCFFFF"/>
                </a:solidFill>
              </a:rPr>
              <a:t>satan</a:t>
            </a:r>
            <a:r>
              <a:rPr lang="en-US" sz="3600" dirty="0">
                <a:solidFill>
                  <a:srgbClr val="CCFFFF"/>
                </a:solidFill>
              </a:rPr>
              <a:t> with</a:t>
            </a:r>
            <a:br>
              <a:rPr lang="en-US" sz="3600" dirty="0">
                <a:solidFill>
                  <a:srgbClr val="CCFFFF"/>
                </a:solidFill>
              </a:rPr>
            </a:br>
            <a:r>
              <a:rPr lang="en-US" sz="3600" dirty="0">
                <a:solidFill>
                  <a:srgbClr val="CCFFFF"/>
                </a:solidFill>
              </a:rPr>
              <a:t>same sword we use</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219200"/>
            <a:ext cx="8610600" cy="5257800"/>
          </a:xfrm>
        </p:spPr>
        <p:txBody>
          <a:bodyPr/>
          <a:lstStyle/>
          <a:p>
            <a:pPr>
              <a:spcAft>
                <a:spcPts val="12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Eph.6:17, take…the sword of the Spirit, which is the word of God.</a:t>
            </a:r>
          </a:p>
          <a:p>
            <a:pPr marL="339725" indent="-339725">
              <a:spcAft>
                <a:spcPts val="600"/>
              </a:spcAft>
              <a:buNone/>
            </a:pPr>
            <a:r>
              <a:rPr lang="en-US" sz="2800" dirty="0">
                <a:solidFill>
                  <a:srgbClr val="FFC000"/>
                </a:solidFill>
                <a:ea typeface="Verdana" panose="020B0604030504040204" pitchFamily="34" charset="0"/>
                <a:cs typeface="Times New Roman" panose="02020603050405020304" pitchFamily="18" charset="0"/>
              </a:rPr>
              <a:t>3.</a:t>
            </a:r>
            <a:r>
              <a:rPr lang="en-US" sz="3600" dirty="0">
                <a:solidFill>
                  <a:schemeClr val="bg1"/>
                </a:solidFill>
                <a:ea typeface="Verdana" panose="020B0604030504040204" pitchFamily="34" charset="0"/>
                <a:cs typeface="Times New Roman" panose="02020603050405020304" pitchFamily="18" charset="0"/>
              </a:rPr>
              <a:t> </a:t>
            </a:r>
            <a:r>
              <a:rPr lang="en-US" sz="3600" dirty="0">
                <a:solidFill>
                  <a:srgbClr val="CCFFFF"/>
                </a:solidFill>
                <a:ea typeface="Verdana" panose="020B0604030504040204" pitchFamily="34" charset="0"/>
                <a:cs typeface="Times New Roman" panose="02020603050405020304" pitchFamily="18" charset="0"/>
              </a:rPr>
              <a:t>By rejecting </a:t>
            </a:r>
            <a:r>
              <a:rPr lang="en-US" sz="3600" dirty="0" err="1">
                <a:solidFill>
                  <a:srgbClr val="CCFFFF"/>
                </a:solidFill>
                <a:ea typeface="Verdana" panose="020B0604030504040204" pitchFamily="34" charset="0"/>
                <a:cs typeface="Times New Roman" panose="02020603050405020304" pitchFamily="18" charset="0"/>
              </a:rPr>
              <a:t>satan’s</a:t>
            </a:r>
            <a:r>
              <a:rPr lang="en-US" sz="3600" dirty="0">
                <a:solidFill>
                  <a:srgbClr val="CCFFFF"/>
                </a:solidFill>
                <a:ea typeface="Verdana" panose="020B0604030504040204" pitchFamily="34" charset="0"/>
                <a:cs typeface="Times New Roman" panose="02020603050405020304" pitchFamily="18" charset="0"/>
              </a:rPr>
              <a:t> temptations, Jesus received the very blessings </a:t>
            </a:r>
            <a:r>
              <a:rPr lang="en-US" sz="3600" dirty="0" err="1">
                <a:solidFill>
                  <a:srgbClr val="CCFFFF"/>
                </a:solidFill>
                <a:ea typeface="Verdana" panose="020B0604030504040204" pitchFamily="34" charset="0"/>
                <a:cs typeface="Times New Roman" panose="02020603050405020304" pitchFamily="18" charset="0"/>
              </a:rPr>
              <a:t>satan</a:t>
            </a:r>
            <a:r>
              <a:rPr lang="en-US" sz="3600" dirty="0">
                <a:solidFill>
                  <a:srgbClr val="CCFFFF"/>
                </a:solidFill>
                <a:ea typeface="Verdana" panose="020B0604030504040204" pitchFamily="34" charset="0"/>
                <a:cs typeface="Times New Roman" panose="02020603050405020304" pitchFamily="18" charset="0"/>
              </a:rPr>
              <a:t> offered Him</a:t>
            </a:r>
          </a:p>
          <a:p>
            <a:pPr>
              <a:spcAft>
                <a:spcPts val="600"/>
              </a:spcAft>
              <a:buFont typeface="Arial" panose="020B0604020202020204" pitchFamily="34" charset="0"/>
              <a:buChar char="•"/>
            </a:pPr>
            <a:endParaRPr lang="en-US" sz="3100" dirty="0">
              <a:solidFill>
                <a:srgbClr val="FFFFCC"/>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45188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267856" y="93663"/>
            <a:ext cx="8610600" cy="744537"/>
          </a:xfrm>
        </p:spPr>
        <p:txBody>
          <a:bodyPr/>
          <a:lstStyle/>
          <a:p>
            <a:r>
              <a:rPr lang="en-US" sz="2800" dirty="0">
                <a:solidFill>
                  <a:srgbClr val="FFC000"/>
                </a:solidFill>
              </a:rPr>
              <a:t>4. </a:t>
            </a:r>
            <a:r>
              <a:rPr lang="en-US" sz="3600" dirty="0">
                <a:solidFill>
                  <a:srgbClr val="CCFFFF"/>
                </a:solidFill>
              </a:rPr>
              <a:t>Temptation leads to sin</a:t>
            </a:r>
            <a:br>
              <a:rPr lang="en-US" sz="3600" dirty="0">
                <a:solidFill>
                  <a:srgbClr val="CCFFFF"/>
                </a:solidFill>
              </a:rPr>
            </a:br>
            <a:r>
              <a:rPr lang="en-US" sz="3600" dirty="0">
                <a:solidFill>
                  <a:srgbClr val="CCFFFF"/>
                </a:solidFill>
              </a:rPr>
              <a:t>only when we let it</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14400"/>
            <a:ext cx="8610600" cy="5562600"/>
          </a:xfrm>
        </p:spPr>
        <p:txBody>
          <a:bodyPr/>
          <a:lstStyle/>
          <a:p>
            <a:pPr marL="0" indent="0" algn="ctr">
              <a:spcAft>
                <a:spcPts val="600"/>
              </a:spcAft>
              <a:buNone/>
            </a:pPr>
            <a:endParaRPr lang="en-US" sz="3600" dirty="0">
              <a:solidFill>
                <a:schemeClr val="bg1"/>
              </a:solidFill>
              <a:ea typeface="Verdana" panose="020B0604030504040204" pitchFamily="34" charset="0"/>
              <a:cs typeface="Times New Roman" panose="02020603050405020304" pitchFamily="18" charset="0"/>
            </a:endParaRPr>
          </a:p>
          <a:p>
            <a:pPr marL="0" indent="0" algn="ctr">
              <a:spcAft>
                <a:spcPts val="600"/>
              </a:spcAft>
              <a:buNone/>
            </a:pPr>
            <a:r>
              <a:rPr lang="en-US" sz="2800" dirty="0">
                <a:solidFill>
                  <a:srgbClr val="FFC000"/>
                </a:solidFill>
                <a:ea typeface="Verdana" panose="020B0604030504040204" pitchFamily="34" charset="0"/>
                <a:cs typeface="Times New Roman" panose="02020603050405020304" pitchFamily="18" charset="0"/>
              </a:rPr>
              <a:t>5.</a:t>
            </a:r>
            <a:r>
              <a:rPr lang="en-US" sz="3600" dirty="0">
                <a:solidFill>
                  <a:schemeClr val="bg1"/>
                </a:solidFill>
                <a:ea typeface="Verdana" panose="020B0604030504040204" pitchFamily="34" charset="0"/>
                <a:cs typeface="Times New Roman" panose="02020603050405020304" pitchFamily="18" charset="0"/>
              </a:rPr>
              <a:t> </a:t>
            </a:r>
            <a:r>
              <a:rPr lang="en-US" sz="3600" dirty="0">
                <a:solidFill>
                  <a:srgbClr val="CCFFFF"/>
                </a:solidFill>
                <a:ea typeface="Verdana" panose="020B0604030504040204" pitchFamily="34" charset="0"/>
                <a:cs typeface="Times New Roman" panose="02020603050405020304" pitchFamily="18" charset="0"/>
              </a:rPr>
              <a:t>No temptation is beyond our</a:t>
            </a:r>
            <a:br>
              <a:rPr lang="en-US" sz="3600" dirty="0">
                <a:solidFill>
                  <a:srgbClr val="CCFFFF"/>
                </a:solidFill>
                <a:ea typeface="Verdana" panose="020B0604030504040204" pitchFamily="34" charset="0"/>
                <a:cs typeface="Times New Roman" panose="02020603050405020304" pitchFamily="18" charset="0"/>
              </a:rPr>
            </a:br>
            <a:r>
              <a:rPr lang="en-US" sz="3600" dirty="0">
                <a:solidFill>
                  <a:srgbClr val="CCFFFF"/>
                </a:solidFill>
                <a:ea typeface="Verdana" panose="020B0604030504040204" pitchFamily="34" charset="0"/>
                <a:cs typeface="Times New Roman" panose="02020603050405020304" pitchFamily="18" charset="0"/>
              </a:rPr>
              <a:t>power to resist.   </a:t>
            </a:r>
          </a:p>
          <a:p>
            <a:pPr marL="0" indent="0">
              <a:spcAft>
                <a:spcPts val="600"/>
              </a:spcAft>
              <a:buNone/>
            </a:pPr>
            <a:r>
              <a:rPr lang="en-US" dirty="0">
                <a:solidFill>
                  <a:schemeClr val="bg1"/>
                </a:solidFill>
                <a:ea typeface="Verdana" panose="020B0604030504040204" pitchFamily="34" charset="0"/>
                <a:cs typeface="Times New Roman" panose="02020603050405020304" pitchFamily="18" charset="0"/>
              </a:rPr>
              <a:t>1 Co.10:13, </a:t>
            </a:r>
            <a:r>
              <a:rPr lang="en-US" dirty="0">
                <a:solidFill>
                  <a:srgbClr val="FFFFCC"/>
                </a:solidFill>
                <a:ea typeface="Verdana" panose="020B0604030504040204" pitchFamily="34" charset="0"/>
                <a:cs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p>
          <a:p>
            <a:pPr marL="0" indent="0">
              <a:spcAft>
                <a:spcPts val="600"/>
              </a:spcAft>
              <a:buNone/>
            </a:pPr>
            <a:endParaRPr lang="en-US" dirty="0">
              <a:solidFill>
                <a:schemeClr val="bg1"/>
              </a:solidFill>
              <a:ea typeface="Verdana" panose="020B0604030504040204" pitchFamily="34" charset="0"/>
              <a:cs typeface="Times New Roman" panose="02020603050405020304" pitchFamily="18" charset="0"/>
            </a:endParaRPr>
          </a:p>
          <a:p>
            <a:pPr>
              <a:spcAft>
                <a:spcPts val="600"/>
              </a:spcAft>
              <a:buFont typeface="Arial" panose="020B0604020202020204" pitchFamily="34" charset="0"/>
              <a:buChar char="•"/>
            </a:pPr>
            <a:endParaRPr lang="en-US" sz="3100" dirty="0">
              <a:solidFill>
                <a:srgbClr val="FFFFCC"/>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731494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3400" dirty="0">
                <a:solidFill>
                  <a:schemeClr val="bg1"/>
                </a:solidFill>
              </a:rPr>
              <a:t>Two times when </a:t>
            </a:r>
            <a:r>
              <a:rPr lang="en-US" sz="3400" dirty="0" err="1">
                <a:solidFill>
                  <a:schemeClr val="bg1"/>
                </a:solidFill>
              </a:rPr>
              <a:t>satan</a:t>
            </a:r>
            <a:r>
              <a:rPr lang="en-US" sz="3400" dirty="0">
                <a:solidFill>
                  <a:schemeClr val="bg1"/>
                </a:solidFill>
              </a:rPr>
              <a:t> attacks</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90600"/>
            <a:ext cx="8610600" cy="5410200"/>
          </a:xfrm>
        </p:spPr>
        <p:txBody>
          <a:bodyPr/>
          <a:lstStyle/>
          <a:p>
            <a:pPr marL="0" indent="0">
              <a:spcAft>
                <a:spcPts val="600"/>
              </a:spcAft>
              <a:buNone/>
            </a:pPr>
            <a:r>
              <a:rPr lang="en-US" sz="2400" dirty="0">
                <a:solidFill>
                  <a:schemeClr val="bg1"/>
                </a:solidFill>
                <a:ea typeface="Verdana" panose="020B0604030504040204" pitchFamily="34" charset="0"/>
                <a:cs typeface="Times New Roman" panose="02020603050405020304" pitchFamily="18" charset="0"/>
              </a:rPr>
              <a:t>1. </a:t>
            </a:r>
            <a:r>
              <a:rPr lang="en-US" dirty="0">
                <a:solidFill>
                  <a:srgbClr val="CCFFFF"/>
                </a:solidFill>
                <a:ea typeface="Verdana" panose="020B0604030504040204" pitchFamily="34" charset="0"/>
                <a:cs typeface="Times New Roman" panose="02020603050405020304" pitchFamily="18" charset="0"/>
              </a:rPr>
              <a:t>Elijah – </a:t>
            </a:r>
            <a:r>
              <a:rPr lang="en-US" dirty="0">
                <a:solidFill>
                  <a:schemeClr val="bg1"/>
                </a:solidFill>
                <a:ea typeface="Verdana" panose="020B0604030504040204" pitchFamily="34" charset="0"/>
                <a:cs typeface="Times New Roman" panose="02020603050405020304" pitchFamily="18" charset="0"/>
              </a:rPr>
              <a:t>1 K.18 . . . 19</a:t>
            </a:r>
          </a:p>
          <a:p>
            <a:pPr marL="0" indent="0">
              <a:spcAft>
                <a:spcPts val="600"/>
              </a:spcAft>
              <a:buNone/>
            </a:pPr>
            <a:r>
              <a:rPr lang="en-US" sz="2400" dirty="0">
                <a:solidFill>
                  <a:schemeClr val="bg1"/>
                </a:solidFill>
                <a:ea typeface="Verdana" panose="020B0604030504040204" pitchFamily="34" charset="0"/>
                <a:cs typeface="Times New Roman" panose="02020603050405020304" pitchFamily="18" charset="0"/>
              </a:rPr>
              <a:t>2. </a:t>
            </a:r>
            <a:r>
              <a:rPr lang="en-US" dirty="0">
                <a:solidFill>
                  <a:srgbClr val="CCFFFF"/>
                </a:solidFill>
                <a:ea typeface="Verdana" panose="020B0604030504040204" pitchFamily="34" charset="0"/>
                <a:cs typeface="Times New Roman" panose="02020603050405020304" pitchFamily="18" charset="0"/>
              </a:rPr>
              <a:t>Jesus – </a:t>
            </a:r>
            <a:r>
              <a:rPr lang="en-US" dirty="0">
                <a:solidFill>
                  <a:schemeClr val="bg1"/>
                </a:solidFill>
                <a:ea typeface="Verdana" panose="020B0604030504040204" pitchFamily="34" charset="0"/>
                <a:cs typeface="Times New Roman" panose="02020603050405020304" pitchFamily="18" charset="0"/>
              </a:rPr>
              <a:t>Mt.3 . . . 4</a:t>
            </a:r>
          </a:p>
        </p:txBody>
      </p:sp>
      <p:sp>
        <p:nvSpPr>
          <p:cNvPr id="3" name="Rectangle 2">
            <a:extLst>
              <a:ext uri="{FF2B5EF4-FFF2-40B4-BE49-F238E27FC236}">
                <a16:creationId xmlns:a16="http://schemas.microsoft.com/office/drawing/2014/main" id="{64426042-69B5-8426-2F9D-169AFCD3B169}"/>
              </a:ext>
            </a:extLst>
          </p:cNvPr>
          <p:cNvSpPr/>
          <p:nvPr/>
        </p:nvSpPr>
        <p:spPr>
          <a:xfrm>
            <a:off x="993100" y="2438400"/>
            <a:ext cx="7169727" cy="12954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CC"/>
                </a:solidFill>
              </a:rPr>
              <a:t>Devil thought he could derail Jesus</a:t>
            </a:r>
            <a:br>
              <a:rPr lang="en-US" sz="3200" dirty="0">
                <a:solidFill>
                  <a:srgbClr val="FFFFCC"/>
                </a:solidFill>
              </a:rPr>
            </a:br>
            <a:r>
              <a:rPr lang="en-US" sz="3200" dirty="0">
                <a:solidFill>
                  <a:srgbClr val="FFFFCC"/>
                </a:solidFill>
              </a:rPr>
              <a:t>at the beginning of His ministry</a:t>
            </a:r>
          </a:p>
        </p:txBody>
      </p:sp>
    </p:spTree>
    <p:extLst>
      <p:ext uri="{BB962C8B-B14F-4D97-AF65-F5344CB8AC3E}">
        <p14:creationId xmlns:p14="http://schemas.microsoft.com/office/powerpoint/2010/main" val="1419423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371058" y="990600"/>
            <a:ext cx="8418042" cy="1143000"/>
          </a:xfrm>
          <a:prstGeom prst="roundRect">
            <a:avLst/>
          </a:prstGeom>
          <a:solidFill>
            <a:schemeClr val="tx1"/>
          </a:solidFill>
          <a:ln w="3175">
            <a:solidFill>
              <a:srgbClr val="FFCC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FFCC"/>
                </a:solidFill>
                <a:latin typeface="Verdana" panose="020B0604030504040204" pitchFamily="34" charset="0"/>
                <a:ea typeface="Verdana" panose="020B0604030504040204" pitchFamily="34" charset="0"/>
              </a:rPr>
              <a:t>I. </a:t>
            </a:r>
            <a:r>
              <a:rPr lang="en-US" sz="3800" dirty="0">
                <a:solidFill>
                  <a:srgbClr val="CCFFFF"/>
                </a:solidFill>
                <a:ea typeface="Verdana" panose="020B0604030504040204" pitchFamily="34" charset="0"/>
              </a:rPr>
              <a:t>The Text – </a:t>
            </a:r>
            <a:r>
              <a:rPr lang="en-US" sz="3800" dirty="0">
                <a:solidFill>
                  <a:schemeClr val="bg1"/>
                </a:solidFill>
                <a:ea typeface="Verdana" panose="020B0604030504040204" pitchFamily="34" charset="0"/>
              </a:rPr>
              <a:t>Mt.4:1-11</a:t>
            </a:r>
            <a:endParaRPr lang="en-US" sz="3800" dirty="0">
              <a:solidFill>
                <a:schemeClr val="bg1"/>
              </a:solidFill>
            </a:endParaRPr>
          </a:p>
        </p:txBody>
      </p:sp>
    </p:spTree>
    <p:extLst>
      <p:ext uri="{BB962C8B-B14F-4D97-AF65-F5344CB8AC3E}">
        <p14:creationId xmlns:p14="http://schemas.microsoft.com/office/powerpoint/2010/main" val="225994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160463"/>
          </a:xfrm>
        </p:spPr>
        <p:txBody>
          <a:bodyPr/>
          <a:lstStyle/>
          <a:p>
            <a:r>
              <a:rPr lang="en-US" sz="3200" dirty="0">
                <a:solidFill>
                  <a:schemeClr val="bg1"/>
                </a:solidFill>
              </a:rPr>
              <a:t>Led up by the Spirit…Jordan to wilderness, from Spirit to place of Israel’s sin</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219200"/>
            <a:ext cx="8610600" cy="5257800"/>
          </a:xfrm>
        </p:spPr>
        <p:txBody>
          <a:bodyPr/>
          <a:lstStyle/>
          <a:p>
            <a:pPr marL="0" indent="0" algn="ctr">
              <a:spcAft>
                <a:spcPts val="1200"/>
              </a:spcAft>
              <a:buNone/>
            </a:pPr>
            <a:r>
              <a:rPr lang="en-US" dirty="0">
                <a:solidFill>
                  <a:schemeClr val="bg1"/>
                </a:solidFill>
                <a:ea typeface="Verdana" panose="020B0604030504040204" pitchFamily="34" charset="0"/>
                <a:cs typeface="Times New Roman" panose="02020603050405020304" pitchFamily="18" charset="0"/>
              </a:rPr>
              <a:t>Jesus aggressively resists </a:t>
            </a:r>
            <a:r>
              <a:rPr lang="en-US" dirty="0" err="1">
                <a:solidFill>
                  <a:schemeClr val="bg1"/>
                </a:solidFill>
                <a:ea typeface="Verdana" panose="020B0604030504040204" pitchFamily="34" charset="0"/>
                <a:cs typeface="Times New Roman" panose="02020603050405020304" pitchFamily="18" charset="0"/>
              </a:rPr>
              <a:t>satan</a:t>
            </a:r>
            <a:endParaRPr lang="en-US" dirty="0">
              <a:solidFill>
                <a:schemeClr val="bg1"/>
              </a:solidFill>
              <a:ea typeface="Verdana" panose="020B0604030504040204" pitchFamily="34" charset="0"/>
              <a:cs typeface="Times New Roman" panose="02020603050405020304" pitchFamily="18" charset="0"/>
            </a:endParaRPr>
          </a:p>
          <a:p>
            <a:pPr marL="0" indent="0" algn="ctr">
              <a:spcAft>
                <a:spcPts val="1200"/>
              </a:spcAft>
              <a:buNone/>
            </a:pPr>
            <a:r>
              <a:rPr lang="en-US" dirty="0">
                <a:solidFill>
                  <a:schemeClr val="bg1"/>
                </a:solidFill>
                <a:ea typeface="Verdana" panose="020B0604030504040204" pitchFamily="34" charset="0"/>
                <a:cs typeface="Times New Roman" panose="02020603050405020304" pitchFamily="18" charset="0"/>
              </a:rPr>
              <a:t>Devil led every saint into sin – </a:t>
            </a:r>
          </a:p>
          <a:p>
            <a:pPr marL="0" indent="0" algn="ctr">
              <a:spcAft>
                <a:spcPts val="1200"/>
              </a:spcAft>
              <a:buNone/>
            </a:pPr>
            <a:r>
              <a:rPr lang="en-US" dirty="0">
                <a:solidFill>
                  <a:srgbClr val="FFFFCC"/>
                </a:solidFill>
                <a:ea typeface="Verdana" panose="020B0604030504040204" pitchFamily="34" charset="0"/>
                <a:cs typeface="Times New Roman" panose="02020603050405020304" pitchFamily="18" charset="0"/>
              </a:rPr>
              <a:t>[Abraham; Moses; Job; David; Isaiah; Daniel]</a:t>
            </a:r>
          </a:p>
          <a:p>
            <a:pPr marL="285750" indent="-285750">
              <a:spcAft>
                <a:spcPts val="600"/>
              </a:spcAft>
              <a:buNone/>
            </a:pPr>
            <a:endParaRPr lang="en-US"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200646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160463"/>
          </a:xfrm>
        </p:spPr>
        <p:txBody>
          <a:bodyPr/>
          <a:lstStyle/>
          <a:p>
            <a:r>
              <a:rPr lang="en-US" sz="3200" dirty="0">
                <a:solidFill>
                  <a:schemeClr val="bg1"/>
                </a:solidFill>
              </a:rPr>
              <a:t>To be tempted by </a:t>
            </a:r>
            <a:r>
              <a:rPr lang="en-US" sz="3200" dirty="0" err="1">
                <a:solidFill>
                  <a:schemeClr val="bg1"/>
                </a:solidFill>
              </a:rPr>
              <a:t>satan</a:t>
            </a:r>
            <a:r>
              <a:rPr lang="en-US" sz="3200" dirty="0">
                <a:solidFill>
                  <a:schemeClr val="bg1"/>
                </a:solidFill>
              </a:rPr>
              <a:t>.   Gn.3</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219200"/>
            <a:ext cx="8610600" cy="5257800"/>
          </a:xfrm>
        </p:spPr>
        <p:txBody>
          <a:bodyPr/>
          <a:lstStyle/>
          <a:p>
            <a:pPr marL="0" indent="0" algn="ctr">
              <a:spcAft>
                <a:spcPts val="1200"/>
              </a:spcAft>
              <a:buNone/>
            </a:pPr>
            <a:r>
              <a:rPr lang="en-US" sz="3200" dirty="0">
                <a:solidFill>
                  <a:schemeClr val="bg1"/>
                </a:solidFill>
                <a:ea typeface="Verdana" panose="020B0604030504040204" pitchFamily="34" charset="0"/>
                <a:cs typeface="Times New Roman" panose="02020603050405020304" pitchFamily="18" charset="0"/>
              </a:rPr>
              <a:t>Why did He go?</a:t>
            </a:r>
          </a:p>
          <a:p>
            <a:pPr marL="0" indent="0">
              <a:spcAft>
                <a:spcPts val="600"/>
              </a:spcAft>
              <a:buNone/>
            </a:pPr>
            <a:r>
              <a:rPr lang="en-US" sz="2400" dirty="0">
                <a:solidFill>
                  <a:srgbClr val="FFFF00"/>
                </a:solidFill>
                <a:ea typeface="Verdana" panose="020B0604030504040204" pitchFamily="34" charset="0"/>
                <a:cs typeface="Times New Roman" panose="02020603050405020304" pitchFamily="18" charset="0"/>
              </a:rPr>
              <a:t>1. </a:t>
            </a:r>
            <a:r>
              <a:rPr lang="en-US" dirty="0">
                <a:solidFill>
                  <a:schemeClr val="bg1"/>
                </a:solidFill>
                <a:ea typeface="Verdana" panose="020B0604030504040204" pitchFamily="34" charset="0"/>
                <a:cs typeface="Times New Roman" panose="02020603050405020304" pitchFamily="18" charset="0"/>
              </a:rPr>
              <a:t>To defeat </a:t>
            </a:r>
            <a:r>
              <a:rPr lang="en-US" dirty="0" err="1">
                <a:solidFill>
                  <a:schemeClr val="bg1"/>
                </a:solidFill>
                <a:ea typeface="Verdana" panose="020B0604030504040204" pitchFamily="34" charset="0"/>
                <a:cs typeface="Times New Roman" panose="02020603050405020304" pitchFamily="18" charset="0"/>
              </a:rPr>
              <a:t>satan</a:t>
            </a:r>
            <a:endParaRPr lang="en-US" dirty="0">
              <a:solidFill>
                <a:schemeClr val="bg1"/>
              </a:solidFill>
              <a:ea typeface="Verdana" panose="020B0604030504040204" pitchFamily="34" charset="0"/>
              <a:cs typeface="Times New Roman" panose="02020603050405020304" pitchFamily="18" charset="0"/>
            </a:endParaRPr>
          </a:p>
          <a:p>
            <a:pPr marL="0" indent="0">
              <a:spcAft>
                <a:spcPts val="600"/>
              </a:spcAft>
              <a:buNone/>
            </a:pPr>
            <a:r>
              <a:rPr lang="en-US" sz="2400" dirty="0">
                <a:solidFill>
                  <a:srgbClr val="FFFF00"/>
                </a:solidFill>
                <a:ea typeface="Verdana" panose="020B0604030504040204" pitchFamily="34" charset="0"/>
                <a:cs typeface="Times New Roman" panose="02020603050405020304" pitchFamily="18" charset="0"/>
              </a:rPr>
              <a:t>2. </a:t>
            </a:r>
            <a:r>
              <a:rPr lang="en-US" sz="3200" dirty="0">
                <a:solidFill>
                  <a:schemeClr val="bg1"/>
                </a:solidFill>
                <a:ea typeface="Verdana" panose="020B0604030504040204" pitchFamily="34" charset="0"/>
                <a:cs typeface="Times New Roman" panose="02020603050405020304" pitchFamily="18" charset="0"/>
              </a:rPr>
              <a:t>To protect us</a:t>
            </a:r>
          </a:p>
          <a:p>
            <a:pPr marL="0" indent="0">
              <a:spcAft>
                <a:spcPts val="1200"/>
              </a:spcAft>
              <a:buNone/>
            </a:pPr>
            <a:r>
              <a:rPr lang="en-US" sz="2400" dirty="0">
                <a:solidFill>
                  <a:srgbClr val="FFFF00"/>
                </a:solidFill>
                <a:ea typeface="Verdana" panose="020B0604030504040204" pitchFamily="34" charset="0"/>
                <a:cs typeface="Times New Roman" panose="02020603050405020304" pitchFamily="18" charset="0"/>
              </a:rPr>
              <a:t>3. </a:t>
            </a:r>
            <a:r>
              <a:rPr lang="en-US" dirty="0">
                <a:solidFill>
                  <a:schemeClr val="bg1"/>
                </a:solidFill>
                <a:ea typeface="Verdana" panose="020B0604030504040204" pitchFamily="34" charset="0"/>
                <a:cs typeface="Times New Roman" panose="02020603050405020304" pitchFamily="18" charset="0"/>
              </a:rPr>
              <a:t>To release hostages</a:t>
            </a:r>
            <a:endParaRPr lang="en-US" sz="3200" dirty="0">
              <a:solidFill>
                <a:schemeClr val="bg1"/>
              </a:solidFill>
              <a:ea typeface="Verdana" panose="020B0604030504040204" pitchFamily="34" charset="0"/>
              <a:cs typeface="Times New Roman" panose="02020603050405020304" pitchFamily="18" charset="0"/>
            </a:endParaRPr>
          </a:p>
          <a:p>
            <a:pPr marL="285750" indent="-285750">
              <a:spcAft>
                <a:spcPts val="600"/>
              </a:spcAft>
              <a:buNone/>
            </a:pPr>
            <a:endParaRPr lang="en-US" dirty="0">
              <a:solidFill>
                <a:schemeClr val="bg1"/>
              </a:solidFill>
              <a:ea typeface="Verdana" panose="020B060403050404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24E16AA6-A877-35EE-F1AB-A877B71D5E98}"/>
              </a:ext>
            </a:extLst>
          </p:cNvPr>
          <p:cNvSpPr/>
          <p:nvPr/>
        </p:nvSpPr>
        <p:spPr>
          <a:xfrm>
            <a:off x="304800" y="4114800"/>
            <a:ext cx="4191000" cy="14478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FF99"/>
                </a:solidFill>
              </a:rPr>
              <a:t>If Jesus sins, He will need John’s baptism </a:t>
            </a:r>
            <a:r>
              <a:rPr lang="en-US" sz="3100" dirty="0"/>
              <a:t>(3:13-15)</a:t>
            </a:r>
          </a:p>
        </p:txBody>
      </p:sp>
      <p:sp>
        <p:nvSpPr>
          <p:cNvPr id="6" name="Rectangle 5">
            <a:extLst>
              <a:ext uri="{FF2B5EF4-FFF2-40B4-BE49-F238E27FC236}">
                <a16:creationId xmlns:a16="http://schemas.microsoft.com/office/drawing/2014/main" id="{91AFACF7-C95A-5AA6-796F-4F091630E371}"/>
              </a:ext>
            </a:extLst>
          </p:cNvPr>
          <p:cNvSpPr/>
          <p:nvPr/>
        </p:nvSpPr>
        <p:spPr>
          <a:xfrm>
            <a:off x="4648200" y="4114800"/>
            <a:ext cx="4191000" cy="14478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FF99"/>
                </a:solidFill>
              </a:rPr>
              <a:t>If Jesus sins, we lose (one sin sinks our salvation)</a:t>
            </a:r>
          </a:p>
        </p:txBody>
      </p:sp>
    </p:spTree>
    <p:extLst>
      <p:ext uri="{BB962C8B-B14F-4D97-AF65-F5344CB8AC3E}">
        <p14:creationId xmlns:p14="http://schemas.microsoft.com/office/powerpoint/2010/main" val="297972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160463"/>
          </a:xfrm>
        </p:spPr>
        <p:txBody>
          <a:bodyPr/>
          <a:lstStyle/>
          <a:p>
            <a:r>
              <a:rPr lang="en-US" sz="3400" dirty="0">
                <a:solidFill>
                  <a:schemeClr val="bg1"/>
                </a:solidFill>
              </a:rPr>
              <a:t>Fasted forty days </a:t>
            </a:r>
            <a:r>
              <a:rPr lang="en-US" sz="2800" dirty="0">
                <a:solidFill>
                  <a:schemeClr val="bg1"/>
                </a:solidFill>
              </a:rPr>
              <a:t>(2)</a:t>
            </a:r>
            <a:endParaRPr lang="en-US" sz="3600" dirty="0">
              <a:solidFill>
                <a:schemeClr val="bg1"/>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066800"/>
            <a:ext cx="8610600" cy="5334000"/>
          </a:xfrm>
        </p:spPr>
        <p:txBody>
          <a:bodyPr/>
          <a:lstStyle/>
          <a:p>
            <a:pPr marL="0" indent="0" algn="ctr">
              <a:spcAft>
                <a:spcPts val="600"/>
              </a:spcAft>
              <a:buNone/>
            </a:pPr>
            <a:r>
              <a:rPr lang="en-US" dirty="0">
                <a:solidFill>
                  <a:srgbClr val="CCFFCC"/>
                </a:solidFill>
                <a:ea typeface="Verdana" panose="020B0604030504040204" pitchFamily="34" charset="0"/>
                <a:cs typeface="Times New Roman" panose="02020603050405020304" pitchFamily="18" charset="0"/>
              </a:rPr>
              <a:t>The tempter </a:t>
            </a:r>
            <a:r>
              <a:rPr lang="en-US" sz="2800" dirty="0">
                <a:solidFill>
                  <a:schemeClr val="bg1"/>
                </a:solidFill>
                <a:ea typeface="Verdana" panose="020B0604030504040204" pitchFamily="34" charset="0"/>
                <a:cs typeface="Times New Roman" panose="02020603050405020304" pitchFamily="18" charset="0"/>
              </a:rPr>
              <a:t>(3) </a:t>
            </a:r>
            <a:r>
              <a:rPr lang="en-US" sz="2800" dirty="0">
                <a:solidFill>
                  <a:srgbClr val="FFFF00"/>
                </a:solidFill>
                <a:ea typeface="Verdana" panose="020B0604030504040204" pitchFamily="34" charset="0"/>
                <a:cs typeface="Times New Roman" panose="02020603050405020304" pitchFamily="18" charset="0"/>
              </a:rPr>
              <a:t>– number one</a:t>
            </a:r>
            <a:endParaRPr lang="en-US" sz="3400" dirty="0">
              <a:solidFill>
                <a:srgbClr val="FFFF00"/>
              </a:solidFill>
              <a:ea typeface="Verdana" panose="020B0604030504040204" pitchFamily="34" charset="0"/>
              <a:cs typeface="Times New Roman" panose="02020603050405020304" pitchFamily="18" charset="0"/>
            </a:endParaRPr>
          </a:p>
          <a:p>
            <a:pPr marL="0" indent="0">
              <a:spcAft>
                <a:spcPts val="0"/>
              </a:spcAft>
              <a:buFont typeface="Arial" panose="020B0604020202020204" pitchFamily="34" charset="0"/>
              <a:buChar char="•"/>
            </a:pPr>
            <a:r>
              <a:rPr lang="en-US" sz="3200" dirty="0">
                <a:solidFill>
                  <a:srgbClr val="CCFFCC"/>
                </a:solidFill>
                <a:ea typeface="Verdana" panose="020B0604030504040204" pitchFamily="34" charset="0"/>
                <a:cs typeface="Times New Roman" panose="02020603050405020304" pitchFamily="18" charset="0"/>
              </a:rPr>
              <a:t> “If you are </a:t>
            </a:r>
            <a:r>
              <a:rPr lang="en-US" sz="2800" dirty="0">
                <a:solidFill>
                  <a:srgbClr val="CCFFCC"/>
                </a:solidFill>
                <a:ea typeface="Verdana" panose="020B0604030504040204" pitchFamily="34" charset="0"/>
                <a:cs typeface="Times New Roman" panose="02020603050405020304" pitchFamily="18" charset="0"/>
              </a:rPr>
              <a:t>[the]</a:t>
            </a:r>
            <a:r>
              <a:rPr lang="en-US" sz="3200" dirty="0">
                <a:solidFill>
                  <a:srgbClr val="CCFFCC"/>
                </a:solidFill>
                <a:ea typeface="Verdana" panose="020B0604030504040204" pitchFamily="34" charset="0"/>
                <a:cs typeface="Times New Roman" panose="02020603050405020304" pitchFamily="18" charset="0"/>
              </a:rPr>
              <a:t> Son of God…”  </a:t>
            </a:r>
            <a:r>
              <a:rPr lang="en-US" sz="2800" dirty="0">
                <a:solidFill>
                  <a:schemeClr val="bg1"/>
                </a:solidFill>
                <a:ea typeface="Verdana" panose="020B0604030504040204" pitchFamily="34" charset="0"/>
                <a:cs typeface="Times New Roman" panose="02020603050405020304" pitchFamily="18" charset="0"/>
              </a:rPr>
              <a:t>[3:17;  27:40]</a:t>
            </a:r>
            <a:endParaRPr lang="en-US" sz="3200" dirty="0">
              <a:solidFill>
                <a:schemeClr val="bg1"/>
              </a:solidFill>
              <a:ea typeface="Verdana" panose="020B0604030504040204" pitchFamily="34" charset="0"/>
              <a:cs typeface="Times New Roman" panose="02020603050405020304" pitchFamily="18" charset="0"/>
            </a:endParaRPr>
          </a:p>
          <a:p>
            <a:pPr marL="857250" lvl="1" indent="-461963">
              <a:spcBef>
                <a:spcPts val="600"/>
              </a:spcBef>
              <a:spcAft>
                <a:spcPts val="3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Hopes He will misuse His power to benefit Himself, not others</a:t>
            </a:r>
          </a:p>
          <a:p>
            <a:pPr marL="857250" lvl="1" indent="-461963">
              <a:spcAft>
                <a:spcPts val="3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Design: derail Jesus at the beginning</a:t>
            </a:r>
          </a:p>
          <a:p>
            <a:pPr marL="857250" lvl="1" indent="-461963">
              <a:spcAft>
                <a:spcPts val="6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We are not tempted to use such powers</a:t>
            </a:r>
          </a:p>
          <a:p>
            <a:pPr marL="457200" indent="-461963">
              <a:spcAft>
                <a:spcPts val="0"/>
              </a:spcAft>
              <a:buFont typeface="Arial" panose="020B0604020202020204" pitchFamily="34" charset="0"/>
              <a:buChar char="•"/>
            </a:pPr>
            <a:r>
              <a:rPr lang="en-US" dirty="0">
                <a:solidFill>
                  <a:srgbClr val="CCFFCC"/>
                </a:solidFill>
                <a:ea typeface="Verdana" panose="020B0604030504040204" pitchFamily="34" charset="0"/>
                <a:cs typeface="Times New Roman" panose="02020603050405020304" pitchFamily="18" charset="0"/>
              </a:rPr>
              <a:t>Stones…bread…  </a:t>
            </a:r>
          </a:p>
          <a:p>
            <a:pPr marL="857250" lvl="1" indent="-461963">
              <a:spcBef>
                <a:spcPts val="600"/>
              </a:spcBef>
              <a:spcAft>
                <a:spcPts val="600"/>
              </a:spcAft>
              <a:buFont typeface="Arial" panose="020B0604020202020204" pitchFamily="34" charset="0"/>
              <a:buChar char="•"/>
            </a:pPr>
            <a:r>
              <a:rPr lang="en-US" sz="3100" u="sng" dirty="0">
                <a:solidFill>
                  <a:schemeClr val="bg1"/>
                </a:solidFill>
                <a:ea typeface="Verdana" panose="020B0604030504040204" pitchFamily="34" charset="0"/>
                <a:cs typeface="Times New Roman" panose="02020603050405020304" pitchFamily="18" charset="0"/>
              </a:rPr>
              <a:t>Physical</a:t>
            </a:r>
            <a:r>
              <a:rPr lang="en-US" sz="3100" dirty="0">
                <a:solidFill>
                  <a:schemeClr val="bg1"/>
                </a:solidFill>
                <a:ea typeface="Verdana" panose="020B0604030504040204" pitchFamily="34" charset="0"/>
                <a:cs typeface="Times New Roman" panose="02020603050405020304" pitchFamily="18" charset="0"/>
              </a:rPr>
              <a:t> weakness</a:t>
            </a:r>
          </a:p>
          <a:p>
            <a:pPr marL="857250" lvl="1" indent="-461963">
              <a:spcAft>
                <a:spcPts val="6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Israel did not fast 40 days…</a:t>
            </a:r>
          </a:p>
          <a:p>
            <a:pPr marL="857250" lvl="1" indent="-461963">
              <a:spcAft>
                <a:spcPts val="600"/>
              </a:spcAft>
              <a:buFont typeface="Arial" panose="020B0604020202020204" pitchFamily="34" charset="0"/>
              <a:buChar char="•"/>
            </a:pPr>
            <a:endParaRPr lang="en-US" sz="3100" dirty="0">
              <a:solidFill>
                <a:schemeClr val="bg1"/>
              </a:solidFill>
              <a:ea typeface="Verdana" panose="020B0604030504040204" pitchFamily="34" charset="0"/>
              <a:cs typeface="Times New Roman" panose="02020603050405020304" pitchFamily="18" charset="0"/>
            </a:endParaRPr>
          </a:p>
          <a:p>
            <a:pPr marL="519113" lvl="1" indent="168275">
              <a:spcAft>
                <a:spcPts val="600"/>
              </a:spcAft>
              <a:buFont typeface="Arial" panose="020B0604020202020204" pitchFamily="34" charset="0"/>
              <a:buChar char="•"/>
            </a:pPr>
            <a:endParaRPr lang="en-US" sz="3100" dirty="0">
              <a:solidFill>
                <a:schemeClr val="bg1"/>
              </a:solidFill>
              <a:ea typeface="Verdana" panose="020B0604030504040204" pitchFamily="34" charset="0"/>
              <a:cs typeface="Times New Roman" panose="02020603050405020304" pitchFamily="18" charset="0"/>
            </a:endParaRPr>
          </a:p>
          <a:p>
            <a:pPr marL="285750" indent="-285750">
              <a:spcAft>
                <a:spcPts val="600"/>
              </a:spcAft>
              <a:buNone/>
            </a:pPr>
            <a:endParaRPr lang="en-US" dirty="0">
              <a:solidFill>
                <a:schemeClr val="bg1"/>
              </a:solidFill>
              <a:ea typeface="Verdana" panose="020B0604030504040204" pitchFamily="34" charset="0"/>
              <a:cs typeface="Times New Roman" panose="02020603050405020304" pitchFamily="18" charset="0"/>
            </a:endParaRPr>
          </a:p>
        </p:txBody>
      </p:sp>
      <p:pic>
        <p:nvPicPr>
          <p:cNvPr id="6" name="Picture 5" descr="A picture containing ground, food, rock&#10;&#10;Description automatically generated">
            <a:extLst>
              <a:ext uri="{FF2B5EF4-FFF2-40B4-BE49-F238E27FC236}">
                <a16:creationId xmlns:a16="http://schemas.microsoft.com/office/drawing/2014/main" id="{21D4DC32-D824-776F-0194-C35BB3926B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6200" y="4638675"/>
            <a:ext cx="2247900" cy="1685925"/>
          </a:xfrm>
          <a:prstGeom prst="rect">
            <a:avLst/>
          </a:prstGeom>
        </p:spPr>
      </p:pic>
    </p:spTree>
    <p:extLst>
      <p:ext uri="{BB962C8B-B14F-4D97-AF65-F5344CB8AC3E}">
        <p14:creationId xmlns:p14="http://schemas.microsoft.com/office/powerpoint/2010/main" val="1033133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160463"/>
          </a:xfrm>
        </p:spPr>
        <p:txBody>
          <a:bodyPr/>
          <a:lstStyle/>
          <a:p>
            <a:r>
              <a:rPr lang="en-US" sz="3400" dirty="0">
                <a:solidFill>
                  <a:schemeClr val="bg1"/>
                </a:solidFill>
              </a:rPr>
              <a:t>It is written </a:t>
            </a:r>
            <a:r>
              <a:rPr lang="en-US" sz="2800" dirty="0">
                <a:solidFill>
                  <a:schemeClr val="bg1"/>
                </a:solidFill>
              </a:rPr>
              <a:t>(4)</a:t>
            </a:r>
            <a:endParaRPr lang="en-US" sz="3600" dirty="0">
              <a:solidFill>
                <a:schemeClr val="bg1"/>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066800"/>
            <a:ext cx="8610600" cy="5334000"/>
          </a:xfrm>
        </p:spPr>
        <p:txBody>
          <a:bodyPr/>
          <a:lstStyle/>
          <a:p>
            <a:pPr marL="0" indent="0">
              <a:spcAft>
                <a:spcPts val="600"/>
              </a:spcAft>
              <a:buFont typeface="Arial" panose="020B0604020202020204" pitchFamily="34" charset="0"/>
              <a:buChar char="•"/>
            </a:pPr>
            <a:r>
              <a:rPr lang="en-US" sz="3200" dirty="0">
                <a:solidFill>
                  <a:srgbClr val="FFFFCC"/>
                </a:solidFill>
                <a:ea typeface="Verdana" panose="020B0604030504040204" pitchFamily="34" charset="0"/>
                <a:cs typeface="Times New Roman" panose="02020603050405020304" pitchFamily="18" charset="0"/>
              </a:rPr>
              <a:t> “Guided by God’s word…”  </a:t>
            </a:r>
            <a:r>
              <a:rPr lang="en-US" sz="3200" dirty="0">
                <a:solidFill>
                  <a:schemeClr val="bg1"/>
                </a:solidFill>
                <a:ea typeface="Verdana" panose="020B0604030504040204" pitchFamily="34" charset="0"/>
                <a:cs typeface="Times New Roman" panose="02020603050405020304" pitchFamily="18" charset="0"/>
              </a:rPr>
              <a:t>(Dt.8:3)</a:t>
            </a:r>
          </a:p>
          <a:p>
            <a:pPr marL="287338" indent="-292100">
              <a:spcBef>
                <a:spcPts val="600"/>
              </a:spcBef>
              <a:spcAft>
                <a:spcPts val="300"/>
              </a:spcAft>
              <a:buFont typeface="Arial" panose="020B0604020202020204" pitchFamily="34" charset="0"/>
              <a:buChar char="•"/>
            </a:pPr>
            <a:r>
              <a:rPr lang="en-US" sz="3100" dirty="0">
                <a:solidFill>
                  <a:srgbClr val="FFFFCC"/>
                </a:solidFill>
                <a:ea typeface="Verdana" panose="020B0604030504040204" pitchFamily="34" charset="0"/>
                <a:cs typeface="Times New Roman" panose="02020603050405020304" pitchFamily="18" charset="0"/>
              </a:rPr>
              <a:t>“Man shall not live by…”</a:t>
            </a:r>
          </a:p>
          <a:p>
            <a:pPr marL="857250" lvl="1" indent="-461963">
              <a:spcBef>
                <a:spcPts val="600"/>
              </a:spcBef>
              <a:spcAft>
                <a:spcPts val="4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Even good things can lead to sin</a:t>
            </a:r>
          </a:p>
          <a:p>
            <a:pPr marL="857250" lvl="1" indent="-461963">
              <a:spcAft>
                <a:spcPts val="6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Some never rise above physical level of life:  food, job, paycheck, clothes, shelter, medical care…</a:t>
            </a:r>
          </a:p>
          <a:p>
            <a:pPr marL="285750" indent="-285750">
              <a:spcAft>
                <a:spcPts val="600"/>
              </a:spcAft>
              <a:buNone/>
            </a:pPr>
            <a:endParaRPr lang="en-US"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82779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160463"/>
          </a:xfrm>
        </p:spPr>
        <p:txBody>
          <a:bodyPr/>
          <a:lstStyle/>
          <a:p>
            <a:r>
              <a:rPr lang="en-US" sz="3400" dirty="0">
                <a:solidFill>
                  <a:schemeClr val="bg1"/>
                </a:solidFill>
              </a:rPr>
              <a:t>It is written </a:t>
            </a:r>
            <a:r>
              <a:rPr lang="en-US" sz="2800" dirty="0">
                <a:solidFill>
                  <a:schemeClr val="bg1"/>
                </a:solidFill>
              </a:rPr>
              <a:t>(4)</a:t>
            </a:r>
            <a:endParaRPr lang="en-US" sz="3600" dirty="0">
              <a:solidFill>
                <a:schemeClr val="bg1"/>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066800"/>
            <a:ext cx="8610600" cy="5334000"/>
          </a:xfrm>
        </p:spPr>
        <p:txBody>
          <a:bodyPr/>
          <a:lstStyle/>
          <a:p>
            <a:pPr marL="0" indent="0">
              <a:spcAft>
                <a:spcPts val="0"/>
              </a:spcAft>
              <a:buFont typeface="Arial" panose="020B0604020202020204" pitchFamily="34" charset="0"/>
              <a:buChar char="•"/>
            </a:pPr>
            <a:r>
              <a:rPr lang="en-US" sz="3200" dirty="0">
                <a:solidFill>
                  <a:srgbClr val="FFFFCC"/>
                </a:solidFill>
                <a:ea typeface="Verdana" panose="020B0604030504040204" pitchFamily="34" charset="0"/>
                <a:cs typeface="Times New Roman" panose="02020603050405020304" pitchFamily="18" charset="0"/>
              </a:rPr>
              <a:t> </a:t>
            </a:r>
            <a:r>
              <a:rPr lang="en-US" sz="3100" dirty="0">
                <a:solidFill>
                  <a:srgbClr val="FFFFCC"/>
                </a:solidFill>
                <a:ea typeface="Verdana" panose="020B0604030504040204" pitchFamily="34" charset="0"/>
                <a:cs typeface="Times New Roman" panose="02020603050405020304" pitchFamily="18" charset="0"/>
              </a:rPr>
              <a:t>“But by every word…”</a:t>
            </a:r>
          </a:p>
          <a:p>
            <a:pPr marL="400050" lvl="1" indent="0">
              <a:spcAft>
                <a:spcPts val="0"/>
              </a:spcAft>
              <a:buFont typeface="Arial" panose="020B0604020202020204" pitchFamily="34" charset="0"/>
              <a:buChar char="•"/>
            </a:pPr>
            <a:r>
              <a:rPr lang="en-US" sz="3100" dirty="0">
                <a:solidFill>
                  <a:srgbClr val="FFFFCC"/>
                </a:solidFill>
                <a:ea typeface="Verdana" panose="020B0604030504040204" pitchFamily="34" charset="0"/>
                <a:cs typeface="Times New Roman" panose="02020603050405020304" pitchFamily="18" charset="0"/>
              </a:rPr>
              <a:t> </a:t>
            </a:r>
            <a:r>
              <a:rPr lang="en-US" sz="3100" dirty="0">
                <a:solidFill>
                  <a:srgbClr val="CCFFCC"/>
                </a:solidFill>
                <a:ea typeface="Verdana" panose="020B0604030504040204" pitchFamily="34" charset="0"/>
                <a:cs typeface="Times New Roman" panose="02020603050405020304" pitchFamily="18" charset="0"/>
              </a:rPr>
              <a:t>But:</a:t>
            </a:r>
            <a:r>
              <a:rPr lang="en-US" sz="3100" dirty="0">
                <a:solidFill>
                  <a:schemeClr val="bg1"/>
                </a:solidFill>
                <a:ea typeface="Verdana" panose="020B0604030504040204" pitchFamily="34" charset="0"/>
                <a:cs typeface="Times New Roman" panose="02020603050405020304" pitchFamily="18" charset="0"/>
              </a:rPr>
              <a:t> huge contrast</a:t>
            </a:r>
          </a:p>
          <a:p>
            <a:pPr marL="400050" lvl="1" indent="0">
              <a:spcAft>
                <a:spcPts val="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 </a:t>
            </a:r>
            <a:r>
              <a:rPr lang="en-US" sz="3100" dirty="0">
                <a:solidFill>
                  <a:srgbClr val="CCFFCC"/>
                </a:solidFill>
                <a:ea typeface="Verdana" panose="020B0604030504040204" pitchFamily="34" charset="0"/>
                <a:cs typeface="Times New Roman" panose="02020603050405020304" pitchFamily="18" charset="0"/>
              </a:rPr>
              <a:t>By: </a:t>
            </a:r>
            <a:r>
              <a:rPr lang="en-US" sz="3100" dirty="0">
                <a:solidFill>
                  <a:schemeClr val="bg1"/>
                </a:solidFill>
                <a:ea typeface="Verdana" panose="020B0604030504040204" pitchFamily="34" charset="0"/>
                <a:cs typeface="Times New Roman" panose="02020603050405020304" pitchFamily="18" charset="0"/>
              </a:rPr>
              <a:t>the means</a:t>
            </a:r>
          </a:p>
          <a:p>
            <a:pPr marL="631825" lvl="1" indent="-231775">
              <a:spcAft>
                <a:spcPts val="0"/>
              </a:spcAft>
              <a:buFont typeface="Arial" panose="020B0604020202020204" pitchFamily="34" charset="0"/>
              <a:buChar char="•"/>
            </a:pPr>
            <a:r>
              <a:rPr lang="en-US" sz="3100" dirty="0">
                <a:solidFill>
                  <a:srgbClr val="CCFFCC"/>
                </a:solidFill>
                <a:ea typeface="Verdana" panose="020B0604030504040204" pitchFamily="34" charset="0"/>
                <a:cs typeface="Times New Roman" panose="02020603050405020304" pitchFamily="18" charset="0"/>
              </a:rPr>
              <a:t>Every word: </a:t>
            </a:r>
            <a:r>
              <a:rPr lang="en-US" sz="3100" dirty="0">
                <a:solidFill>
                  <a:schemeClr val="bg1"/>
                </a:solidFill>
                <a:ea typeface="Verdana" panose="020B0604030504040204" pitchFamily="34" charset="0"/>
                <a:cs typeface="Times New Roman" panose="02020603050405020304" pitchFamily="18" charset="0"/>
              </a:rPr>
              <a:t>no minor, unimportant, unnecessary word of God </a:t>
            </a:r>
          </a:p>
          <a:p>
            <a:pPr marL="631825" lvl="1" indent="-231775">
              <a:spcAft>
                <a:spcPts val="0"/>
              </a:spcAft>
              <a:buFont typeface="Arial" panose="020B0604020202020204" pitchFamily="34" charset="0"/>
              <a:buChar char="•"/>
            </a:pPr>
            <a:r>
              <a:rPr lang="en-US" sz="3100" dirty="0">
                <a:solidFill>
                  <a:srgbClr val="CCFFCC"/>
                </a:solidFill>
                <a:ea typeface="Verdana" panose="020B0604030504040204" pitchFamily="34" charset="0"/>
                <a:cs typeface="Times New Roman" panose="02020603050405020304" pitchFamily="18" charset="0"/>
              </a:rPr>
              <a:t>Word:</a:t>
            </a:r>
            <a:r>
              <a:rPr lang="en-US" sz="3100" dirty="0">
                <a:solidFill>
                  <a:schemeClr val="bg1"/>
                </a:solidFill>
                <a:ea typeface="Verdana" panose="020B0604030504040204" pitchFamily="34" charset="0"/>
                <a:cs typeface="Times New Roman" panose="02020603050405020304" pitchFamily="18" charset="0"/>
              </a:rPr>
              <a:t> not feelings, past experience, other people, religious leaders, common sense…</a:t>
            </a:r>
          </a:p>
          <a:p>
            <a:pPr marL="631825" lvl="1" indent="-231775">
              <a:spcAft>
                <a:spcPts val="0"/>
              </a:spcAft>
              <a:buFont typeface="Arial" panose="020B0604020202020204" pitchFamily="34" charset="0"/>
              <a:buChar char="•"/>
            </a:pPr>
            <a:r>
              <a:rPr lang="en-US" sz="3100" dirty="0">
                <a:solidFill>
                  <a:srgbClr val="CCFFCC"/>
                </a:solidFill>
                <a:ea typeface="Verdana" panose="020B0604030504040204" pitchFamily="34" charset="0"/>
                <a:cs typeface="Times New Roman" panose="02020603050405020304" pitchFamily="18" charset="0"/>
              </a:rPr>
              <a:t>Mouth: </a:t>
            </a:r>
            <a:r>
              <a:rPr lang="en-US" sz="3100" dirty="0">
                <a:solidFill>
                  <a:schemeClr val="bg1"/>
                </a:solidFill>
                <a:ea typeface="Verdana" panose="020B0604030504040204" pitchFamily="34" charset="0"/>
                <a:cs typeface="Times New Roman" panose="02020603050405020304" pitchFamily="18" charset="0"/>
              </a:rPr>
              <a:t>not intuition, imagination, individual taste…</a:t>
            </a:r>
            <a:endParaRPr lang="en-US" sz="3100" dirty="0">
              <a:solidFill>
                <a:srgbClr val="CCFFCC"/>
              </a:solidFill>
              <a:ea typeface="Verdana" panose="020B0604030504040204" pitchFamily="34" charset="0"/>
              <a:cs typeface="Times New Roman" panose="02020603050405020304" pitchFamily="18" charset="0"/>
            </a:endParaRPr>
          </a:p>
          <a:p>
            <a:pPr marL="631825" lvl="1" indent="-231775">
              <a:spcAft>
                <a:spcPts val="0"/>
              </a:spcAft>
              <a:buFont typeface="Arial" panose="020B0604020202020204" pitchFamily="34" charset="0"/>
              <a:buChar char="•"/>
            </a:pPr>
            <a:r>
              <a:rPr lang="en-US" sz="3100" dirty="0">
                <a:solidFill>
                  <a:srgbClr val="CCFFCC"/>
                </a:solidFill>
                <a:ea typeface="Verdana" panose="020B0604030504040204" pitchFamily="34" charset="0"/>
                <a:cs typeface="Times New Roman" panose="02020603050405020304" pitchFamily="18" charset="0"/>
              </a:rPr>
              <a:t>Of God: </a:t>
            </a:r>
            <a:r>
              <a:rPr lang="en-US" sz="3100" dirty="0">
                <a:solidFill>
                  <a:schemeClr val="bg1"/>
                </a:solidFill>
                <a:ea typeface="Verdana" panose="020B0604030504040204" pitchFamily="34" charset="0"/>
                <a:cs typeface="Times New Roman" panose="02020603050405020304" pitchFamily="18" charset="0"/>
              </a:rPr>
              <a:t>excludes human attempts </a:t>
            </a:r>
          </a:p>
          <a:p>
            <a:pPr marL="857250" lvl="1" indent="-461963">
              <a:spcAft>
                <a:spcPts val="600"/>
              </a:spcAft>
              <a:buFont typeface="Arial" panose="020B0604020202020204" pitchFamily="34" charset="0"/>
              <a:buChar char="•"/>
            </a:pPr>
            <a:endParaRPr lang="en-US" sz="3100" dirty="0">
              <a:solidFill>
                <a:schemeClr val="bg1"/>
              </a:solidFill>
              <a:ea typeface="Verdana" panose="020B0604030504040204" pitchFamily="34" charset="0"/>
              <a:cs typeface="Times New Roman" panose="02020603050405020304" pitchFamily="18" charset="0"/>
            </a:endParaRPr>
          </a:p>
          <a:p>
            <a:pPr marL="519113" lvl="1" indent="168275">
              <a:spcAft>
                <a:spcPts val="600"/>
              </a:spcAft>
              <a:buFont typeface="Arial" panose="020B0604020202020204" pitchFamily="34" charset="0"/>
              <a:buChar char="•"/>
            </a:pPr>
            <a:endParaRPr lang="en-US" sz="3100" dirty="0">
              <a:solidFill>
                <a:schemeClr val="bg1"/>
              </a:solidFill>
              <a:ea typeface="Verdana" panose="020B0604030504040204" pitchFamily="34" charset="0"/>
              <a:cs typeface="Times New Roman" panose="02020603050405020304" pitchFamily="18" charset="0"/>
            </a:endParaRPr>
          </a:p>
          <a:p>
            <a:pPr marL="285750" indent="-285750">
              <a:spcAft>
                <a:spcPts val="600"/>
              </a:spcAft>
              <a:buNone/>
            </a:pPr>
            <a:endParaRPr lang="en-US" dirty="0">
              <a:solidFill>
                <a:schemeClr val="bg1"/>
              </a:solidFill>
              <a:ea typeface="Verdana" panose="020B0604030504040204" pitchFamily="34" charset="0"/>
              <a:cs typeface="Times New Roman" panose="02020603050405020304" pitchFamily="18" charset="0"/>
            </a:endParaRPr>
          </a:p>
        </p:txBody>
      </p:sp>
      <p:sp>
        <p:nvSpPr>
          <p:cNvPr id="3" name="Speech Bubble: Rectangle with Corners Rounded 2">
            <a:extLst>
              <a:ext uri="{FF2B5EF4-FFF2-40B4-BE49-F238E27FC236}">
                <a16:creationId xmlns:a16="http://schemas.microsoft.com/office/drawing/2014/main" id="{5F4B4400-8976-0DBA-00FC-37871B3D77CC}"/>
              </a:ext>
            </a:extLst>
          </p:cNvPr>
          <p:cNvSpPr/>
          <p:nvPr/>
        </p:nvSpPr>
        <p:spPr>
          <a:xfrm>
            <a:off x="304800" y="1124930"/>
            <a:ext cx="6629400" cy="2971800"/>
          </a:xfrm>
          <a:prstGeom prst="wedgeRoundRectCallout">
            <a:avLst>
              <a:gd name="adj1" fmla="val -7285"/>
              <a:gd name="adj2" fmla="val 115675"/>
              <a:gd name="adj3" fmla="val 16667"/>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2400" dirty="0">
                <a:solidFill>
                  <a:srgbClr val="FFC000"/>
                </a:solidFill>
              </a:rPr>
              <a:t>1 </a:t>
            </a:r>
            <a:r>
              <a:rPr lang="en-US" sz="2800" dirty="0">
                <a:solidFill>
                  <a:srgbClr val="CCFFFF"/>
                </a:solidFill>
              </a:rPr>
              <a:t>Our thoughts, desires, needs,</a:t>
            </a:r>
            <a:r>
              <a:rPr lang="en-US" sz="2800" dirty="0"/>
              <a:t> 2 K.5</a:t>
            </a:r>
          </a:p>
          <a:p>
            <a:pPr algn="ctr">
              <a:spcAft>
                <a:spcPts val="600"/>
              </a:spcAft>
            </a:pPr>
            <a:r>
              <a:rPr lang="en-US" sz="2400" dirty="0">
                <a:solidFill>
                  <a:srgbClr val="FFC000"/>
                </a:solidFill>
              </a:rPr>
              <a:t>2 </a:t>
            </a:r>
            <a:r>
              <a:rPr lang="en-US" sz="2800" dirty="0">
                <a:solidFill>
                  <a:srgbClr val="CCFFFF"/>
                </a:solidFill>
              </a:rPr>
              <a:t>Majority opinion,</a:t>
            </a:r>
            <a:r>
              <a:rPr lang="en-US" sz="2800" dirty="0"/>
              <a:t> Mt.23</a:t>
            </a:r>
          </a:p>
          <a:p>
            <a:pPr algn="ctr">
              <a:spcAft>
                <a:spcPts val="600"/>
              </a:spcAft>
            </a:pPr>
            <a:r>
              <a:rPr lang="en-US" sz="2400" dirty="0">
                <a:solidFill>
                  <a:srgbClr val="FFC000"/>
                </a:solidFill>
              </a:rPr>
              <a:t>3 </a:t>
            </a:r>
            <a:r>
              <a:rPr lang="en-US" sz="2800" dirty="0">
                <a:solidFill>
                  <a:srgbClr val="CCFFFF"/>
                </a:solidFill>
              </a:rPr>
              <a:t>Religious leaders,</a:t>
            </a:r>
            <a:r>
              <a:rPr lang="en-US" sz="2800" dirty="0"/>
              <a:t> Mt.3</a:t>
            </a:r>
          </a:p>
          <a:p>
            <a:pPr algn="ctr">
              <a:spcAft>
                <a:spcPts val="600"/>
              </a:spcAft>
            </a:pPr>
            <a:r>
              <a:rPr lang="en-US" sz="2400" dirty="0">
                <a:solidFill>
                  <a:srgbClr val="FFC000"/>
                </a:solidFill>
              </a:rPr>
              <a:t>4 </a:t>
            </a:r>
            <a:r>
              <a:rPr lang="en-US" sz="2800" dirty="0">
                <a:solidFill>
                  <a:srgbClr val="CCFFFF"/>
                </a:solidFill>
              </a:rPr>
              <a:t>Family,</a:t>
            </a:r>
            <a:r>
              <a:rPr lang="en-US" sz="2800" dirty="0"/>
              <a:t> Mt.10</a:t>
            </a:r>
          </a:p>
          <a:p>
            <a:pPr algn="ctr"/>
            <a:r>
              <a:rPr lang="en-US" sz="2400" dirty="0">
                <a:solidFill>
                  <a:srgbClr val="FFC000"/>
                </a:solidFill>
              </a:rPr>
              <a:t>5 </a:t>
            </a:r>
            <a:r>
              <a:rPr lang="en-US" sz="2800" dirty="0">
                <a:solidFill>
                  <a:srgbClr val="CCFFFF"/>
                </a:solidFill>
              </a:rPr>
              <a:t>Tradition,</a:t>
            </a:r>
            <a:r>
              <a:rPr lang="en-US" sz="2800" dirty="0"/>
              <a:t> Mt.15</a:t>
            </a:r>
          </a:p>
        </p:txBody>
      </p:sp>
    </p:spTree>
    <p:extLst>
      <p:ext uri="{BB962C8B-B14F-4D97-AF65-F5344CB8AC3E}">
        <p14:creationId xmlns:p14="http://schemas.microsoft.com/office/powerpoint/2010/main" val="2271011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left)">
                                      <p:cBhvr>
                                        <p:cTn id="31" dur="500"/>
                                        <p:tgtEl>
                                          <p:spTgt spid="3"/>
                                        </p:tgtEl>
                                      </p:cBhvr>
                                    </p:animEffect>
                                  </p:childTnLst>
                                </p:cTn>
                              </p:par>
                            </p:childTnLst>
                          </p:cTn>
                        </p:par>
                        <p:par>
                          <p:cTn id="32" fill="hold">
                            <p:stCondLst>
                              <p:cond delay="500"/>
                            </p:stCondLst>
                            <p:childTnLst>
                              <p:par>
                                <p:cTn id="33" presetID="1" presetClass="entr" presetSubtype="0" fill="hold" nodeType="after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160463"/>
          </a:xfrm>
        </p:spPr>
        <p:txBody>
          <a:bodyPr/>
          <a:lstStyle/>
          <a:p>
            <a:r>
              <a:rPr lang="en-US" sz="3400" dirty="0">
                <a:solidFill>
                  <a:schemeClr val="bg1"/>
                </a:solidFill>
              </a:rPr>
              <a:t>The temple </a:t>
            </a:r>
            <a:r>
              <a:rPr lang="en-US" sz="2800" dirty="0">
                <a:solidFill>
                  <a:schemeClr val="bg1"/>
                </a:solidFill>
              </a:rPr>
              <a:t>(5) </a:t>
            </a:r>
            <a:r>
              <a:rPr lang="en-US" sz="2800" dirty="0">
                <a:solidFill>
                  <a:srgbClr val="FFFF00"/>
                </a:solidFill>
              </a:rPr>
              <a:t>– number two</a:t>
            </a:r>
            <a:endParaRPr lang="en-US" sz="3600" dirty="0">
              <a:solidFill>
                <a:srgbClr val="FFFF00"/>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066800"/>
            <a:ext cx="8610600" cy="5334000"/>
          </a:xfrm>
        </p:spPr>
        <p:txBody>
          <a:bodyPr/>
          <a:lstStyle/>
          <a:p>
            <a:pPr marL="0" indent="0">
              <a:spcAft>
                <a:spcPts val="0"/>
              </a:spcAft>
              <a:buFont typeface="Arial" panose="020B0604020202020204" pitchFamily="34" charset="0"/>
              <a:buChar char="•"/>
            </a:pPr>
            <a:r>
              <a:rPr lang="en-US" sz="3200" dirty="0">
                <a:solidFill>
                  <a:srgbClr val="FFFFCC"/>
                </a:solidFill>
                <a:ea typeface="Verdana" panose="020B0604030504040204" pitchFamily="34" charset="0"/>
                <a:cs typeface="Times New Roman" panose="02020603050405020304" pitchFamily="18" charset="0"/>
              </a:rPr>
              <a:t> </a:t>
            </a:r>
            <a:r>
              <a:rPr lang="en-US" sz="3100" dirty="0">
                <a:solidFill>
                  <a:srgbClr val="FFFFCC"/>
                </a:solidFill>
                <a:ea typeface="Verdana" panose="020B0604030504040204" pitchFamily="34" charset="0"/>
                <a:cs typeface="Times New Roman" panose="02020603050405020304" pitchFamily="18" charset="0"/>
              </a:rPr>
              <a:t>Then…  </a:t>
            </a:r>
          </a:p>
          <a:p>
            <a:pPr marL="0" indent="0">
              <a:spcAft>
                <a:spcPts val="0"/>
              </a:spcAft>
              <a:buFont typeface="Arial" panose="020B0604020202020204" pitchFamily="34" charset="0"/>
              <a:buChar char="•"/>
            </a:pPr>
            <a:r>
              <a:rPr lang="en-US" sz="3100" dirty="0">
                <a:solidFill>
                  <a:srgbClr val="FFFFCC"/>
                </a:solidFill>
                <a:ea typeface="Verdana" panose="020B0604030504040204" pitchFamily="34" charset="0"/>
                <a:cs typeface="Times New Roman" panose="02020603050405020304" pitchFamily="18" charset="0"/>
              </a:rPr>
              <a:t> Holy city.    </a:t>
            </a:r>
            <a:r>
              <a:rPr lang="en-US" sz="3100" dirty="0">
                <a:solidFill>
                  <a:schemeClr val="bg1"/>
                </a:solidFill>
                <a:ea typeface="Verdana" panose="020B0604030504040204" pitchFamily="34" charset="0"/>
                <a:cs typeface="Times New Roman" panose="02020603050405020304" pitchFamily="18" charset="0"/>
              </a:rPr>
              <a:t>Acts 5.   1 </a:t>
            </a:r>
            <a:r>
              <a:rPr lang="en-US" sz="3100" dirty="0" err="1">
                <a:solidFill>
                  <a:schemeClr val="bg1"/>
                </a:solidFill>
                <a:ea typeface="Verdana" panose="020B0604030504040204" pitchFamily="34" charset="0"/>
                <a:cs typeface="Times New Roman" panose="02020603050405020304" pitchFamily="18" charset="0"/>
              </a:rPr>
              <a:t>Cor.11</a:t>
            </a:r>
            <a:r>
              <a:rPr lang="en-US" sz="3100" dirty="0">
                <a:solidFill>
                  <a:schemeClr val="bg1"/>
                </a:solidFill>
                <a:ea typeface="Verdana" panose="020B0604030504040204" pitchFamily="34" charset="0"/>
                <a:cs typeface="Times New Roman" panose="02020603050405020304" pitchFamily="18" charset="0"/>
              </a:rPr>
              <a:t>.</a:t>
            </a:r>
          </a:p>
          <a:p>
            <a:pPr marL="0" indent="0">
              <a:spcAft>
                <a:spcPts val="0"/>
              </a:spcAft>
              <a:buFont typeface="Arial" panose="020B0604020202020204" pitchFamily="34" charset="0"/>
              <a:buChar char="•"/>
            </a:pPr>
            <a:r>
              <a:rPr lang="en-US" sz="3100" dirty="0">
                <a:solidFill>
                  <a:srgbClr val="FFFFCC"/>
                </a:solidFill>
                <a:ea typeface="Verdana" panose="020B0604030504040204" pitchFamily="34" charset="0"/>
                <a:cs typeface="Times New Roman" panose="02020603050405020304" pitchFamily="18" charset="0"/>
              </a:rPr>
              <a:t> Pinnacle of Temple </a:t>
            </a:r>
          </a:p>
          <a:p>
            <a:pPr marL="400050" lvl="1" indent="0">
              <a:spcAft>
                <a:spcPts val="0"/>
              </a:spcAft>
              <a:buFont typeface="Arial" panose="020B0604020202020204" pitchFamily="34" charset="0"/>
              <a:buChar char="•"/>
            </a:pPr>
            <a:r>
              <a:rPr lang="en-US" sz="2700" dirty="0">
                <a:solidFill>
                  <a:srgbClr val="FFFFCC"/>
                </a:solidFill>
                <a:ea typeface="Verdana" panose="020B0604030504040204" pitchFamily="34" charset="0"/>
                <a:cs typeface="Times New Roman" panose="02020603050405020304" pitchFamily="18" charset="0"/>
              </a:rPr>
              <a:t> </a:t>
            </a:r>
            <a:r>
              <a:rPr lang="en-US" sz="3100" dirty="0">
                <a:solidFill>
                  <a:schemeClr val="bg1"/>
                </a:solidFill>
                <a:ea typeface="Verdana" panose="020B0604030504040204" pitchFamily="34" charset="0"/>
                <a:cs typeface="Times New Roman" panose="02020603050405020304" pitchFamily="18" charset="0"/>
              </a:rPr>
              <a:t>Prove your faith in God</a:t>
            </a:r>
          </a:p>
          <a:p>
            <a:pPr marL="400050" lvl="1" indent="0">
              <a:spcAft>
                <a:spcPts val="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 Prove power of God</a:t>
            </a:r>
          </a:p>
          <a:p>
            <a:pPr marL="400050" lvl="1" indent="0">
              <a:spcAft>
                <a:spcPts val="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 Prove reliability of God’s promises</a:t>
            </a:r>
          </a:p>
          <a:p>
            <a:pPr marL="285750" indent="-285750">
              <a:spcAft>
                <a:spcPts val="600"/>
              </a:spcAft>
              <a:buNone/>
            </a:pPr>
            <a:endParaRPr lang="en-US"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20545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4211</TotalTime>
  <Words>917</Words>
  <Application>Microsoft Office PowerPoint</Application>
  <PresentationFormat>On-screen Show (4:3)</PresentationFormat>
  <Paragraphs>102</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Verdana</vt:lpstr>
      <vt:lpstr>1_Default Design</vt:lpstr>
      <vt:lpstr>PowerPoint Presentation</vt:lpstr>
      <vt:lpstr>Two times when satan attacks</vt:lpstr>
      <vt:lpstr>PowerPoint Presentation</vt:lpstr>
      <vt:lpstr>Led up by the Spirit…Jordan to wilderness, from Spirit to place of Israel’s sin</vt:lpstr>
      <vt:lpstr>To be tempted by satan.   Gn.3</vt:lpstr>
      <vt:lpstr>Fasted forty days (2)</vt:lpstr>
      <vt:lpstr>It is written (4)</vt:lpstr>
      <vt:lpstr>It is written (4)</vt:lpstr>
      <vt:lpstr>The temple (5) – number two</vt:lpstr>
      <vt:lpstr>If You are the Son of God… (6)</vt:lpstr>
      <vt:lpstr>Jesus responds… (7)</vt:lpstr>
      <vt:lpstr>The mountain (8) – number three</vt:lpstr>
      <vt:lpstr>The mountain (9)</vt:lpstr>
      <vt:lpstr>Away with you, Satan!  (10)</vt:lpstr>
      <vt:lpstr>Then devil left Him (11)</vt:lpstr>
      <vt:lpstr>PowerPoint Presentation</vt:lpstr>
      <vt:lpstr>1. Lord’s temptations were real.</vt:lpstr>
      <vt:lpstr>2. He defeated satan with same sword we use</vt:lpstr>
      <vt:lpstr>4. Temptation leads to sin only when we let it</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279</cp:revision>
  <dcterms:created xsi:type="dcterms:W3CDTF">2006-09-18T21:36:30Z</dcterms:created>
  <dcterms:modified xsi:type="dcterms:W3CDTF">2022-10-09T14:44:18Z</dcterms:modified>
</cp:coreProperties>
</file>