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446" r:id="rId3"/>
    <p:sldId id="369" r:id="rId4"/>
    <p:sldId id="366" r:id="rId5"/>
    <p:sldId id="457" r:id="rId6"/>
    <p:sldId id="489" r:id="rId7"/>
    <p:sldId id="490" r:id="rId8"/>
    <p:sldId id="493" r:id="rId9"/>
    <p:sldId id="494" r:id="rId10"/>
    <p:sldId id="474" r:id="rId11"/>
    <p:sldId id="447" r:id="rId12"/>
    <p:sldId id="475" r:id="rId13"/>
    <p:sldId id="491" r:id="rId14"/>
    <p:sldId id="478" r:id="rId15"/>
    <p:sldId id="477" r:id="rId16"/>
    <p:sldId id="479" r:id="rId17"/>
    <p:sldId id="459" r:id="rId18"/>
    <p:sldId id="49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99"/>
    <a:srgbClr val="CCFFFF"/>
    <a:srgbClr val="FF9900"/>
    <a:srgbClr val="FFCC00"/>
    <a:srgbClr val="99FF33"/>
    <a:srgbClr val="800000"/>
    <a:srgbClr val="B2B2B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46C3E7-3477-4CA5-B7DB-80818BCA1274}"/>
              </a:ext>
            </a:extLst>
          </p:cNvPr>
          <p:cNvSpPr/>
          <p:nvPr/>
        </p:nvSpPr>
        <p:spPr>
          <a:xfrm>
            <a:off x="1255222" y="533400"/>
            <a:ext cx="6638544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CC"/>
                </a:solidFill>
              </a:rPr>
              <a:t>An Optimistic Obituary</a:t>
            </a:r>
          </a:p>
        </p:txBody>
      </p:sp>
    </p:spTree>
    <p:extLst>
      <p:ext uri="{BB962C8B-B14F-4D97-AF65-F5344CB8AC3E}">
        <p14:creationId xmlns:p14="http://schemas.microsoft.com/office/powerpoint/2010/main" val="1039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John 8:56</a:t>
            </a:r>
            <a:endParaRPr lang="en-US" altLang="en-US" sz="36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6481"/>
            <a:ext cx="8229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Died before seeing numerous </a:t>
            </a:r>
            <a:r>
              <a:rPr lang="en-US" altLang="en-US" u="sng" dirty="0">
                <a:solidFill>
                  <a:schemeClr val="bg1"/>
                </a:solidFill>
              </a:rPr>
              <a:t>seed</a:t>
            </a:r>
            <a:r>
              <a:rPr lang="en-US" altLang="en-US" dirty="0">
                <a:solidFill>
                  <a:schemeClr val="bg1"/>
                </a:solidFill>
              </a:rPr>
              <a:t>, rest in </a:t>
            </a:r>
            <a:r>
              <a:rPr lang="en-US" altLang="en-US" u="sng" dirty="0">
                <a:solidFill>
                  <a:schemeClr val="bg1"/>
                </a:solidFill>
              </a:rPr>
              <a:t>Canaan</a:t>
            </a:r>
            <a:r>
              <a:rPr lang="en-US" altLang="en-US" dirty="0">
                <a:solidFill>
                  <a:schemeClr val="bg1"/>
                </a:solidFill>
              </a:rPr>
              <a:t>, or </a:t>
            </a:r>
            <a:r>
              <a:rPr lang="en-US" altLang="en-US" u="sng" dirty="0">
                <a:solidFill>
                  <a:schemeClr val="bg1"/>
                </a:solidFill>
              </a:rPr>
              <a:t>Savior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spcBef>
                <a:spcPts val="1200"/>
              </a:spcBef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Hb.9:28, eagerly wait for Him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Hb.11:10, waited for the city…</a:t>
            </a:r>
          </a:p>
          <a:p>
            <a:pPr lvl="2">
              <a:spcBef>
                <a:spcPts val="0"/>
              </a:spcBef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Hb.11:13, Strangers . . . Pilgrims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AF97FF8-29FD-2BC7-C321-151AC935495D}"/>
              </a:ext>
            </a:extLst>
          </p:cNvPr>
          <p:cNvSpPr/>
          <p:nvPr/>
        </p:nvSpPr>
        <p:spPr>
          <a:xfrm>
            <a:off x="685800" y="2101826"/>
            <a:ext cx="2362200" cy="166025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Moment of decision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1705A18-C709-81D5-3CC7-27A17A11260B}"/>
              </a:ext>
            </a:extLst>
          </p:cNvPr>
          <p:cNvSpPr/>
          <p:nvPr/>
        </p:nvSpPr>
        <p:spPr>
          <a:xfrm>
            <a:off x="3399935" y="2101826"/>
            <a:ext cx="2362200" cy="166025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Time in between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29BAC6-EED6-F085-629F-1925BFD36F43}"/>
              </a:ext>
            </a:extLst>
          </p:cNvPr>
          <p:cNvSpPr/>
          <p:nvPr/>
        </p:nvSpPr>
        <p:spPr>
          <a:xfrm>
            <a:off x="6114070" y="2101826"/>
            <a:ext cx="2362200" cy="166025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Time of fulfillment</a:t>
            </a:r>
          </a:p>
        </p:txBody>
      </p:sp>
    </p:spTree>
    <p:extLst>
      <p:ext uri="{BB962C8B-B14F-4D97-AF65-F5344CB8AC3E}">
        <p14:creationId xmlns:p14="http://schemas.microsoft.com/office/powerpoint/2010/main" val="3300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does it mean to live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as strangers and pilgrims?</a:t>
            </a:r>
            <a:endParaRPr lang="en-US" altLang="en-US" sz="36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574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99"/>
                </a:solidFill>
              </a:rPr>
              <a:t>Admit: </a:t>
            </a:r>
            <a:r>
              <a:rPr lang="en-US" altLang="en-US" dirty="0">
                <a:solidFill>
                  <a:schemeClr val="bg1"/>
                </a:solidFill>
              </a:rPr>
              <a:t>everything we enjoy on earth is temporary.   Gn.47:9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99"/>
                </a:solidFill>
              </a:rPr>
              <a:t>Avoid:</a:t>
            </a:r>
            <a:r>
              <a:rPr lang="en-US" altLang="en-US" dirty="0">
                <a:solidFill>
                  <a:schemeClr val="bg1"/>
                </a:solidFill>
              </a:rPr>
              <a:t> anything that would jeopardize going to heaven.    Hb.11:23-26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</a:rPr>
              <a:t>Attitude: </a:t>
            </a:r>
            <a:r>
              <a:rPr lang="en-US" altLang="en-US" dirty="0">
                <a:solidFill>
                  <a:schemeClr val="bg1"/>
                </a:solidFill>
              </a:rPr>
              <a:t>emphasizes spiritual over temp-oral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5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is our priority?</a:t>
            </a:r>
            <a:endParaRPr lang="en-US" altLang="en-US" sz="36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574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FF"/>
                </a:solidFill>
              </a:rPr>
              <a:t>Future:</a:t>
            </a:r>
            <a:r>
              <a:rPr lang="en-US" altLang="en-US" dirty="0">
                <a:solidFill>
                  <a:schemeClr val="bg1"/>
                </a:solidFill>
              </a:rPr>
              <a:t>  Hb.11:14.    Mt.6:19-21.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Past:  </a:t>
            </a:r>
            <a:r>
              <a:rPr lang="en-US" altLang="en-US" dirty="0">
                <a:solidFill>
                  <a:schemeClr val="bg1"/>
                </a:solidFill>
              </a:rPr>
              <a:t>Hb.11:15.  Remembrance with an attitude.  [Num.11:5]  . . .  [Gn.24:5-8]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Present:</a:t>
            </a:r>
            <a:r>
              <a:rPr lang="en-US" altLang="en-US" dirty="0">
                <a:solidFill>
                  <a:schemeClr val="bg1"/>
                </a:solidFill>
              </a:rPr>
              <a:t>  Hb.11:16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Reach out for, aspire to something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Esau, 12:16-17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634" y="685800"/>
            <a:ext cx="5324268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in Faith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7CAD0F-C399-B3B0-71CE-ECD734750C91}"/>
              </a:ext>
            </a:extLst>
          </p:cNvPr>
          <p:cNvSpPr txBox="1">
            <a:spLocks/>
          </p:cNvSpPr>
          <p:nvPr/>
        </p:nvSpPr>
        <p:spPr bwMode="auto">
          <a:xfrm>
            <a:off x="1029092" y="2124173"/>
            <a:ext cx="70866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Seeking Something Better,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640945-4F90-E757-5767-EA482BE4BDA2}"/>
              </a:ext>
            </a:extLst>
          </p:cNvPr>
          <p:cNvSpPr txBox="1">
            <a:spLocks/>
          </p:cNvSpPr>
          <p:nvPr/>
        </p:nvSpPr>
        <p:spPr bwMode="auto">
          <a:xfrm>
            <a:off x="1914427" y="1390454"/>
            <a:ext cx="5324268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W/o Rec. Promises</a:t>
            </a:r>
          </a:p>
        </p:txBody>
      </p:sp>
    </p:spTree>
    <p:extLst>
      <p:ext uri="{BB962C8B-B14F-4D97-AF65-F5344CB8AC3E}">
        <p14:creationId xmlns:p14="http://schemas.microsoft.com/office/powerpoint/2010/main" val="235043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Spiritual blessings –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heavenly inheritance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2536"/>
            <a:ext cx="8229600" cy="50574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is their portion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Far superior to any material blessing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“Better” </a:t>
            </a:r>
            <a:r>
              <a:rPr lang="en-US" altLang="en-US" sz="3200" dirty="0">
                <a:solidFill>
                  <a:schemeClr val="bg1"/>
                </a:solidFill>
              </a:rPr>
              <a:t>– v.35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mere resurrection to earthly life…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Macc.7:9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i="1" dirty="0">
                <a:solidFill>
                  <a:srgbClr val="FFFF99"/>
                </a:solidFill>
              </a:rPr>
              <a:t>Beyond This Land of Parting…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D85E82F-73F2-E886-17DA-B454E35FE62E}"/>
              </a:ext>
            </a:extLst>
          </p:cNvPr>
          <p:cNvSpPr/>
          <p:nvPr/>
        </p:nvSpPr>
        <p:spPr>
          <a:xfrm>
            <a:off x="581319" y="5029200"/>
            <a:ext cx="38100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Land of sin,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suffering, sorrow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2582A7-2FD0-5412-E503-6B32168F8087}"/>
              </a:ext>
            </a:extLst>
          </p:cNvPr>
          <p:cNvSpPr/>
          <p:nvPr/>
        </p:nvSpPr>
        <p:spPr>
          <a:xfrm>
            <a:off x="4772319" y="5029200"/>
            <a:ext cx="38100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Land of salvation, solace,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421331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634" y="685800"/>
            <a:ext cx="5324268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in Faith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7CAD0F-C399-B3B0-71CE-ECD734750C91}"/>
              </a:ext>
            </a:extLst>
          </p:cNvPr>
          <p:cNvSpPr txBox="1">
            <a:spLocks/>
          </p:cNvSpPr>
          <p:nvPr/>
        </p:nvSpPr>
        <p:spPr bwMode="auto">
          <a:xfrm>
            <a:off x="1029092" y="2819400"/>
            <a:ext cx="70866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Believing That God Would Conquer Death,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16b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640945-4F90-E757-5767-EA482BE4BDA2}"/>
              </a:ext>
            </a:extLst>
          </p:cNvPr>
          <p:cNvSpPr txBox="1">
            <a:spLocks/>
          </p:cNvSpPr>
          <p:nvPr/>
        </p:nvSpPr>
        <p:spPr bwMode="auto">
          <a:xfrm>
            <a:off x="1914427" y="1390454"/>
            <a:ext cx="5324268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W/o Rec. Promises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E5E82DD-4CDC-F756-BA3E-89EE6AB12A18}"/>
              </a:ext>
            </a:extLst>
          </p:cNvPr>
          <p:cNvSpPr txBox="1">
            <a:spLocks/>
          </p:cNvSpPr>
          <p:nvPr/>
        </p:nvSpPr>
        <p:spPr bwMode="auto">
          <a:xfrm>
            <a:off x="1914427" y="2105319"/>
            <a:ext cx="5324268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Seeking Better </a:t>
            </a:r>
          </a:p>
        </p:txBody>
      </p:sp>
    </p:spTree>
    <p:extLst>
      <p:ext uri="{BB962C8B-B14F-4D97-AF65-F5344CB8AC3E}">
        <p14:creationId xmlns:p14="http://schemas.microsoft.com/office/powerpoint/2010/main" val="204941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57346"/>
            <a:ext cx="905256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They were dying, yet</a:t>
            </a:r>
            <a:br>
              <a:rPr lang="en-US" altLang="en-US" sz="3400" dirty="0">
                <a:solidFill>
                  <a:srgbClr val="CCFFCC"/>
                </a:solidFill>
              </a:rPr>
            </a:br>
            <a:r>
              <a:rPr lang="en-US" altLang="en-US" sz="3400" dirty="0">
                <a:solidFill>
                  <a:srgbClr val="CCFFCC"/>
                </a:solidFill>
              </a:rPr>
              <a:t>expected to enter a City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514094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Though they had no benefit of godly exam-</a:t>
            </a:r>
            <a:r>
              <a:rPr lang="en-US" altLang="en-US" dirty="0" err="1">
                <a:solidFill>
                  <a:schemeClr val="bg1"/>
                </a:solidFill>
              </a:rPr>
              <a:t>ples</a:t>
            </a:r>
            <a:r>
              <a:rPr lang="en-US" altLang="en-US" dirty="0">
                <a:solidFill>
                  <a:schemeClr val="bg1"/>
                </a:solidFill>
              </a:rPr>
              <a:t>,  NT,  Lord’s resurrection, etc.,  they believed God would </a:t>
            </a:r>
            <a:r>
              <a:rPr lang="en-US" altLang="en-US">
                <a:solidFill>
                  <a:schemeClr val="bg1"/>
                </a:solidFill>
              </a:rPr>
              <a:t>conquer death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Abraham, </a:t>
            </a:r>
            <a:r>
              <a:rPr lang="en-US" altLang="en-US" sz="3100" dirty="0">
                <a:solidFill>
                  <a:schemeClr val="bg1"/>
                </a:solidFill>
              </a:rPr>
              <a:t>17-19  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Isaac,</a:t>
            </a:r>
            <a:r>
              <a:rPr lang="en-US" altLang="en-US" sz="3100" dirty="0">
                <a:solidFill>
                  <a:schemeClr val="bg1"/>
                </a:solidFill>
              </a:rPr>
              <a:t> 20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Jacob, </a:t>
            </a:r>
            <a:r>
              <a:rPr lang="en-US" altLang="en-US" sz="3100" dirty="0">
                <a:solidFill>
                  <a:schemeClr val="bg1"/>
                </a:solidFill>
              </a:rPr>
              <a:t>21 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Joseph,</a:t>
            </a:r>
            <a:r>
              <a:rPr lang="en-US" altLang="en-US" sz="3100" dirty="0">
                <a:solidFill>
                  <a:schemeClr val="bg1"/>
                </a:solidFill>
              </a:rPr>
              <a:t> 22  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Hb.9:27, appointment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CC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57346"/>
            <a:ext cx="9052560" cy="990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Lesson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514094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Abraham’s hopes would not be satisfied until he went to the ‘heavenly city’ (= v.16)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07519A-0380-2C67-16D7-A1967DF87BCA}"/>
              </a:ext>
            </a:extLst>
          </p:cNvPr>
          <p:cNvSpPr/>
          <p:nvPr/>
        </p:nvSpPr>
        <p:spPr>
          <a:xfrm>
            <a:off x="381000" y="2438400"/>
            <a:ext cx="8382000" cy="1259505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“Aim at heaven and you will get earth thrown in.  Aim at earth and you get neither”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Lewis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81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Hebrews 11:8-10…13-16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31825" indent="-631825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13: </a:t>
            </a:r>
            <a:r>
              <a:rPr lang="en-US" altLang="en-US" dirty="0">
                <a:solidFill>
                  <a:srgbClr val="FFFFCC"/>
                </a:solidFill>
              </a:rPr>
              <a:t>were still living by faith when they died; promise was verbally fulfilled </a:t>
            </a:r>
            <a:r>
              <a:rPr lang="en-US" altLang="en-US" sz="2800" dirty="0">
                <a:solidFill>
                  <a:schemeClr val="bg1"/>
                </a:solidFill>
              </a:rPr>
              <a:t>(39)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14: </a:t>
            </a:r>
            <a:r>
              <a:rPr lang="en-US" altLang="en-US" dirty="0">
                <a:solidFill>
                  <a:srgbClr val="FFFFCC"/>
                </a:solidFill>
              </a:rPr>
              <a:t>seeking a country </a:t>
            </a:r>
            <a:r>
              <a:rPr lang="en-US" altLang="en-US" dirty="0">
                <a:solidFill>
                  <a:schemeClr val="bg1"/>
                </a:solidFill>
              </a:rPr>
              <a:t>(homeland) 16.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      </a:t>
            </a:r>
            <a:r>
              <a:rPr lang="en-US" altLang="en-US" sz="3000" dirty="0">
                <a:solidFill>
                  <a:schemeClr val="bg1"/>
                </a:solidFill>
              </a:rPr>
              <a:t>2 Pt.3:13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15: </a:t>
            </a:r>
            <a:r>
              <a:rPr lang="en-US" altLang="en-US" dirty="0">
                <a:solidFill>
                  <a:srgbClr val="FFFFCC"/>
                </a:solidFill>
              </a:rPr>
              <a:t>not Ur of Chaldea.  </a:t>
            </a:r>
            <a:r>
              <a:rPr lang="en-US" altLang="en-US" dirty="0">
                <a:solidFill>
                  <a:schemeClr val="bg1"/>
                </a:solidFill>
              </a:rPr>
              <a:t>Lk.9:62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16: </a:t>
            </a:r>
            <a:r>
              <a:rPr lang="en-US" altLang="en-US" dirty="0">
                <a:solidFill>
                  <a:srgbClr val="FFFFCC"/>
                </a:solidFill>
              </a:rPr>
              <a:t>heavenly home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468" y="838200"/>
            <a:ext cx="7086600" cy="1295400"/>
          </a:xfr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in Faith,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5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Believed God would fulfill His promise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4864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Hb.13:7, [successful] outcome of way of life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Bible emphasizes ‘finish’ – </a:t>
            </a:r>
          </a:p>
          <a:p>
            <a:pPr marL="0" indent="0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FF99"/>
                </a:solidFill>
              </a:rPr>
              <a:t>Creation,</a:t>
            </a:r>
            <a:r>
              <a:rPr lang="en-US" altLang="en-US" dirty="0">
                <a:solidFill>
                  <a:schemeClr val="bg1"/>
                </a:solidFill>
              </a:rPr>
              <a:t> Gn.2:1</a:t>
            </a:r>
          </a:p>
          <a:p>
            <a:pPr marL="0" indent="0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FF99"/>
                </a:solidFill>
              </a:rPr>
              <a:t>Tower,</a:t>
            </a:r>
            <a:r>
              <a:rPr lang="en-US" altLang="en-US" dirty="0">
                <a:solidFill>
                  <a:schemeClr val="bg1"/>
                </a:solidFill>
              </a:rPr>
              <a:t> Lk.14:28-30</a:t>
            </a:r>
          </a:p>
          <a:p>
            <a:pPr marL="0" indent="0">
              <a:spcAft>
                <a:spcPts val="600"/>
              </a:spcAft>
              <a:buNone/>
              <a:tabLst>
                <a:tab pos="395288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FF99"/>
                </a:solidFill>
              </a:rPr>
              <a:t>Lord’s work, </a:t>
            </a:r>
            <a:r>
              <a:rPr lang="en-US" altLang="en-US" dirty="0">
                <a:solidFill>
                  <a:schemeClr val="bg1"/>
                </a:solidFill>
              </a:rPr>
              <a:t>Jn.4:34</a:t>
            </a:r>
          </a:p>
          <a:p>
            <a:pPr marL="0" indent="0">
              <a:spcAft>
                <a:spcPts val="900"/>
              </a:spcAft>
              <a:buNone/>
              <a:tabLst>
                <a:tab pos="395288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FF99"/>
                </a:solidFill>
              </a:rPr>
              <a:t>Race, </a:t>
            </a:r>
            <a:r>
              <a:rPr lang="en-US" altLang="en-US" dirty="0">
                <a:solidFill>
                  <a:schemeClr val="bg1"/>
                </a:solidFill>
              </a:rPr>
              <a:t>Ac.20:24</a:t>
            </a:r>
          </a:p>
          <a:p>
            <a:pPr marL="0" indent="0">
              <a:buNone/>
              <a:tabLst>
                <a:tab pos="395288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Many forget to finish what they start </a:t>
            </a:r>
          </a:p>
        </p:txBody>
      </p:sp>
    </p:spTree>
    <p:extLst>
      <p:ext uri="{BB962C8B-B14F-4D97-AF65-F5344CB8AC3E}">
        <p14:creationId xmlns:p14="http://schemas.microsoft.com/office/powerpoint/2010/main" val="349907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5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A sad sight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24292"/>
            <a:ext cx="8382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Christian lives in faith all his life…loses it at the end.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What can happen our faith?</a:t>
            </a:r>
          </a:p>
          <a:p>
            <a:pPr marL="0" indent="0"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Do not grow in faith,</a:t>
            </a:r>
            <a:r>
              <a:rPr lang="en-US" altLang="en-US" sz="3100" dirty="0">
                <a:solidFill>
                  <a:schemeClr val="bg1"/>
                </a:solidFill>
              </a:rPr>
              <a:t>  Mt.6:30;  Lk.7:9; 	Ro.4:19;  1 Co.15:14</a:t>
            </a:r>
          </a:p>
          <a:p>
            <a:pPr marL="0" indent="0"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Shipwreck faith, </a:t>
            </a:r>
            <a:r>
              <a:rPr lang="en-US" altLang="en-US" sz="3100" dirty="0">
                <a:solidFill>
                  <a:schemeClr val="bg1"/>
                </a:solidFill>
              </a:rPr>
              <a:t>1 Tim.1:19-20</a:t>
            </a:r>
          </a:p>
          <a:p>
            <a:pPr marL="0" indent="0"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Depart from faith, </a:t>
            </a:r>
            <a:r>
              <a:rPr lang="en-US" altLang="en-US" sz="3100" dirty="0">
                <a:solidFill>
                  <a:schemeClr val="bg1"/>
                </a:solidFill>
              </a:rPr>
              <a:t>1 Tim.4:1</a:t>
            </a:r>
          </a:p>
          <a:p>
            <a:pPr marL="0" indent="0"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100" dirty="0">
                <a:solidFill>
                  <a:srgbClr val="CCFFCC"/>
                </a:solidFill>
              </a:rPr>
              <a:t>Err concerning the faith, </a:t>
            </a:r>
            <a:r>
              <a:rPr lang="en-US" altLang="en-US" sz="3100" dirty="0">
                <a:solidFill>
                  <a:schemeClr val="bg1"/>
                </a:solidFill>
              </a:rPr>
              <a:t>1 Tim.6:19-21</a:t>
            </a:r>
          </a:p>
          <a:p>
            <a:pPr marL="0" indent="0">
              <a:spcAft>
                <a:spcPts val="600"/>
              </a:spcAft>
              <a:buNone/>
              <a:tabLst>
                <a:tab pos="574675" algn="l"/>
              </a:tabLs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1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5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How to develop faith like Abraham’s?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Renew source of faith every day, </a:t>
            </a:r>
            <a:r>
              <a:rPr lang="en-US" sz="3100" dirty="0">
                <a:solidFill>
                  <a:schemeClr val="bg1"/>
                </a:solidFill>
              </a:rPr>
              <a:t>Hb.11:1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33DE3B-3220-F7F3-9298-E3576519B762}"/>
              </a:ext>
            </a:extLst>
          </p:cNvPr>
          <p:cNvSpPr/>
          <p:nvPr/>
        </p:nvSpPr>
        <p:spPr>
          <a:xfrm>
            <a:off x="800492" y="1600200"/>
            <a:ext cx="7543800" cy="35052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“It's not what men eat, but what they digest that makes them strong; not what we gain, but what we save that makes us rich; not what we read, but what we remember that makes us learned; not what we preach or pray, but what we practice and believe that makes us Christians” </a:t>
            </a:r>
            <a:r>
              <a:rPr lang="en-US" sz="3000" dirty="0"/>
              <a:t> </a:t>
            </a:r>
            <a:r>
              <a:rPr lang="en-US" sz="2400" dirty="0"/>
              <a:t>– Francis Bacon</a:t>
            </a:r>
          </a:p>
        </p:txBody>
      </p:sp>
    </p:spTree>
    <p:extLst>
      <p:ext uri="{BB962C8B-B14F-4D97-AF65-F5344CB8AC3E}">
        <p14:creationId xmlns:p14="http://schemas.microsoft.com/office/powerpoint/2010/main" val="8296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5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How to develop faith like Abraham’s?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FFFF"/>
                </a:solidFill>
              </a:rPr>
              <a:t>Renew source of faith every day, </a:t>
            </a:r>
            <a:r>
              <a:rPr lang="en-US" sz="2400" dirty="0">
                <a:solidFill>
                  <a:schemeClr val="bg1"/>
                </a:solidFill>
              </a:rPr>
              <a:t>Hb.11:1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Reject enemies of faith, </a:t>
            </a:r>
            <a:r>
              <a:rPr lang="en-US" altLang="en-US" sz="3100" dirty="0">
                <a:solidFill>
                  <a:schemeClr val="bg1"/>
                </a:solidFill>
              </a:rPr>
              <a:t>Hb.11:8, 9, 10-11.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9B3EE0-0714-8450-82F1-2AFCE75E98C3}"/>
              </a:ext>
            </a:extLst>
          </p:cNvPr>
          <p:cNvSpPr/>
          <p:nvPr/>
        </p:nvSpPr>
        <p:spPr>
          <a:xfrm>
            <a:off x="800492" y="2133600"/>
            <a:ext cx="7543800" cy="41148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“You never know how much you really believe anything until its truth or falsehood becomes a matter of life and death.  It is easy to say you believe a rope to be strong as long as you are merely using it to cord a box.  But suppose you had to hang by that rope over a precipice.  Wouldn't you then first discover how much you really trusted it?”</a:t>
            </a:r>
            <a:r>
              <a:rPr lang="en-US" sz="2400" dirty="0">
                <a:solidFill>
                  <a:srgbClr val="CCFFCC"/>
                </a:solidFill>
              </a:rPr>
              <a:t> </a:t>
            </a:r>
            <a:r>
              <a:rPr lang="en-US" sz="2400" dirty="0"/>
              <a:t>– </a:t>
            </a:r>
            <a:r>
              <a:rPr lang="en-US" sz="2400" dirty="0" err="1"/>
              <a:t>C.S.Lewis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72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5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How to develop faith like Abraham’s?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FFFF"/>
                </a:solidFill>
              </a:rPr>
              <a:t>Renew source of faith every day, </a:t>
            </a:r>
            <a:r>
              <a:rPr lang="en-US" sz="2400" dirty="0">
                <a:solidFill>
                  <a:schemeClr val="bg1"/>
                </a:solidFill>
              </a:rPr>
              <a:t>Hb.11:1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CFFFF"/>
                </a:solidFill>
              </a:rPr>
              <a:t>Reject enemies of faith, </a:t>
            </a:r>
            <a:r>
              <a:rPr lang="en-US" altLang="en-US" sz="2400" dirty="0">
                <a:solidFill>
                  <a:schemeClr val="bg1"/>
                </a:solidFill>
              </a:rPr>
              <a:t>Hb.11:8, 9, 10-11.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Realize important of faith, </a:t>
            </a:r>
            <a:r>
              <a:rPr lang="en-US" altLang="en-US" sz="3100" dirty="0">
                <a:solidFill>
                  <a:schemeClr val="bg1"/>
                </a:solidFill>
              </a:rPr>
              <a:t>Hb.11 = Ja.2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30535-5DF1-90D8-E21A-B58DDF3FF67B}"/>
              </a:ext>
            </a:extLst>
          </p:cNvPr>
          <p:cNvSpPr/>
          <p:nvPr/>
        </p:nvSpPr>
        <p:spPr>
          <a:xfrm>
            <a:off x="609600" y="2819400"/>
            <a:ext cx="3886200" cy="1752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Hebrews 11:…28-30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Started well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Later, let guard 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198F4E-5BAE-D2BC-CB54-DF2AB4BBB622}"/>
              </a:ext>
            </a:extLst>
          </p:cNvPr>
          <p:cNvSpPr/>
          <p:nvPr/>
        </p:nvSpPr>
        <p:spPr>
          <a:xfrm>
            <a:off x="4648200" y="2819400"/>
            <a:ext cx="3886200" cy="1752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James 2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Faith is obedience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Final warning: </a:t>
            </a:r>
            <a:r>
              <a:rPr lang="en-US" sz="3000" dirty="0">
                <a:solidFill>
                  <a:schemeClr val="bg1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9277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634" y="838200"/>
            <a:ext cx="5324268" cy="5334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in Faith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7CAD0F-C399-B3B0-71CE-ECD734750C91}"/>
              </a:ext>
            </a:extLst>
          </p:cNvPr>
          <p:cNvSpPr txBox="1">
            <a:spLocks/>
          </p:cNvSpPr>
          <p:nvPr/>
        </p:nvSpPr>
        <p:spPr bwMode="auto">
          <a:xfrm>
            <a:off x="1029092" y="1542854"/>
            <a:ext cx="70866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Died Without Receiving the Promises,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822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1_Default Design</vt:lpstr>
      <vt:lpstr>PowerPoint Presentation</vt:lpstr>
      <vt:lpstr>Hebrews 11:8-10…13-16 </vt:lpstr>
      <vt:lpstr>I. They Died in Faith, 13</vt:lpstr>
      <vt:lpstr>Believed God would fulfill His promise</vt:lpstr>
      <vt:lpstr>A sad sight</vt:lpstr>
      <vt:lpstr>How to develop faith like Abraham’s?</vt:lpstr>
      <vt:lpstr>How to develop faith like Abraham’s?</vt:lpstr>
      <vt:lpstr>How to develop faith like Abraham’s?</vt:lpstr>
      <vt:lpstr>I. They Died in Faith</vt:lpstr>
      <vt:lpstr>John 8:56</vt:lpstr>
      <vt:lpstr>What does it mean to live as strangers and pilgrims?</vt:lpstr>
      <vt:lpstr>What is our priority?</vt:lpstr>
      <vt:lpstr>I. They Died in Faith</vt:lpstr>
      <vt:lpstr>Spiritual blessings – heavenly inheritance</vt:lpstr>
      <vt:lpstr>I. They Died in Faith</vt:lpstr>
      <vt:lpstr>They were dying, yet expected to enter a City</vt:lpstr>
      <vt:lpstr>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456</cp:revision>
  <dcterms:created xsi:type="dcterms:W3CDTF">2004-01-08T21:08:14Z</dcterms:created>
  <dcterms:modified xsi:type="dcterms:W3CDTF">2022-10-09T14:45:54Z</dcterms:modified>
</cp:coreProperties>
</file>