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27" r:id="rId2"/>
    <p:sldMasterId id="2147483739" r:id="rId3"/>
  </p:sldMasterIdLst>
  <p:notesMasterIdLst>
    <p:notesMasterId r:id="rId29"/>
  </p:notesMasterIdLst>
  <p:sldIdLst>
    <p:sldId id="610" r:id="rId4"/>
    <p:sldId id="612" r:id="rId5"/>
    <p:sldId id="260" r:id="rId6"/>
    <p:sldId id="613" r:id="rId7"/>
    <p:sldId id="614" r:id="rId8"/>
    <p:sldId id="615" r:id="rId9"/>
    <p:sldId id="616" r:id="rId10"/>
    <p:sldId id="618" r:id="rId11"/>
    <p:sldId id="635" r:id="rId12"/>
    <p:sldId id="619" r:id="rId13"/>
    <p:sldId id="620" r:id="rId14"/>
    <p:sldId id="621" r:id="rId15"/>
    <p:sldId id="622" r:id="rId16"/>
    <p:sldId id="624" r:id="rId17"/>
    <p:sldId id="623" r:id="rId18"/>
    <p:sldId id="625" r:id="rId19"/>
    <p:sldId id="626" r:id="rId20"/>
    <p:sldId id="627" r:id="rId21"/>
    <p:sldId id="628" r:id="rId22"/>
    <p:sldId id="629" r:id="rId23"/>
    <p:sldId id="630" r:id="rId24"/>
    <p:sldId id="631" r:id="rId25"/>
    <p:sldId id="632" r:id="rId26"/>
    <p:sldId id="633" r:id="rId27"/>
    <p:sldId id="634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FFCC"/>
    <a:srgbClr val="CCFFCC"/>
    <a:srgbClr val="FFFF99"/>
    <a:srgbClr val="FFFF66"/>
    <a:srgbClr val="CC0000"/>
    <a:srgbClr val="00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53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2C68261-85AD-4B26-595A-F80A2235E38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7D4B566-E223-5C2E-0C3A-5EF2CD1CFB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0F04BF9D-3777-8E57-F3CC-4BE83F9A36C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957CFA59-E4D0-31D8-ED35-156C9F32AD7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FA8CACD9-7BA7-9344-8D94-D416E8B6223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B7E914A4-B45A-E6D3-157A-5B1ABD3C0C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7010738-BAA8-4201-8F20-FCFFA88222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86CFF7DF-ECE7-221F-E279-AD4C1EF13A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C9757A96-9698-0819-C768-8DD8BB0A1F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AB648B02-75CC-C5FE-FDF4-E598F67F63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919303-E445-4341-A101-CFC0033BDA44}" type="slidenum">
              <a:rPr lang="en-US" altLang="en-US" smtClean="0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51F8F10C-60C2-CE4E-958D-3EC24DA10E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D39D98B-74E5-419D-A646-D40A00C88C20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A94B6956-2989-E6A5-E6F9-5B3F27B483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4D3D6742-6412-732A-73D4-1F3FB26C6A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FD8FEB10-4349-F4F2-9BE1-C9B4D778973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" name="Rectangle 3">
              <a:extLst>
                <a:ext uri="{FF2B5EF4-FFF2-40B4-BE49-F238E27FC236}">
                  <a16:creationId xmlns:a16="http://schemas.microsoft.com/office/drawing/2014/main" id="{CDE3FCAB-978B-1B94-ED35-7D6D2C30C9C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4" name="Rectangle 4">
              <a:extLst>
                <a:ext uri="{FF2B5EF4-FFF2-40B4-BE49-F238E27FC236}">
                  <a16:creationId xmlns:a16="http://schemas.microsoft.com/office/drawing/2014/main" id="{34B385CE-1C43-16EB-9C95-884708D6D96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5" name="Group 5">
              <a:extLst>
                <a:ext uri="{FF2B5EF4-FFF2-40B4-BE49-F238E27FC236}">
                  <a16:creationId xmlns:a16="http://schemas.microsoft.com/office/drawing/2014/main" id="{4B533B80-207B-0A23-486F-EA307A1148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6" name="Rectangle 6">
                <a:extLst>
                  <a:ext uri="{FF2B5EF4-FFF2-40B4-BE49-F238E27FC236}">
                    <a16:creationId xmlns:a16="http://schemas.microsoft.com/office/drawing/2014/main" id="{DFD7EEBB-D880-7108-201D-ACC00526567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" name="Rectangle 7">
                <a:extLst>
                  <a:ext uri="{FF2B5EF4-FFF2-40B4-BE49-F238E27FC236}">
                    <a16:creationId xmlns:a16="http://schemas.microsoft.com/office/drawing/2014/main" id="{3ABF767E-ECCF-BABD-6600-805175EFAB5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" name="Rectangle 8">
                <a:extLst>
                  <a:ext uri="{FF2B5EF4-FFF2-40B4-BE49-F238E27FC236}">
                    <a16:creationId xmlns:a16="http://schemas.microsoft.com/office/drawing/2014/main" id="{1D375B55-CAFF-932C-6F26-2DBDA667F37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9">
                <a:extLst>
                  <a:ext uri="{FF2B5EF4-FFF2-40B4-BE49-F238E27FC236}">
                    <a16:creationId xmlns:a16="http://schemas.microsoft.com/office/drawing/2014/main" id="{D535B053-D67B-F04D-185F-C14843D20EF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10">
                <a:extLst>
                  <a:ext uri="{FF2B5EF4-FFF2-40B4-BE49-F238E27FC236}">
                    <a16:creationId xmlns:a16="http://schemas.microsoft.com/office/drawing/2014/main" id="{73129722-AAFD-4414-A2DD-0D71FA1A11A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11">
                <a:extLst>
                  <a:ext uri="{FF2B5EF4-FFF2-40B4-BE49-F238E27FC236}">
                    <a16:creationId xmlns:a16="http://schemas.microsoft.com/office/drawing/2014/main" id="{756F456C-E5F6-6E1E-E17B-27C34FAE0B1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2">
                <a:extLst>
                  <a:ext uri="{FF2B5EF4-FFF2-40B4-BE49-F238E27FC236}">
                    <a16:creationId xmlns:a16="http://schemas.microsoft.com/office/drawing/2014/main" id="{6DB5F756-3347-4153-D56D-0F8CEA8AC75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3">
                <a:extLst>
                  <a:ext uri="{FF2B5EF4-FFF2-40B4-BE49-F238E27FC236}">
                    <a16:creationId xmlns:a16="http://schemas.microsoft.com/office/drawing/2014/main" id="{36BAB64F-30A5-6B2D-658E-7D5A2AA0146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4">
                <a:extLst>
                  <a:ext uri="{FF2B5EF4-FFF2-40B4-BE49-F238E27FC236}">
                    <a16:creationId xmlns:a16="http://schemas.microsoft.com/office/drawing/2014/main" id="{79DC6E90-A286-1767-EBDB-ECECDCED4B6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5">
                <a:extLst>
                  <a:ext uri="{FF2B5EF4-FFF2-40B4-BE49-F238E27FC236}">
                    <a16:creationId xmlns:a16="http://schemas.microsoft.com/office/drawing/2014/main" id="{F64F03F6-1643-F937-EAE9-5B49A2A0243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8580A04E-C296-097F-DBA0-48863E2F9D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7">
            <a:extLst>
              <a:ext uri="{FF2B5EF4-FFF2-40B4-BE49-F238E27FC236}">
                <a16:creationId xmlns:a16="http://schemas.microsoft.com/office/drawing/2014/main" id="{FDBF3669-8569-8142-F518-ECBC867B54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84FF6AC7-EF4D-EF68-E7CF-EB6FC1BD45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BF73F-7E0B-499D-9137-9E555E4226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1142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CF54E8C-E720-2821-5D9B-AE25E6989DE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159B68C-B36C-9515-4F4E-B14B8147704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ACD9C-0A33-4653-AC63-B066E9FFCC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5675A206-2348-569E-C4AE-DECFDB3387B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604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3FF619D-E7CD-4893-90C8-E961D43ED40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1544D8A-CF5F-D51B-88C8-AD1E280B9B8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AE22C-8C4A-4354-862D-6B944CBFA8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D733DFB6-FC84-EAF5-0A86-E88968096F4C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61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2978F32-3215-F83C-4360-DA3B19E0DAD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D068775-D180-6702-2832-F4496EC2259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A782C-861A-4EBD-9178-9CAE8113C8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167934F3-9EB6-E647-9993-4EBA08FE26F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14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A2D43-A7F9-A128-A02E-446109BB2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37741-D51C-DB42-761E-0335B2E64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0F69F6-4827-1DA4-959F-08E8C6AFB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B54BF07-DB91-42B4-AC7E-49623CD962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2141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D63A1-5A0D-BD53-F03F-0424B3EFC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7E05E6-FB41-5167-708E-66E6B5DBE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F1785-A76F-8161-665D-A34AD3564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7426378-8FCB-4C72-AE5D-DE04E0FB15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377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35C78-CB66-1BB5-C3B6-5486E5903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09C4D-8510-E91E-558F-409AB8189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6F2C6-6ED6-22E7-8C65-88D3E3C9A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8CA191B-1347-48D3-9335-5C234E3195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19652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47189B-CCAD-3131-45FB-3279EBD9B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D7F81D-074F-4657-F08F-5A0BE646D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485EA8-F539-55B1-F4E5-30A38F02E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AF6740C-7916-4936-8F08-86CD8D3B00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61931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EDDB16-8C58-C44F-DB3C-181D0485C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8E52B6-7672-E6D8-6DE7-1D1C387DC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A958AC-EFBB-B6ED-37E1-AAA49125B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16EC1DC-A756-47E5-AC30-F8B0DD6D44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77367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1C7017-844B-86A9-14BF-A9D0DD32B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081608-7901-EB88-8589-D517CCC2F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4DA8DA-D94C-F613-6A44-D8D7B8F8A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61A16BD-ED70-4798-BBBE-A2D56A4887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53827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F62EF0-EC4F-2B4D-2C7D-358F9E8C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D622DC-C458-BA70-6D85-CDBA9029F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9BE465-3595-8695-E97B-6B05FE395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E0317B4-3E5F-469A-BC15-583E7FC0B8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5927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E1CFED1-BDDD-7233-3B99-4E3BFB5B05E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F3F23AB-E9E9-68B1-4AD5-F09C2409E0D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B8357-11BF-43A0-AA29-D0482C2537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6495A9CE-BA47-D091-D16E-E9C69DB781B1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36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E0ACCC-54AC-570F-2DD1-BBC09C99B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B4C1A-554B-A204-4B11-67AFE4CF3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054C08-018F-C08C-C580-21D1BEA3C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55D7498-C121-44BF-A423-0437B54361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5728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7546DD-0D9B-ECC4-ED24-A5139C23F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47D5A9-CC53-BAE3-000E-E50127BD1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A3311-80E7-5660-DAFA-AF6C7F125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73B46DD-EEE5-414B-B1FD-A6A8A570E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73615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AB621-49CA-C7DB-9367-11803818E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7E21A-3220-7335-26DF-446CDCC43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1CA6B-1D34-22A6-2A40-BF0FB3D77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A079189-355E-4671-B223-7341E935A2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56178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EC452-3828-65C5-0AAC-C4CFE46BF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954FF-87BF-3AD4-91C8-91BBB3D0F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08139-A3D0-E918-907F-61B99E0F4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67A7C4F-C11C-4EBE-B909-585F6F4B52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80827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D3DF5D-3E4F-DE36-9EC3-A0318102C3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261E946-0109-2847-AC3F-D90F6FFE9B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3149C8-3F03-BDEB-4C89-D365257004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EC87A-5DF8-4A3F-954E-E9FF3F733B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36039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26966C-0644-0620-1DFF-280318A27D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E7AC47-E257-BF04-C2DE-5005073D05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9199DE-F980-B0D0-ECFF-895FAA3701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98BF3-6564-40FF-A902-1B6BC12627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91908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088678-AFE4-AF23-6278-2A23F7F09E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877F78-D7A4-6288-EC65-891B3FE047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3BE1B7-38B9-FA44-FBF6-E41A10449D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B5C65-E9D0-445A-B0CA-94B1BF7A13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91664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039031-DC2B-7CA6-A1F1-A1E0DA3361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0887E2-27FB-64CB-3C23-D97FAA0AD9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840E41-BE70-A545-8FAB-C508581E2A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AC528-C270-4D51-A70D-0874929F70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74796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48ACF61-B3BD-DB1E-D070-85961F02C4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32F945A-0CD2-4001-DC5D-EAC4CBD9FA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2DAF42-4E4C-B9CA-F466-FC4E3E0BA5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E8653-679D-4A17-A3E3-B9B162E045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78197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E80EE1E-BA3D-3E3A-F236-B0D78E28EF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27558F1-C32C-731C-C84B-F1384B3EFD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B9D80FC-049F-CACC-131B-F2E00A8AAA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202F4-B254-4475-AF01-6290A385BD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112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A3ED1C2-4D01-6E0A-0AA5-0D6FDADA1F8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9ACA33A-AC26-51F7-A708-CFEB0297382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6AFA8-EA15-4411-9DC0-AB76862249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DE0B6468-B252-5D8B-9C66-CEF8FDC5C11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232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949FB1D-9083-8AC0-CD72-B9A12755CF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8AF3AB6-94E3-815F-AE72-08B519C224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4B2FDB4-AEFB-E64D-5924-DA13A4DFA8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C4CB-9C2D-484F-AFA2-3CB1303101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92902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AC59CF-0B9D-5E75-01F5-A5318FCB36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08556E-097E-7501-6D9B-67A40BD981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080C32-1B34-E0A3-62C4-2669EAAE0F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29865-0825-4050-AAC7-6545CF350D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82451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8C9D78-8837-8688-C2B3-16B7A082C0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02B8CD-7470-3FB5-850B-811C915F3A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50BE1C-769E-9DFF-F9C2-FB925A4181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AE7DC-2A17-4324-9D4E-51F5F2371C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6390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03D953-47BF-2023-B96A-CA6A3FEB27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2DB3A8-0D06-1BB7-49E0-0B84D3095F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07A174-6D2D-B37F-830F-4EFB7DC27F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8650D-FCC1-48B6-B46D-CB92A2C1E0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22798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53EE19-5D1E-9AF6-4455-3A6DC9BA03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7EC5B3F-BA3D-43FF-B087-91D29DCB94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790B9A-B6C6-FDB4-975B-424376910C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9726C-A08E-488E-8028-730E2EC4CB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33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5071195-EC2E-5222-2B8F-1DCA17279EC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FA05649-4385-B4B6-591D-E15668FD6E6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68695-025A-4408-80E2-F74209E610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276CBCAB-48E0-42F6-2185-55D05350A4E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43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052F6665-1B62-AA8B-B976-35F4056A354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C811B68-4AE2-D8AB-0414-FD9C81A5186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2AF11-6195-4D15-973C-56302594DC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A6784ABE-FDFE-DCAC-F5CA-D12F97C1B8FC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02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16481F8-808A-24AD-7D1A-E278286AA15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957A69-83B4-97BB-D23A-FDC626436A8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4C35D-C639-41B5-94A2-2FF26FDB0D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2A14AB20-DD80-A590-C34C-2CC6F51F693F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88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E841F5C-76E3-DD4C-FD79-C8012E91FF2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0758925-DBAE-6D2D-F4CE-7AB6C616C15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8496F-E08B-491B-B41B-AB92657CC2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65DAACAF-9EE8-25FD-237F-577A47B9744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04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E70D9A6-9605-CC26-21AE-7E0F257C6F0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2BAFC6E-D01A-20FA-ECAE-BF0665ED75C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C349B-BF45-4C2F-9112-B8CF71B0D2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09542E54-5A4E-3074-FE6D-6C3CD26877D5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34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59F2D32-71D8-9C19-5CF6-19D2869B16C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09D82CA-F25F-0317-53D5-48D3330A83C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FDA31-1B4B-459A-AF5E-8EE9449202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DA3205DB-6844-EDE5-AC72-623E05C1DEF6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20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7EC4B19-265C-156B-CDD7-1147BA217F6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C03FFAE-7784-56B3-A87D-5259DA69992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E63AAACF-858A-413E-B84A-CA417D4E95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17ED101D-D36B-644D-1C5E-264B1DDE5B5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>
              <a:extLst>
                <a:ext uri="{FF2B5EF4-FFF2-40B4-BE49-F238E27FC236}">
                  <a16:creationId xmlns:a16="http://schemas.microsoft.com/office/drawing/2014/main" id="{6A2E0E7F-6701-2514-3D9E-F5721C39D1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>
              <a:extLst>
                <a:ext uri="{FF2B5EF4-FFF2-40B4-BE49-F238E27FC236}">
                  <a16:creationId xmlns:a16="http://schemas.microsoft.com/office/drawing/2014/main" id="{840CC001-30E2-38FE-BA0F-09C5BBF84F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>
              <a:extLst>
                <a:ext uri="{FF2B5EF4-FFF2-40B4-BE49-F238E27FC236}">
                  <a16:creationId xmlns:a16="http://schemas.microsoft.com/office/drawing/2014/main" id="{4EAB09DA-38E2-328B-90DD-4EF44CC8B9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>
              <a:extLst>
                <a:ext uri="{FF2B5EF4-FFF2-40B4-BE49-F238E27FC236}">
                  <a16:creationId xmlns:a16="http://schemas.microsoft.com/office/drawing/2014/main" id="{37D5BC22-DFFE-47D0-520B-B60C3ED170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>
              <a:extLst>
                <a:ext uri="{FF2B5EF4-FFF2-40B4-BE49-F238E27FC236}">
                  <a16:creationId xmlns:a16="http://schemas.microsoft.com/office/drawing/2014/main" id="{6EE537A0-4181-B6B4-84B6-DA186711B0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>
              <a:extLst>
                <a:ext uri="{FF2B5EF4-FFF2-40B4-BE49-F238E27FC236}">
                  <a16:creationId xmlns:a16="http://schemas.microsoft.com/office/drawing/2014/main" id="{A15934CD-C9FC-DF66-D2B5-4E12E7659C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>
              <a:extLst>
                <a:ext uri="{FF2B5EF4-FFF2-40B4-BE49-F238E27FC236}">
                  <a16:creationId xmlns:a16="http://schemas.microsoft.com/office/drawing/2014/main" id="{92D93D7B-96A8-44C9-9AB0-AE8F952187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>
              <a:extLst>
                <a:ext uri="{FF2B5EF4-FFF2-40B4-BE49-F238E27FC236}">
                  <a16:creationId xmlns:a16="http://schemas.microsoft.com/office/drawing/2014/main" id="{12B48022-7456-6E13-68C2-F17BD4D572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>
              <a:extLst>
                <a:ext uri="{FF2B5EF4-FFF2-40B4-BE49-F238E27FC236}">
                  <a16:creationId xmlns:a16="http://schemas.microsoft.com/office/drawing/2014/main" id="{7F567B77-4B9B-D245-9A66-A437A1D18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>
            <a:extLst>
              <a:ext uri="{FF2B5EF4-FFF2-40B4-BE49-F238E27FC236}">
                <a16:creationId xmlns:a16="http://schemas.microsoft.com/office/drawing/2014/main" id="{D0874B9C-755A-7E30-2591-C19F971F18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2CBA3A80-DCF0-2E4F-5C16-25EE32A34B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60" name="Rectangle 16">
            <a:extLst>
              <a:ext uri="{FF2B5EF4-FFF2-40B4-BE49-F238E27FC236}">
                <a16:creationId xmlns:a16="http://schemas.microsoft.com/office/drawing/2014/main" id="{6D19F361-A7C9-2460-6728-03151A96D09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  <p:sldLayoutId id="214748386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7D0D9E8-8C38-EC03-B22C-1A2D06AEA5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DE938D1-3CC6-16D1-E33D-662D338FA7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F72FBC5-8A7A-A079-39AC-0808A5BCE94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40A2DA1-2EF0-2129-E30D-224FB25561F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0AB6A8A-8E87-A0A6-908F-69BAB66048E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94993F9E-C7D0-4AF3-ACCC-056922CD3B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394AB6B-AC5E-44CD-B868-CE0FBBF85A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1C77F50-ADD0-4153-9A15-795085B15B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BEF9862-42B7-BBCC-8710-11AB87A173B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EB6E133-724D-0EE6-25B5-1038C9DF344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40C50A5-F3AE-0433-A19A-2F4F7A154E6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83DC055-6901-44A9-9C50-179A8B69ED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891DDB4-0C98-F8E3-E024-A1152B55BD8D}"/>
              </a:ext>
            </a:extLst>
          </p:cNvPr>
          <p:cNvSpPr/>
          <p:nvPr/>
        </p:nvSpPr>
        <p:spPr>
          <a:xfrm>
            <a:off x="1762125" y="914400"/>
            <a:ext cx="5619750" cy="1219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en-US" sz="3600" dirty="0">
                <a:solidFill>
                  <a:srgbClr val="FFC000"/>
                </a:solidFill>
              </a:rPr>
              <a:t>A Church to Imitate</a:t>
            </a:r>
          </a:p>
          <a:p>
            <a:pPr algn="ctr" eaLnBrk="1" hangingPunct="1">
              <a:defRPr/>
            </a:pPr>
            <a:r>
              <a:rPr lang="en-US" sz="3000" dirty="0">
                <a:solidFill>
                  <a:schemeClr val="bg1"/>
                </a:solidFill>
              </a:rPr>
              <a:t>1 Thessalonians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1FECA6B9-9604-9A92-7714-D775273514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rgbClr val="FFFF00"/>
                </a:solidFill>
              </a:rPr>
              <a:t>7:</a:t>
            </a:r>
            <a:r>
              <a:rPr lang="en-US" altLang="en-US" sz="3200">
                <a:solidFill>
                  <a:schemeClr val="bg1"/>
                </a:solidFill>
              </a:rPr>
              <a:t> you became examples</a:t>
            </a:r>
            <a:endParaRPr lang="en-US" altLang="en-US" sz="3000">
              <a:solidFill>
                <a:srgbClr val="FFC000"/>
              </a:solidFill>
            </a:endParaRP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F8D297BF-AD78-7868-6B59-678F2BF1A0E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227638"/>
          </a:xfrm>
        </p:spPr>
        <p:txBody>
          <a:bodyPr/>
          <a:lstStyle/>
          <a:p>
            <a:pPr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>
                <a:solidFill>
                  <a:schemeClr val="bg1"/>
                </a:solidFill>
              </a:rPr>
              <a:t>Model, pattern.    (2 Th.3:9)</a:t>
            </a:r>
          </a:p>
          <a:p>
            <a:pPr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>
                <a:solidFill>
                  <a:schemeClr val="bg1"/>
                </a:solidFill>
              </a:rPr>
              <a:t>Macedonia  </a:t>
            </a:r>
            <a:r>
              <a:rPr lang="en-US" altLang="en-US" sz="2800">
                <a:solidFill>
                  <a:schemeClr val="bg1"/>
                </a:solidFill>
              </a:rPr>
              <a:t>(N. Greece)</a:t>
            </a:r>
          </a:p>
          <a:p>
            <a:pPr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>
                <a:solidFill>
                  <a:schemeClr val="bg1"/>
                </a:solidFill>
              </a:rPr>
              <a:t>Achaia  </a:t>
            </a:r>
            <a:r>
              <a:rPr lang="en-US" altLang="en-US" sz="2800">
                <a:solidFill>
                  <a:schemeClr val="bg1"/>
                </a:solidFill>
              </a:rPr>
              <a:t>(S. Greece)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3000">
                <a:solidFill>
                  <a:schemeClr val="bg1"/>
                </a:solidFill>
              </a:rPr>
              <a:t>Who believe (t.t.: Christians, Ac.2:44)</a:t>
            </a:r>
            <a:endParaRPr lang="en-US" altLang="en-US">
              <a:solidFill>
                <a:schemeClr val="bg1"/>
              </a:solidFill>
            </a:endParaRPr>
          </a:p>
          <a:p>
            <a:pPr lvl="1" eaLnBrk="1" hangingPunct="1">
              <a:spcAft>
                <a:spcPts val="600"/>
              </a:spcAft>
            </a:pPr>
            <a:endParaRPr lang="en-US" altLang="en-US" sz="310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64E2B3D-CC3D-8A7C-F9E6-8799FCB3FC1B}"/>
              </a:ext>
            </a:extLst>
          </p:cNvPr>
          <p:cNvSpPr/>
          <p:nvPr/>
        </p:nvSpPr>
        <p:spPr>
          <a:xfrm>
            <a:off x="885825" y="3581400"/>
            <a:ext cx="7391400" cy="2133600"/>
          </a:xfrm>
          <a:prstGeom prst="roundRect">
            <a:avLst/>
          </a:prstGeom>
          <a:solidFill>
            <a:schemeClr val="tx1"/>
          </a:solidFill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rgbClr val="FFFF99"/>
                </a:solidFill>
              </a:rPr>
              <a:t>“First they followed their preachers as a living pattern or example ... they in turn became an example, a pattern for the imitation of other churches” </a:t>
            </a:r>
            <a:r>
              <a:rPr lang="en-US" sz="2400" dirty="0"/>
              <a:t>– Eadie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28620190-E6A3-4F27-3C84-3E133EED47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rgbClr val="FFFF00"/>
                </a:solidFill>
              </a:rPr>
              <a:t>8:</a:t>
            </a:r>
            <a:r>
              <a:rPr lang="en-US" altLang="en-US" sz="3200">
                <a:solidFill>
                  <a:schemeClr val="bg1"/>
                </a:solidFill>
              </a:rPr>
              <a:t> for from you…</a:t>
            </a:r>
            <a:endParaRPr lang="en-US" altLang="en-US" sz="3000">
              <a:solidFill>
                <a:srgbClr val="FFC000"/>
              </a:solidFill>
            </a:endParaRP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ABA32178-53B6-1B56-8E86-10EBEC7B86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44563"/>
            <a:ext cx="8382000" cy="5227637"/>
          </a:xfrm>
        </p:spPr>
        <p:txBody>
          <a:bodyPr/>
          <a:lstStyle/>
          <a:p>
            <a:pPr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Local church taught locally and universally </a:t>
            </a:r>
            <a:r>
              <a:rPr lang="en-US" altLang="en-US" sz="3000" dirty="0">
                <a:solidFill>
                  <a:schemeClr val="bg1"/>
                </a:solidFill>
              </a:rPr>
              <a:t>[</a:t>
            </a:r>
            <a:r>
              <a:rPr lang="en-US" altLang="en-US" sz="3000" dirty="0">
                <a:solidFill>
                  <a:srgbClr val="FFFFCC"/>
                </a:solidFill>
              </a:rPr>
              <a:t>Macedonia / Achaia … AND every place</a:t>
            </a:r>
            <a:r>
              <a:rPr lang="en-US" altLang="en-US" sz="3000" dirty="0">
                <a:solidFill>
                  <a:schemeClr val="bg1"/>
                </a:solidFill>
              </a:rPr>
              <a:t>]</a:t>
            </a:r>
            <a:endParaRPr lang="en-US" altLang="en-US" dirty="0">
              <a:solidFill>
                <a:schemeClr val="bg1"/>
              </a:solidFill>
            </a:endParaRPr>
          </a:p>
          <a:p>
            <a:pPr lvl="1" eaLnBrk="1" hangingPunct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Receivers (6) become transmitters (8)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Sounded forth: of trumpet, roll of thunder – from Thessalonica to Greece to the world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2 Co.8:1-2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B9986858-769D-FB39-2BF4-E63DF5630E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rgbClr val="FFFF00"/>
                </a:solidFill>
              </a:rPr>
              <a:t>9-10:</a:t>
            </a:r>
            <a:r>
              <a:rPr lang="en-US" altLang="en-US" sz="3200">
                <a:solidFill>
                  <a:schemeClr val="bg1"/>
                </a:solidFill>
              </a:rPr>
              <a:t> reports of the kind of visit we made and your response to the gospel</a:t>
            </a:r>
            <a:endParaRPr lang="en-US" altLang="en-US" sz="3000">
              <a:solidFill>
                <a:srgbClr val="FFC000"/>
              </a:solidFill>
            </a:endParaRP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2C8D825F-FF55-33A0-72AF-0ED9A4E7AC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382000" cy="4800600"/>
          </a:xfrm>
        </p:spPr>
        <p:txBody>
          <a:bodyPr/>
          <a:lstStyle/>
          <a:p>
            <a:pPr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>
                <a:solidFill>
                  <a:srgbClr val="FFFF99"/>
                </a:solidFill>
              </a:rPr>
              <a:t>Turned</a:t>
            </a:r>
            <a:r>
              <a:rPr lang="en-US" altLang="en-US">
                <a:solidFill>
                  <a:schemeClr val="bg1"/>
                </a:solidFill>
              </a:rPr>
              <a:t> to God from idols </a:t>
            </a:r>
            <a:r>
              <a:rPr lang="en-US" altLang="en-US">
                <a:solidFill>
                  <a:srgbClr val="FFFFCC"/>
                </a:solidFill>
              </a:rPr>
              <a:t>[change direction]</a:t>
            </a:r>
          </a:p>
          <a:p>
            <a:pPr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>
                <a:solidFill>
                  <a:srgbClr val="FFFF99"/>
                </a:solidFill>
              </a:rPr>
              <a:t>Serve</a:t>
            </a:r>
            <a:r>
              <a:rPr lang="en-US" altLang="en-US">
                <a:solidFill>
                  <a:schemeClr val="bg1"/>
                </a:solidFill>
              </a:rPr>
              <a:t> the living and true God </a:t>
            </a:r>
            <a:r>
              <a:rPr lang="en-US" altLang="en-US">
                <a:solidFill>
                  <a:srgbClr val="FFFFCC"/>
                </a:solidFill>
              </a:rPr>
              <a:t>[all of life is redirected]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>
                <a:solidFill>
                  <a:srgbClr val="FFFF99"/>
                </a:solidFill>
              </a:rPr>
              <a:t>Wait</a:t>
            </a:r>
            <a:r>
              <a:rPr lang="en-US" altLang="en-US">
                <a:solidFill>
                  <a:schemeClr val="bg1"/>
                </a:solidFill>
              </a:rPr>
              <a:t> for His Son from heaven </a:t>
            </a:r>
            <a:r>
              <a:rPr lang="en-US" altLang="en-US">
                <a:solidFill>
                  <a:srgbClr val="FFFFCC"/>
                </a:solidFill>
              </a:rPr>
              <a:t>[ready for His coming, 4:16]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0AFC7D36-B556-7FF7-6191-EC48AD7DCA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457200"/>
            <a:ext cx="8382000" cy="5715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F5D66D75-4209-6B1F-FCFE-B56A3AF9A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685800"/>
            <a:ext cx="5486400" cy="1066800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3400" kern="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3600" b="1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40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 Of Faith, 3</a:t>
            </a:r>
            <a:endParaRPr lang="en-US" altLang="en-US" sz="3600" kern="0" dirty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BBD13A0-35DB-251D-A673-DDDE45585469}"/>
              </a:ext>
            </a:extLst>
          </p:cNvPr>
          <p:cNvSpPr/>
          <p:nvPr/>
        </p:nvSpPr>
        <p:spPr>
          <a:xfrm>
            <a:off x="1571625" y="1981200"/>
            <a:ext cx="6019800" cy="676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</a:rPr>
              <a:t>(The work that faith accomplishes)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4E88E305-99AC-1457-4567-580B41197A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rgbClr val="FFFF00"/>
                </a:solidFill>
              </a:rPr>
              <a:t>What is faith?</a:t>
            </a:r>
            <a:endParaRPr lang="en-US" altLang="en-US" sz="300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7E049-8C33-7B4C-91AA-94D01EB3F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838200"/>
            <a:ext cx="8382000" cy="4800600"/>
          </a:xfrm>
        </p:spPr>
        <p:txBody>
          <a:bodyPr/>
          <a:lstStyle/>
          <a:p>
            <a:pPr eaLnBrk="1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chemeClr val="bg1"/>
                </a:solidFill>
              </a:rPr>
              <a:t>Gn.4, Abel .  .  .  Hb.11:4  /  Ro.10:17</a:t>
            </a:r>
          </a:p>
          <a:p>
            <a:pPr lvl="1" eaLnBrk="1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solidFill>
                  <a:schemeClr val="bg1"/>
                </a:solidFill>
              </a:rPr>
              <a:t>Based on the Word of God</a:t>
            </a:r>
          </a:p>
          <a:p>
            <a:pPr lvl="1" eaLnBrk="1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solidFill>
                  <a:schemeClr val="bg1"/>
                </a:solidFill>
              </a:rPr>
              <a:t>Faith does . . . </a:t>
            </a:r>
          </a:p>
          <a:p>
            <a:pPr marL="339725" indent="-339725" eaLnBrk="1" hangingPunct="1"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solidFill>
                  <a:srgbClr val="00B0F0"/>
                </a:solidFill>
              </a:rPr>
              <a:t>1. </a:t>
            </a:r>
            <a:r>
              <a:rPr lang="en-US" u="sng" dirty="0">
                <a:solidFill>
                  <a:srgbClr val="FFFFCC"/>
                </a:solidFill>
              </a:rPr>
              <a:t>What</a:t>
            </a:r>
            <a:r>
              <a:rPr lang="en-US" dirty="0">
                <a:solidFill>
                  <a:srgbClr val="FFFFCC"/>
                </a:solidFill>
              </a:rPr>
              <a:t> God says: </a:t>
            </a:r>
            <a:r>
              <a:rPr lang="en-US" dirty="0">
                <a:solidFill>
                  <a:schemeClr val="bg1"/>
                </a:solidFill>
              </a:rPr>
              <a:t>Lv.10, </a:t>
            </a:r>
            <a:r>
              <a:rPr lang="en-US" dirty="0">
                <a:solidFill>
                  <a:srgbClr val="FFFFCC"/>
                </a:solidFill>
              </a:rPr>
              <a:t>unauthorized fire is not safe.</a:t>
            </a:r>
          </a:p>
          <a:p>
            <a:pPr marL="339725" indent="-339725" eaLnBrk="1" hangingPunct="1"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solidFill>
                  <a:srgbClr val="00B0F0"/>
                </a:solidFill>
              </a:rPr>
              <a:t>2. </a:t>
            </a:r>
            <a:r>
              <a:rPr lang="en-US" u="sng" dirty="0">
                <a:solidFill>
                  <a:srgbClr val="FFFFCC"/>
                </a:solidFill>
              </a:rPr>
              <a:t>Way</a:t>
            </a:r>
            <a:r>
              <a:rPr lang="en-US" dirty="0">
                <a:solidFill>
                  <a:srgbClr val="FFFFCC"/>
                </a:solidFill>
              </a:rPr>
              <a:t> God says: </a:t>
            </a:r>
            <a:r>
              <a:rPr lang="en-US" dirty="0">
                <a:solidFill>
                  <a:schemeClr val="bg1"/>
                </a:solidFill>
              </a:rPr>
              <a:t>1 Chr.15, </a:t>
            </a:r>
            <a:r>
              <a:rPr lang="en-US" dirty="0">
                <a:solidFill>
                  <a:srgbClr val="FFFFCC"/>
                </a:solidFill>
              </a:rPr>
              <a:t>cart worked but not God’s way.</a:t>
            </a:r>
          </a:p>
          <a:p>
            <a:pPr marL="339725" indent="-339725" eaLnBrk="1" hangingPunct="1"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solidFill>
                  <a:srgbClr val="00B0F0"/>
                </a:solidFill>
              </a:rPr>
              <a:t>3. </a:t>
            </a:r>
            <a:r>
              <a:rPr lang="en-US" u="sng" dirty="0">
                <a:solidFill>
                  <a:srgbClr val="FFFFCC"/>
                </a:solidFill>
              </a:rPr>
              <a:t>Why</a:t>
            </a:r>
            <a:r>
              <a:rPr lang="en-US" dirty="0">
                <a:solidFill>
                  <a:srgbClr val="FFFFCC"/>
                </a:solidFill>
              </a:rPr>
              <a:t> God says: </a:t>
            </a:r>
            <a:r>
              <a:rPr lang="en-US" dirty="0">
                <a:solidFill>
                  <a:schemeClr val="bg1"/>
                </a:solidFill>
              </a:rPr>
              <a:t>Ac.19:1-7, </a:t>
            </a:r>
            <a:r>
              <a:rPr lang="en-US" dirty="0">
                <a:solidFill>
                  <a:srgbClr val="FFFFCC"/>
                </a:solidFill>
              </a:rPr>
              <a:t>immersed, but in John’s baptism.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D0486555-D363-0042-B292-EE06DA0008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rgbClr val="FFFF00"/>
                </a:solidFill>
              </a:rPr>
              <a:t>Paul commends their work of faith</a:t>
            </a:r>
            <a:endParaRPr lang="en-US" altLang="en-US" sz="300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C1C9E-7FF5-A3DC-8003-9D0BF4658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334000"/>
          </a:xfrm>
        </p:spPr>
        <p:txBody>
          <a:bodyPr/>
          <a:lstStyle/>
          <a:p>
            <a:pPr marL="0" indent="0" eaLnBrk="1" hangingPunct="1">
              <a:spcAft>
                <a:spcPts val="300"/>
              </a:spcAft>
              <a:buFontTx/>
              <a:buNone/>
              <a:defRPr/>
            </a:pPr>
            <a:r>
              <a:rPr lang="en-US" dirty="0">
                <a:solidFill>
                  <a:schemeClr val="bg1"/>
                </a:solidFill>
              </a:rPr>
              <a:t>Implies the Word . . . </a:t>
            </a:r>
          </a:p>
          <a:p>
            <a:pPr marL="339725" indent="-339725" eaLnBrk="1" hangingPunct="1">
              <a:spcAft>
                <a:spcPts val="600"/>
              </a:spcAft>
              <a:buFontTx/>
              <a:buNone/>
              <a:defRPr/>
            </a:pPr>
            <a:r>
              <a:rPr lang="en-US" sz="2400" dirty="0">
                <a:solidFill>
                  <a:srgbClr val="00B050"/>
                </a:solidFill>
              </a:rPr>
              <a:t>1.</a:t>
            </a:r>
            <a:r>
              <a:rPr lang="en-US" sz="2400" dirty="0">
                <a:solidFill>
                  <a:srgbClr val="00B0F0"/>
                </a:solidFill>
              </a:rPr>
              <a:t> </a:t>
            </a:r>
            <a:r>
              <a:rPr lang="en-US" dirty="0">
                <a:solidFill>
                  <a:srgbClr val="CCECFF"/>
                </a:solidFill>
              </a:rPr>
              <a:t>Directed them, </a:t>
            </a:r>
            <a:r>
              <a:rPr lang="en-US" dirty="0">
                <a:solidFill>
                  <a:schemeClr val="bg1"/>
                </a:solidFill>
              </a:rPr>
              <a:t>6.</a:t>
            </a:r>
            <a:r>
              <a:rPr lang="en-US" dirty="0">
                <a:solidFill>
                  <a:srgbClr val="FFFFCC"/>
                </a:solidFill>
              </a:rPr>
              <a:t>  </a:t>
            </a:r>
            <a:r>
              <a:rPr lang="en-US" dirty="0">
                <a:solidFill>
                  <a:schemeClr val="bg1"/>
                </a:solidFill>
              </a:rPr>
              <a:t>1 Pt.4:11</a:t>
            </a:r>
          </a:p>
          <a:p>
            <a:pPr marL="339725" indent="-339725" eaLnBrk="1" hangingPunct="1">
              <a:spcAft>
                <a:spcPts val="600"/>
              </a:spcAft>
              <a:buFontTx/>
              <a:buNone/>
              <a:defRPr/>
            </a:pPr>
            <a:r>
              <a:rPr lang="en-US" sz="2400" dirty="0">
                <a:solidFill>
                  <a:srgbClr val="00B050"/>
                </a:solidFill>
              </a:rPr>
              <a:t>2. </a:t>
            </a:r>
            <a:r>
              <a:rPr lang="en-US" dirty="0">
                <a:solidFill>
                  <a:srgbClr val="CCECFF"/>
                </a:solidFill>
              </a:rPr>
              <a:t>Dwelled in them, </a:t>
            </a:r>
            <a:r>
              <a:rPr lang="en-US" dirty="0">
                <a:solidFill>
                  <a:schemeClr val="bg1"/>
                </a:solidFill>
              </a:rPr>
              <a:t>8.  </a:t>
            </a:r>
            <a:r>
              <a:rPr lang="en-US" dirty="0">
                <a:solidFill>
                  <a:srgbClr val="CCFFCC"/>
                </a:solidFill>
              </a:rPr>
              <a:t>(Influence)</a:t>
            </a:r>
          </a:p>
          <a:p>
            <a:pPr marL="339725" indent="-339725" eaLnBrk="1" hangingPunct="1">
              <a:spcAft>
                <a:spcPts val="600"/>
              </a:spcAft>
              <a:buFontTx/>
              <a:buNone/>
              <a:defRPr/>
            </a:pPr>
            <a:r>
              <a:rPr lang="en-US" sz="2400" dirty="0">
                <a:solidFill>
                  <a:srgbClr val="00B050"/>
                </a:solidFill>
              </a:rPr>
              <a:t>3. </a:t>
            </a:r>
            <a:r>
              <a:rPr lang="en-US" dirty="0">
                <a:solidFill>
                  <a:srgbClr val="CCECFF"/>
                </a:solidFill>
              </a:rPr>
              <a:t>Defined them, </a:t>
            </a:r>
            <a:r>
              <a:rPr lang="en-US" dirty="0">
                <a:solidFill>
                  <a:schemeClr val="bg1"/>
                </a:solidFill>
              </a:rPr>
              <a:t>8.</a:t>
            </a:r>
            <a:r>
              <a:rPr lang="en-US" dirty="0">
                <a:solidFill>
                  <a:srgbClr val="FFFFCC"/>
                </a:solidFill>
              </a:rPr>
              <a:t>  </a:t>
            </a:r>
            <a:r>
              <a:rPr lang="en-US" dirty="0">
                <a:solidFill>
                  <a:srgbClr val="CCFFCC"/>
                </a:solidFill>
              </a:rPr>
              <a:t>People associated them with the gospel.</a:t>
            </a:r>
          </a:p>
          <a:p>
            <a:pPr marL="339725" indent="-339725" eaLnBrk="1" hangingPunct="1"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solidFill>
                  <a:srgbClr val="00B050"/>
                </a:solidFill>
              </a:rPr>
              <a:t>4.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dirty="0">
                <a:solidFill>
                  <a:srgbClr val="CCECFF"/>
                </a:solidFill>
              </a:rPr>
              <a:t>Detached them, </a:t>
            </a:r>
            <a:r>
              <a:rPr lang="en-US" dirty="0">
                <a:solidFill>
                  <a:schemeClr val="bg1"/>
                </a:solidFill>
              </a:rPr>
              <a:t>9-10.   </a:t>
            </a:r>
            <a:r>
              <a:rPr lang="en-US" dirty="0">
                <a:solidFill>
                  <a:srgbClr val="CCFFCC"/>
                </a:solidFill>
              </a:rPr>
              <a:t>Turned </a:t>
            </a:r>
            <a:r>
              <a:rPr lang="en-US" u="sng" dirty="0">
                <a:solidFill>
                  <a:srgbClr val="CCFFCC"/>
                </a:solidFill>
              </a:rPr>
              <a:t>to</a:t>
            </a:r>
            <a:r>
              <a:rPr lang="en-US" dirty="0">
                <a:solidFill>
                  <a:srgbClr val="CCFFCC"/>
                </a:solidFill>
              </a:rPr>
              <a:t> God, </a:t>
            </a:r>
            <a:r>
              <a:rPr lang="en-US" u="sng" dirty="0">
                <a:solidFill>
                  <a:srgbClr val="CCFFCC"/>
                </a:solidFill>
              </a:rPr>
              <a:t>from</a:t>
            </a:r>
            <a:r>
              <a:rPr lang="en-US" dirty="0">
                <a:solidFill>
                  <a:srgbClr val="CCFFCC"/>
                </a:solidFill>
              </a:rPr>
              <a:t> idols…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1C28E546-8164-C578-B6E9-ACE9027997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rgbClr val="FFFF00"/>
                </a:solidFill>
              </a:rPr>
              <a:t>Paul commends their work of faith</a:t>
            </a:r>
            <a:endParaRPr lang="en-US" altLang="en-US" sz="3000">
              <a:solidFill>
                <a:srgbClr val="FFC000"/>
              </a:solidFill>
            </a:endParaRP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5C212C53-5DE3-F6B3-868F-BBE7B3D91D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334000"/>
          </a:xfrm>
        </p:spPr>
        <p:txBody>
          <a:bodyPr/>
          <a:lstStyle/>
          <a:p>
            <a:pPr marL="339725" indent="-339725" eaLnBrk="1" hangingPunct="1">
              <a:buFontTx/>
              <a:buNone/>
            </a:pPr>
            <a:r>
              <a:rPr lang="en-US" altLang="en-US" sz="2400">
                <a:solidFill>
                  <a:srgbClr val="00B050"/>
                </a:solidFill>
              </a:rPr>
              <a:t>4.</a:t>
            </a:r>
            <a:r>
              <a:rPr lang="en-US" altLang="en-US">
                <a:solidFill>
                  <a:srgbClr val="FFFFCC"/>
                </a:solidFill>
              </a:rPr>
              <a:t> Detached them, </a:t>
            </a:r>
            <a:r>
              <a:rPr lang="en-US" altLang="en-US">
                <a:solidFill>
                  <a:schemeClr val="bg1"/>
                </a:solidFill>
              </a:rPr>
              <a:t>9-10.  </a:t>
            </a:r>
          </a:p>
          <a:p>
            <a:pPr lvl="1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>
                <a:solidFill>
                  <a:schemeClr val="bg1"/>
                </a:solidFill>
              </a:rPr>
              <a:t>False religions use gimmicks.  1 K.12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3200">
                <a:solidFill>
                  <a:schemeClr val="bg1"/>
                </a:solidFill>
              </a:rPr>
              <a:t>Walking by faith (Ro.10:17; 2 Co.5:7)</a:t>
            </a: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81A364AC-6CFA-A606-4D37-ABB32A3461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457200"/>
            <a:ext cx="8382000" cy="5715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ED160F86-B1BB-260E-69E6-F45C8B97A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1425" y="685800"/>
            <a:ext cx="4121150" cy="381000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600" kern="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600" b="1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26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 Of Faith, 3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B60A349-F6A6-0CCE-EE40-B1F26C67B755}"/>
              </a:ext>
            </a:extLst>
          </p:cNvPr>
          <p:cNvSpPr/>
          <p:nvPr/>
        </p:nvSpPr>
        <p:spPr>
          <a:xfrm>
            <a:off x="1571625" y="2438400"/>
            <a:ext cx="6019800" cy="676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</a:rPr>
              <a:t>(The effort that love produces)</a:t>
            </a:r>
          </a:p>
        </p:txBody>
      </p:sp>
      <p:sp>
        <p:nvSpPr>
          <p:cNvPr id="2" name="AutoShape 4">
            <a:extLst>
              <a:ext uri="{FF2B5EF4-FFF2-40B4-BE49-F238E27FC236}">
                <a16:creationId xmlns:a16="http://schemas.microsoft.com/office/drawing/2014/main" id="{D6190685-823E-A231-8F88-64C2A2372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219200"/>
            <a:ext cx="5486400" cy="1066800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3400" kern="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II</a:t>
            </a:r>
            <a:r>
              <a:rPr lang="en-US" altLang="en-US" sz="3600" b="1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40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Labor Of Love, 3</a:t>
            </a:r>
            <a:endParaRPr lang="en-US" altLang="en-US" sz="3600" kern="0" dirty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C25E02AF-3D95-2E06-40D9-CC221C12E3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rgbClr val="FFFF00"/>
                </a:solidFill>
              </a:rPr>
              <a:t>Labor</a:t>
            </a:r>
            <a:endParaRPr lang="en-US" altLang="en-US" sz="3000">
              <a:solidFill>
                <a:srgbClr val="FFC000"/>
              </a:solidFill>
            </a:endParaRPr>
          </a:p>
        </p:txBody>
      </p:sp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id="{C6E28916-DDED-9086-10DD-65449E0A7A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3340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</a:rPr>
              <a:t>“To engage in activity that is </a:t>
            </a:r>
            <a:r>
              <a:rPr lang="en-US" altLang="en-US" u="sng" dirty="0">
                <a:solidFill>
                  <a:srgbClr val="FFFFCC"/>
                </a:solidFill>
              </a:rPr>
              <a:t>burdensome</a:t>
            </a:r>
            <a:r>
              <a:rPr lang="en-US" altLang="en-US" dirty="0">
                <a:solidFill>
                  <a:srgbClr val="FFFFCC"/>
                </a:solidFill>
              </a:rPr>
              <a:t>, work, labor, toil” </a:t>
            </a:r>
            <a:r>
              <a:rPr lang="en-US" altLang="en-US" sz="1800" dirty="0">
                <a:solidFill>
                  <a:schemeClr val="bg1"/>
                </a:solidFill>
              </a:rPr>
              <a:t>(BDAG).    </a:t>
            </a:r>
            <a:r>
              <a:rPr lang="en-US" altLang="en-US" dirty="0">
                <a:solidFill>
                  <a:schemeClr val="bg1"/>
                </a:solidFill>
              </a:rPr>
              <a:t>Ga.5:6.  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But 1 Jn.5:3,  </a:t>
            </a:r>
            <a:r>
              <a:rPr lang="en-US" altLang="en-US" i="1" u="sng" dirty="0">
                <a:solidFill>
                  <a:schemeClr val="bg1"/>
                </a:solidFill>
              </a:rPr>
              <a:t>not</a:t>
            </a:r>
            <a:r>
              <a:rPr lang="en-US" altLang="en-US" i="1" dirty="0">
                <a:solidFill>
                  <a:schemeClr val="bg1"/>
                </a:solidFill>
              </a:rPr>
              <a:t> </a:t>
            </a:r>
            <a:r>
              <a:rPr lang="en-US" altLang="en-US" i="1" u="sng" dirty="0">
                <a:solidFill>
                  <a:schemeClr val="bg1"/>
                </a:solidFill>
              </a:rPr>
              <a:t>burdensome</a:t>
            </a:r>
            <a:r>
              <a:rPr lang="en-US" altLang="en-US" dirty="0">
                <a:solidFill>
                  <a:schemeClr val="bg1"/>
                </a:solidFill>
              </a:rPr>
              <a:t>??</a:t>
            </a:r>
          </a:p>
          <a:p>
            <a:pPr lvl="1" eaLnBrk="1" hangingPunct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Song of Sol.8:7</a:t>
            </a:r>
          </a:p>
          <a:p>
            <a:pPr lvl="1" eaLnBrk="1" hangingPunct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CC"/>
                </a:solidFill>
              </a:rPr>
              <a:t>Jacob, </a:t>
            </a:r>
            <a:r>
              <a:rPr lang="en-US" altLang="en-US" sz="3200" dirty="0">
                <a:solidFill>
                  <a:schemeClr val="bg1"/>
                </a:solidFill>
              </a:rPr>
              <a:t>Gn.19:18, 20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CC"/>
                </a:solidFill>
              </a:rPr>
              <a:t>Laban, </a:t>
            </a:r>
            <a:r>
              <a:rPr lang="en-US" altLang="en-US" sz="3200" dirty="0">
                <a:solidFill>
                  <a:schemeClr val="bg1"/>
                </a:solidFill>
              </a:rPr>
              <a:t>Gn.31:38-42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5CA3DF8-7964-49B2-3CB8-FF5292F69244}"/>
              </a:ext>
            </a:extLst>
          </p:cNvPr>
          <p:cNvSpPr/>
          <p:nvPr/>
        </p:nvSpPr>
        <p:spPr>
          <a:xfrm>
            <a:off x="656735" y="4648200"/>
            <a:ext cx="7848600" cy="1066800"/>
          </a:xfrm>
          <a:prstGeom prst="roundRect">
            <a:avLst/>
          </a:prstGeom>
          <a:solidFill>
            <a:schemeClr val="tx1"/>
          </a:solidFill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000" dirty="0"/>
              <a:t>Same actions, same time, different attitudes.</a:t>
            </a:r>
          </a:p>
          <a:p>
            <a:pPr algn="ctr">
              <a:defRPr/>
            </a:pPr>
            <a:r>
              <a:rPr lang="en-US" sz="3000" dirty="0">
                <a:solidFill>
                  <a:srgbClr val="CCECFF"/>
                </a:solidFill>
              </a:rPr>
              <a:t>When love is the motive, labor is light.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EB3C2A01-3129-361D-A1F0-CD66558CA1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rgbClr val="FFFF00"/>
                </a:solidFill>
              </a:rPr>
              <a:t>Labor</a:t>
            </a:r>
            <a:endParaRPr lang="en-US" altLang="en-US" sz="3000">
              <a:solidFill>
                <a:srgbClr val="FFC000"/>
              </a:solidFill>
            </a:endParaRP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FA42B834-6195-D573-ED59-0730AA520F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334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FFCC"/>
                </a:solidFill>
              </a:rPr>
              <a:t>“To engage in activity that is </a:t>
            </a:r>
            <a:r>
              <a:rPr lang="en-US" altLang="en-US" u="sng">
                <a:solidFill>
                  <a:srgbClr val="FFFFCC"/>
                </a:solidFill>
              </a:rPr>
              <a:t>burdensome</a:t>
            </a:r>
            <a:r>
              <a:rPr lang="en-US" altLang="en-US">
                <a:solidFill>
                  <a:srgbClr val="FFFFCC"/>
                </a:solidFill>
              </a:rPr>
              <a:t>, work, labor, toil” </a:t>
            </a:r>
            <a:r>
              <a:rPr lang="en-US" altLang="en-US" sz="1800">
                <a:solidFill>
                  <a:schemeClr val="bg1"/>
                </a:solidFill>
              </a:rPr>
              <a:t>(BDAG).    </a:t>
            </a:r>
            <a:r>
              <a:rPr lang="en-US" altLang="en-US">
                <a:solidFill>
                  <a:schemeClr val="bg1"/>
                </a:solidFill>
              </a:rPr>
              <a:t>Ga.5:6.  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3200">
                <a:solidFill>
                  <a:schemeClr val="bg1"/>
                </a:solidFill>
              </a:rPr>
              <a:t>Jn.14:15, real love obeys</a:t>
            </a:r>
          </a:p>
          <a:p>
            <a:pPr lvl="1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>
                <a:solidFill>
                  <a:schemeClr val="bg1"/>
                </a:solidFill>
              </a:rPr>
              <a:t>Jn.15:12, love is unselfish</a:t>
            </a:r>
          </a:p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Churches talk about love, then offer naïve people a false gospel.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082C8CF5-A0FA-7710-D9BE-5C94B2E535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20763"/>
          </a:xfrm>
        </p:spPr>
        <p:txBody>
          <a:bodyPr/>
          <a:lstStyle/>
          <a:p>
            <a:pPr eaLnBrk="1" hangingPunct="1"/>
            <a:r>
              <a:rPr lang="en-US" altLang="en-US" sz="3400">
                <a:solidFill>
                  <a:srgbClr val="FFFFCC"/>
                </a:solidFill>
              </a:rPr>
              <a:t>A church takes a risk when</a:t>
            </a:r>
            <a:br>
              <a:rPr lang="en-US" altLang="en-US" sz="3400">
                <a:solidFill>
                  <a:srgbClr val="FFFFCC"/>
                </a:solidFill>
              </a:rPr>
            </a:br>
            <a:r>
              <a:rPr lang="en-US" altLang="en-US" sz="3400">
                <a:solidFill>
                  <a:srgbClr val="FFFFCC"/>
                </a:solidFill>
              </a:rPr>
              <a:t>it imitates other churches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DC85CC12-3DB3-7F4D-DF79-A5D014D183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382000" cy="5181600"/>
          </a:xfrm>
        </p:spPr>
        <p:txBody>
          <a:bodyPr/>
          <a:lstStyle/>
          <a:p>
            <a:pPr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>
                <a:solidFill>
                  <a:schemeClr val="bg1"/>
                </a:solidFill>
              </a:rPr>
              <a:t>Some imitation is good – </a:t>
            </a:r>
            <a:r>
              <a:rPr lang="en-US" altLang="en-US" sz="3000">
                <a:solidFill>
                  <a:schemeClr val="bg1"/>
                </a:solidFill>
              </a:rPr>
              <a:t>1 Th.2:14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>
                <a:solidFill>
                  <a:schemeClr val="bg1"/>
                </a:solidFill>
              </a:rPr>
              <a:t>We should imitate Thessalonians – </a:t>
            </a:r>
            <a:r>
              <a:rPr lang="en-US" altLang="en-US" sz="3000">
                <a:solidFill>
                  <a:schemeClr val="bg1"/>
                </a:solidFill>
              </a:rPr>
              <a:t>1 Th.1:7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id="{DE79661C-996B-C229-1C8E-DF650D439F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457200"/>
            <a:ext cx="8382000" cy="5715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91C4ACF1-C711-5086-A8E1-DAB0230F3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1425" y="685800"/>
            <a:ext cx="4121150" cy="381000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600" kern="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600" b="1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26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 Of Faith, 3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E5F2F40-F808-F4BD-FA68-8590DDD465CB}"/>
              </a:ext>
            </a:extLst>
          </p:cNvPr>
          <p:cNvSpPr/>
          <p:nvPr/>
        </p:nvSpPr>
        <p:spPr>
          <a:xfrm>
            <a:off x="1571625" y="2895600"/>
            <a:ext cx="6019800" cy="676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</a:rPr>
              <a:t>(The endurance that hope inspires)</a:t>
            </a:r>
          </a:p>
        </p:txBody>
      </p:sp>
      <p:sp>
        <p:nvSpPr>
          <p:cNvPr id="2" name="AutoShape 4">
            <a:extLst>
              <a:ext uri="{FF2B5EF4-FFF2-40B4-BE49-F238E27FC236}">
                <a16:creationId xmlns:a16="http://schemas.microsoft.com/office/drawing/2014/main" id="{A206461D-8E3C-8D5E-7380-1B8DF6B92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676400"/>
            <a:ext cx="5486400" cy="1066800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3400" kern="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III</a:t>
            </a:r>
            <a:r>
              <a:rPr lang="en-US" altLang="en-US" sz="3600" b="1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40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Patience Of Hope, 3</a:t>
            </a:r>
            <a:endParaRPr lang="en-US" altLang="en-US" sz="3600" kern="0" dirty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A7C57744-3450-77D0-9E87-02E95AED4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1425" y="1171575"/>
            <a:ext cx="4121150" cy="381000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600" kern="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II</a:t>
            </a:r>
            <a:r>
              <a:rPr lang="en-US" altLang="en-US" sz="2600" b="1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26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Labor</a:t>
            </a:r>
            <a:r>
              <a:rPr lang="en-US" altLang="en-US" sz="2600" b="1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6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Love, 3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7A1AA89C-57C5-9056-3100-4C8BA49EBE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rgbClr val="FFFF00"/>
                </a:solidFill>
              </a:rPr>
              <a:t>Patience keeps on going.</a:t>
            </a:r>
            <a:endParaRPr lang="en-US" altLang="en-US" sz="300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3D6B8-4B49-BFEC-A8E9-D961F3335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334000"/>
          </a:xfrm>
        </p:spPr>
        <p:txBody>
          <a:bodyPr/>
          <a:lstStyle/>
          <a:p>
            <a:pPr eaLnBrk="1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FFFFCC"/>
                </a:solidFill>
              </a:rPr>
              <a:t>“Hope is golden” </a:t>
            </a:r>
            <a:r>
              <a:rPr lang="en-US" sz="2400" dirty="0">
                <a:solidFill>
                  <a:schemeClr val="bg1"/>
                </a:solidFill>
              </a:rPr>
              <a:t>– Homer.</a:t>
            </a:r>
            <a:r>
              <a:rPr lang="en-US" dirty="0">
                <a:solidFill>
                  <a:srgbClr val="FFFFCC"/>
                </a:solidFill>
              </a:rPr>
              <a:t> </a:t>
            </a:r>
          </a:p>
          <a:p>
            <a:pPr eaLnBrk="1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bg1"/>
                </a:solidFill>
              </a:rPr>
              <a:t>Ancients stressed importance of hope (though they had no foundation for it).</a:t>
            </a:r>
          </a:p>
          <a:p>
            <a:pPr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bg1"/>
                </a:solidFill>
              </a:rPr>
              <a:t>Human hope cannot deliver.  </a:t>
            </a:r>
          </a:p>
          <a:p>
            <a:pPr eaLnBrk="1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bg1"/>
              </a:solidFill>
            </a:endParaRPr>
          </a:p>
          <a:p>
            <a:pPr eaLnBrk="1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bg1"/>
              </a:solidFill>
            </a:endParaRPr>
          </a:p>
          <a:p>
            <a:pPr eaLnBrk="1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bg1"/>
                </a:solidFill>
              </a:rPr>
              <a:t>Lord gives true hope.  Tit.1:2.</a:t>
            </a:r>
          </a:p>
          <a:p>
            <a:pPr marL="0" indent="0" eaLnBrk="1" hangingPunct="1">
              <a:spcAft>
                <a:spcPts val="0"/>
              </a:spcAft>
              <a:buFontTx/>
              <a:buNone/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AD9BC69-1380-558F-CD95-11823C6AD881}"/>
              </a:ext>
            </a:extLst>
          </p:cNvPr>
          <p:cNvSpPr/>
          <p:nvPr/>
        </p:nvSpPr>
        <p:spPr>
          <a:xfrm>
            <a:off x="504825" y="3276600"/>
            <a:ext cx="8153400" cy="1143000"/>
          </a:xfrm>
          <a:prstGeom prst="rect">
            <a:avLst/>
          </a:prstGeom>
          <a:solidFill>
            <a:schemeClr val="tx1"/>
          </a:solidFill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000" dirty="0">
                <a:solidFill>
                  <a:srgbClr val="CCECFF"/>
                </a:solidFill>
              </a:rPr>
              <a:t>“Other men see only a hopeless end, but the Christian rejoices in an endless hope” </a:t>
            </a:r>
            <a:r>
              <a:rPr lang="en-US" dirty="0"/>
              <a:t>(</a:t>
            </a:r>
            <a:r>
              <a:rPr lang="en-US" dirty="0" err="1"/>
              <a:t>Beenken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17B50B32-66A6-E1CD-CA47-82C367BAEE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rgbClr val="FFFF00"/>
                </a:solidFill>
              </a:rPr>
              <a:t>True hope focuses on Christ and His coming</a:t>
            </a:r>
            <a:endParaRPr lang="en-US" altLang="en-US" sz="300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D7EF3-0720-1F6A-E21D-74CC6C4C2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334000"/>
          </a:xfrm>
        </p:spPr>
        <p:txBody>
          <a:bodyPr/>
          <a:lstStyle/>
          <a:p>
            <a:pPr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bg1"/>
                </a:solidFill>
              </a:rPr>
              <a:t>Tit.2:12, hope desires and expects life</a:t>
            </a:r>
          </a:p>
          <a:p>
            <a:pPr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bg1"/>
                </a:solidFill>
              </a:rPr>
              <a:t>1 Th.2:19, hope for salvation of brothers</a:t>
            </a:r>
          </a:p>
          <a:p>
            <a:pPr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bg1"/>
                </a:solidFill>
              </a:rPr>
              <a:t>1 Th.4:13, hope for the dead</a:t>
            </a:r>
          </a:p>
          <a:p>
            <a:pPr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bg1"/>
                </a:solidFill>
              </a:rPr>
              <a:t>1 Th.5:8, hope for salvation</a:t>
            </a:r>
          </a:p>
          <a:p>
            <a:pPr lvl="1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chemeClr val="bg1"/>
                </a:solidFill>
              </a:rPr>
              <a:t>Hope: “endurance under trial.”</a:t>
            </a:r>
          </a:p>
          <a:p>
            <a:pPr marL="0" indent="0" eaLnBrk="1" hangingPunct="1">
              <a:spcAft>
                <a:spcPts val="0"/>
              </a:spcAft>
              <a:buFontTx/>
              <a:buNone/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ontent Placeholder 2">
            <a:extLst>
              <a:ext uri="{FF2B5EF4-FFF2-40B4-BE49-F238E27FC236}">
                <a16:creationId xmlns:a16="http://schemas.microsoft.com/office/drawing/2014/main" id="{42A69908-56B2-F0DC-B649-22798DCE89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457200"/>
            <a:ext cx="8382000" cy="5715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F29AC3FF-9FAD-8EF1-DF95-3F9053D66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1425" y="685800"/>
            <a:ext cx="4121150" cy="381000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600" kern="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600" b="1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26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 Of Faith, 3</a:t>
            </a:r>
          </a:p>
        </p:txBody>
      </p:sp>
      <p:sp>
        <p:nvSpPr>
          <p:cNvPr id="2" name="AutoShape 4">
            <a:extLst>
              <a:ext uri="{FF2B5EF4-FFF2-40B4-BE49-F238E27FC236}">
                <a16:creationId xmlns:a16="http://schemas.microsoft.com/office/drawing/2014/main" id="{0A5B359B-7373-70F5-2628-08C31A6D10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2209800"/>
            <a:ext cx="7302500" cy="1066800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3400" kern="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IV</a:t>
            </a:r>
            <a:r>
              <a:rPr lang="en-US" altLang="en-US" sz="3600" b="1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40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Result: become example to all</a:t>
            </a:r>
            <a:endParaRPr lang="en-US" altLang="en-US" sz="3600" kern="0" dirty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2CEAB8F6-F992-CC1A-9CA1-234D25309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1425" y="1171575"/>
            <a:ext cx="4121150" cy="381000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600" kern="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II</a:t>
            </a:r>
            <a:r>
              <a:rPr lang="en-US" altLang="en-US" sz="2600" b="1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26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Labor</a:t>
            </a:r>
            <a:r>
              <a:rPr lang="en-US" altLang="en-US" sz="2600" b="1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6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Love, 3</a:t>
            </a:r>
          </a:p>
        </p:txBody>
      </p:sp>
      <p:sp>
        <p:nvSpPr>
          <p:cNvPr id="7" name="AutoShape 4">
            <a:extLst>
              <a:ext uri="{FF2B5EF4-FFF2-40B4-BE49-F238E27FC236}">
                <a16:creationId xmlns:a16="http://schemas.microsoft.com/office/drawing/2014/main" id="{0379AA6B-1B74-AEBE-32BF-B9BEA43FD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676400"/>
            <a:ext cx="4122738" cy="381000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600" kern="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III</a:t>
            </a:r>
            <a:r>
              <a:rPr lang="en-US" altLang="en-US" sz="2600" b="1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26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Patience Of H</a:t>
            </a:r>
            <a:r>
              <a:rPr lang="en-US" altLang="en-US" sz="2600" kern="0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</a:t>
            </a:r>
            <a:r>
              <a:rPr lang="en-US" altLang="en-US" sz="26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3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63635FAF-63DF-3905-BEC5-7A6E8DE403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rgbClr val="FFFF00"/>
                </a:solidFill>
              </a:rPr>
              <a:t>Their example</a:t>
            </a:r>
            <a:endParaRPr lang="en-US" altLang="en-US" sz="300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D13A9-998C-2664-DAED-CF24BAA22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334000"/>
          </a:xfrm>
        </p:spPr>
        <p:txBody>
          <a:bodyPr/>
          <a:lstStyle/>
          <a:p>
            <a:pPr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bg1"/>
                </a:solidFill>
              </a:rPr>
              <a:t>Preaching gospel, 7</a:t>
            </a:r>
          </a:p>
          <a:p>
            <a:pPr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bg1"/>
                </a:solidFill>
              </a:rPr>
              <a:t>Edification, 5:11</a:t>
            </a:r>
          </a:p>
          <a:p>
            <a:pPr eaLnBrk="1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bg1"/>
                </a:solidFill>
              </a:rPr>
              <a:t>Benevolence when necessary.   2 Co.8</a:t>
            </a:r>
          </a:p>
          <a:p>
            <a:pPr marL="0" indent="0" eaLnBrk="1" hangingPunct="1">
              <a:spcAft>
                <a:spcPts val="0"/>
              </a:spcAft>
              <a:buFontTx/>
              <a:buNone/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>
            <a:extLst>
              <a:ext uri="{FF2B5EF4-FFF2-40B4-BE49-F238E27FC236}">
                <a16:creationId xmlns:a16="http://schemas.microsoft.com/office/drawing/2014/main" id="{DCC71D10-FA1F-21AA-5942-2D454D1CAF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rgbClr val="FFFF00"/>
                </a:solidFill>
              </a:rPr>
              <a:t>Expecting the Son </a:t>
            </a:r>
            <a:r>
              <a:rPr lang="en-US" altLang="en-US" sz="3200">
                <a:solidFill>
                  <a:schemeClr val="bg1"/>
                </a:solidFill>
              </a:rPr>
              <a:t>(10)</a:t>
            </a:r>
            <a:br>
              <a:rPr lang="en-US" altLang="en-US" sz="3200">
                <a:solidFill>
                  <a:schemeClr val="bg1"/>
                </a:solidFill>
              </a:rPr>
            </a:br>
            <a:r>
              <a:rPr lang="en-US" altLang="en-US" sz="3200">
                <a:solidFill>
                  <a:schemeClr val="bg1"/>
                </a:solidFill>
              </a:rPr>
              <a:t>(Getting ready for Christ)</a:t>
            </a:r>
            <a:endParaRPr lang="en-US" altLang="en-US" sz="300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0BAEC-E1EE-AAA7-68E0-38BB4EAAA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724400"/>
          </a:xfrm>
        </p:spPr>
        <p:txBody>
          <a:bodyPr/>
          <a:lstStyle/>
          <a:p>
            <a:pPr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FFFFCC"/>
                </a:solidFill>
              </a:rPr>
              <a:t>Excitement,</a:t>
            </a:r>
            <a:r>
              <a:rPr lang="en-US" dirty="0">
                <a:solidFill>
                  <a:schemeClr val="bg1"/>
                </a:solidFill>
              </a:rPr>
              <a:t> 8.  [Explains work ethic]</a:t>
            </a:r>
          </a:p>
          <a:p>
            <a:pPr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FFFFCC"/>
                </a:solidFill>
              </a:rPr>
              <a:t>Example, </a:t>
            </a:r>
            <a:r>
              <a:rPr lang="en-US" dirty="0">
                <a:solidFill>
                  <a:schemeClr val="bg1"/>
                </a:solidFill>
              </a:rPr>
              <a:t>7.   [People are watching us]</a:t>
            </a:r>
          </a:p>
          <a:p>
            <a:pPr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FFFFCC"/>
                </a:solidFill>
              </a:rPr>
              <a:t>Evangelism,</a:t>
            </a:r>
            <a:r>
              <a:rPr lang="en-US" dirty="0">
                <a:solidFill>
                  <a:schemeClr val="bg1"/>
                </a:solidFill>
              </a:rPr>
              <a:t> 8.   [Want others to be ready]</a:t>
            </a:r>
          </a:p>
          <a:p>
            <a:pPr eaLnBrk="1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FFFFCC"/>
                </a:solidFill>
              </a:rPr>
              <a:t>Earnestness,</a:t>
            </a:r>
            <a:r>
              <a:rPr lang="en-US" dirty="0">
                <a:solidFill>
                  <a:schemeClr val="bg1"/>
                </a:solidFill>
              </a:rPr>
              <a:t> 9-10.   </a:t>
            </a:r>
          </a:p>
          <a:p>
            <a:pPr marL="0" indent="0" eaLnBrk="1" hangingPunct="1">
              <a:spcAft>
                <a:spcPts val="0"/>
              </a:spcAft>
              <a:buFontTx/>
              <a:buNone/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>
            <a:extLst>
              <a:ext uri="{FF2B5EF4-FFF2-40B4-BE49-F238E27FC236}">
                <a16:creationId xmlns:a16="http://schemas.microsoft.com/office/drawing/2014/main" id="{C744AE90-6388-4C27-56D0-2B06F178346F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3175" y="0"/>
            <a:ext cx="6556375" cy="6858000"/>
          </a:xfrm>
          <a:noFill/>
        </p:spPr>
      </p:pic>
      <p:sp>
        <p:nvSpPr>
          <p:cNvPr id="12295" name="Rectangle 7">
            <a:extLst>
              <a:ext uri="{FF2B5EF4-FFF2-40B4-BE49-F238E27FC236}">
                <a16:creationId xmlns:a16="http://schemas.microsoft.com/office/drawing/2014/main" id="{00CCA3DA-CB8E-AF73-E15A-2B91ED5BB3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0"/>
            <a:ext cx="2590800" cy="6858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en-US" altLang="en-US" sz="3000"/>
              <a:t>Acts 17</a:t>
            </a:r>
          </a:p>
          <a:p>
            <a:pPr algn="ctr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en-US" altLang="en-US" sz="3000"/>
              <a:t>(2</a:t>
            </a:r>
            <a:r>
              <a:rPr lang="en-US" altLang="en-US" sz="3000" baseline="30000"/>
              <a:t>nd</a:t>
            </a:r>
            <a:r>
              <a:rPr lang="en-US" altLang="en-US" sz="3000"/>
              <a:t> journey)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000"/>
              <a:t>AD 51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000"/>
              <a:t>Paul received</a:t>
            </a:r>
            <a:br>
              <a:rPr lang="en-US" altLang="en-US" sz="3000"/>
            </a:br>
            <a:r>
              <a:rPr lang="en-US" altLang="en-US" sz="3000"/>
              <a:t>gifts: Ph.4:15f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uiExpand="1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4BFB5E9C-64CA-D321-4A00-345149A667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20763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solidFill>
                  <a:srgbClr val="FFFF00"/>
                </a:solidFill>
              </a:rPr>
              <a:t>1: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400" dirty="0">
                <a:solidFill>
                  <a:schemeClr val="bg1"/>
                </a:solidFill>
              </a:rPr>
              <a:t>in God the Father and</a:t>
            </a:r>
            <a:br>
              <a:rPr lang="en-US" altLang="en-US" sz="3400" dirty="0">
                <a:solidFill>
                  <a:schemeClr val="bg1"/>
                </a:solidFill>
              </a:rPr>
            </a:br>
            <a:r>
              <a:rPr lang="en-US" altLang="en-US" sz="3400" dirty="0">
                <a:solidFill>
                  <a:schemeClr val="bg1"/>
                </a:solidFill>
              </a:rPr>
              <a:t>the Lord Jesus Christ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D71176EE-251D-4120-6C4E-570DB6AE4B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382000" cy="5181600"/>
          </a:xfrm>
        </p:spPr>
        <p:txBody>
          <a:bodyPr/>
          <a:lstStyle/>
          <a:p>
            <a:pPr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ECFF"/>
                </a:solidFill>
              </a:rPr>
              <a:t>“Lord”: </a:t>
            </a:r>
            <a:r>
              <a:rPr lang="en-US" altLang="en-US" dirty="0">
                <a:solidFill>
                  <a:schemeClr val="bg1"/>
                </a:solidFill>
              </a:rPr>
              <a:t>Jehovah in OT</a:t>
            </a:r>
          </a:p>
          <a:p>
            <a:pPr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ECFF"/>
                </a:solidFill>
              </a:rPr>
              <a:t>“Christ”: </a:t>
            </a:r>
            <a:r>
              <a:rPr lang="en-US" altLang="en-US" dirty="0">
                <a:solidFill>
                  <a:schemeClr val="bg1"/>
                </a:solidFill>
              </a:rPr>
              <a:t>anointed one [</a:t>
            </a:r>
            <a:r>
              <a:rPr lang="en-US" altLang="en-US" i="1" dirty="0">
                <a:solidFill>
                  <a:srgbClr val="CCECFF"/>
                </a:solidFill>
              </a:rPr>
              <a:t>prophet, priest, king</a:t>
            </a:r>
            <a:r>
              <a:rPr lang="en-US" altLang="en-US" dirty="0">
                <a:solidFill>
                  <a:schemeClr val="bg1"/>
                </a:solidFill>
              </a:rPr>
              <a:t>]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No higher view can be taken of Christ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FFFFCC"/>
                </a:solidFill>
              </a:rPr>
              <a:t>Grace:  </a:t>
            </a:r>
            <a:r>
              <a:rPr lang="en-US" altLang="en-US" sz="3200" dirty="0">
                <a:solidFill>
                  <a:schemeClr val="bg1"/>
                </a:solidFill>
              </a:rPr>
              <a:t>favor, kindness, God’s gifts (1); Gn.6:8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FFFFCC"/>
                </a:solidFill>
              </a:rPr>
              <a:t>Peace:</a:t>
            </a:r>
            <a:r>
              <a:rPr lang="en-US" altLang="en-US" sz="3200" dirty="0">
                <a:solidFill>
                  <a:schemeClr val="bg1"/>
                </a:solidFill>
              </a:rPr>
              <a:t>  prosperity, wholeness.  2 K.4:26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F1E703A9-3774-62DB-11B7-21BB4814DC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rgbClr val="FFFF00"/>
                </a:solidFill>
              </a:rPr>
              <a:t>2:</a:t>
            </a:r>
            <a:r>
              <a:rPr lang="en-US" altLang="en-US" sz="3200">
                <a:solidFill>
                  <a:schemeClr val="bg1"/>
                </a:solidFill>
              </a:rPr>
              <a:t> thanks to God for you </a:t>
            </a:r>
            <a:r>
              <a:rPr lang="en-US" altLang="en-US" sz="3000">
                <a:solidFill>
                  <a:srgbClr val="FFC000"/>
                </a:solidFill>
              </a:rPr>
              <a:t>(without ceasing)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D3192-E2C3-EF14-AEB0-94EDB337F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685800"/>
            <a:ext cx="8382000" cy="5181600"/>
          </a:xfrm>
        </p:spPr>
        <p:txBody>
          <a:bodyPr/>
          <a:lstStyle/>
          <a:p>
            <a:pPr marL="0" indent="0" algn="ctr" eaLnBrk="1" hangingPunct="1">
              <a:spcAft>
                <a:spcPts val="1200"/>
              </a:spcAft>
              <a:buFontTx/>
              <a:buNone/>
              <a:defRPr/>
            </a:pPr>
            <a:r>
              <a:rPr lang="en-US" sz="3000" dirty="0">
                <a:solidFill>
                  <a:schemeClr val="bg1"/>
                </a:solidFill>
              </a:rPr>
              <a:t>or</a:t>
            </a:r>
            <a:r>
              <a:rPr lang="en-US" sz="3000" dirty="0">
                <a:solidFill>
                  <a:srgbClr val="FFC000"/>
                </a:solidFill>
              </a:rPr>
              <a:t> (without ceasing) </a:t>
            </a:r>
            <a:r>
              <a:rPr lang="en-US" dirty="0">
                <a:solidFill>
                  <a:schemeClr val="bg1"/>
                </a:solidFill>
              </a:rPr>
              <a:t>remembering </a:t>
            </a:r>
            <a:r>
              <a:rPr lang="en-US" dirty="0">
                <a:solidFill>
                  <a:srgbClr val="FFFF00"/>
                </a:solidFill>
              </a:rPr>
              <a:t>(v.3)</a:t>
            </a:r>
            <a:r>
              <a:rPr lang="en-US" dirty="0">
                <a:solidFill>
                  <a:srgbClr val="FFC000"/>
                </a:solidFill>
              </a:rPr>
              <a:t> </a:t>
            </a:r>
            <a:endParaRPr lang="en-US" sz="3000" dirty="0">
              <a:solidFill>
                <a:schemeClr val="bg1"/>
              </a:solidFill>
            </a:endParaRPr>
          </a:p>
          <a:p>
            <a:pPr eaLnBrk="1" hangingPunct="1">
              <a:spcAft>
                <a:spcPts val="1200"/>
              </a:spcAft>
              <a:defRPr/>
            </a:pPr>
            <a:r>
              <a:rPr lang="en-US" sz="3000" dirty="0">
                <a:solidFill>
                  <a:srgbClr val="CCFFCC"/>
                </a:solidFill>
              </a:rPr>
              <a:t>NKJV:</a:t>
            </a:r>
            <a:r>
              <a:rPr lang="en-US" dirty="0">
                <a:solidFill>
                  <a:srgbClr val="CCFFCC"/>
                </a:solidFill>
              </a:rPr>
              <a:t> </a:t>
            </a:r>
            <a:r>
              <a:rPr lang="en-US" sz="3000" dirty="0">
                <a:solidFill>
                  <a:schemeClr val="bg1"/>
                </a:solidFill>
              </a:rPr>
              <a:t>making mention of you in our prayers, </a:t>
            </a:r>
            <a:r>
              <a:rPr lang="en-US" sz="2800" dirty="0">
                <a:solidFill>
                  <a:srgbClr val="FFFF00"/>
                </a:solidFill>
              </a:rPr>
              <a:t>3</a:t>
            </a:r>
            <a:r>
              <a:rPr lang="en-US" sz="3000" dirty="0">
                <a:solidFill>
                  <a:schemeClr val="bg1"/>
                </a:solidFill>
              </a:rPr>
              <a:t> </a:t>
            </a:r>
            <a:r>
              <a:rPr lang="en-US" sz="3000" u="sng" dirty="0">
                <a:solidFill>
                  <a:schemeClr val="bg1"/>
                </a:solidFill>
              </a:rPr>
              <a:t>remembering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u="sng" dirty="0">
                <a:solidFill>
                  <a:srgbClr val="FFC000"/>
                </a:solidFill>
              </a:rPr>
              <a:t>without ceasing</a:t>
            </a:r>
            <a:r>
              <a:rPr lang="en-US" sz="3000" dirty="0">
                <a:solidFill>
                  <a:schemeClr val="bg1"/>
                </a:solidFill>
              </a:rPr>
              <a:t> your work of faith   </a:t>
            </a:r>
            <a:r>
              <a:rPr lang="en-US" sz="2800" dirty="0">
                <a:solidFill>
                  <a:srgbClr val="CCFFCC"/>
                </a:solidFill>
              </a:rPr>
              <a:t>[also ASV; NASB; NRSV; NIV]</a:t>
            </a:r>
            <a:endParaRPr lang="en-US" sz="3000" dirty="0">
              <a:solidFill>
                <a:srgbClr val="CCFFCC"/>
              </a:solidFill>
            </a:endParaRPr>
          </a:p>
          <a:p>
            <a:pPr eaLnBrk="1" hangingPunct="1">
              <a:defRPr/>
            </a:pPr>
            <a:r>
              <a:rPr lang="en-US" sz="3000" dirty="0">
                <a:solidFill>
                  <a:srgbClr val="CCFFCC"/>
                </a:solidFill>
              </a:rPr>
              <a:t>ESV: </a:t>
            </a:r>
            <a:r>
              <a:rPr lang="en-US" sz="2800" dirty="0">
                <a:solidFill>
                  <a:srgbClr val="FFFF00"/>
                </a:solidFill>
              </a:rPr>
              <a:t>2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u="sng" dirty="0">
                <a:solidFill>
                  <a:srgbClr val="FFC000"/>
                </a:solidFill>
              </a:rPr>
              <a:t>constantly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u="sng" dirty="0">
                <a:solidFill>
                  <a:schemeClr val="bg1"/>
                </a:solidFill>
              </a:rPr>
              <a:t>mentioning</a:t>
            </a:r>
            <a:r>
              <a:rPr lang="en-US" sz="3000" dirty="0">
                <a:solidFill>
                  <a:schemeClr val="bg1"/>
                </a:solidFill>
              </a:rPr>
              <a:t> you in our prayers,  </a:t>
            </a:r>
            <a:r>
              <a:rPr lang="en-US" sz="2800" dirty="0">
                <a:solidFill>
                  <a:srgbClr val="FFFF00"/>
                </a:solidFill>
              </a:rPr>
              <a:t>3</a:t>
            </a:r>
            <a:r>
              <a:rPr lang="en-US" sz="3000" dirty="0">
                <a:solidFill>
                  <a:schemeClr val="bg1"/>
                </a:solidFill>
              </a:rPr>
              <a:t> remembering before our God and Father your work of faith</a:t>
            </a:r>
          </a:p>
          <a:p>
            <a:pPr lvl="1" eaLnBrk="1" hangingPunct="1">
              <a:defRPr/>
            </a:pPr>
            <a:r>
              <a:rPr lang="en-US" sz="3100" dirty="0">
                <a:solidFill>
                  <a:schemeClr val="bg1"/>
                </a:solidFill>
              </a:rPr>
              <a:t>Praising God for them also praises them</a:t>
            </a:r>
          </a:p>
          <a:p>
            <a:pPr marL="457200" lvl="1" indent="0" eaLnBrk="1" hangingPunct="1">
              <a:buFontTx/>
              <a:buNone/>
              <a:defRPr/>
            </a:pPr>
            <a:endParaRPr lang="en-US" sz="3100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endParaRPr lang="en-US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1E9304C6-D2B2-CBA4-A141-BD43B2344E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20763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rgbClr val="FFFF00"/>
                </a:solidFill>
              </a:rPr>
              <a:t>3:</a:t>
            </a:r>
            <a:r>
              <a:rPr lang="en-US" altLang="en-US" sz="3200">
                <a:solidFill>
                  <a:schemeClr val="bg1"/>
                </a:solidFill>
              </a:rPr>
              <a:t> Lord Jesus Christ (v.1-3)</a:t>
            </a:r>
            <a:endParaRPr lang="en-US" altLang="en-US" sz="3000">
              <a:solidFill>
                <a:srgbClr val="FFC000"/>
              </a:solidFill>
            </a:endParaRP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F0E51493-AD2E-8A7B-5C90-2F18D26451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227638"/>
          </a:xfrm>
        </p:spPr>
        <p:txBody>
          <a:bodyPr/>
          <a:lstStyle/>
          <a:p>
            <a:pPr eaLnBrk="1" hangingPunct="1"/>
            <a:r>
              <a:rPr lang="en-US" altLang="en-US" sz="3000">
                <a:solidFill>
                  <a:schemeClr val="bg1"/>
                </a:solidFill>
              </a:rPr>
              <a:t>Remembering . . . 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n-US" sz="3100" u="sng">
                <a:solidFill>
                  <a:srgbClr val="FFFF99"/>
                </a:solidFill>
              </a:rPr>
              <a:t>Work</a:t>
            </a:r>
            <a:r>
              <a:rPr lang="en-US" altLang="en-US" sz="3100">
                <a:solidFill>
                  <a:srgbClr val="FFFF99"/>
                </a:solidFill>
              </a:rPr>
              <a:t> of faith </a:t>
            </a:r>
            <a:r>
              <a:rPr lang="en-US" altLang="en-US" sz="3100">
                <a:solidFill>
                  <a:schemeClr val="bg1"/>
                </a:solidFill>
              </a:rPr>
              <a:t>– faith works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n-US" sz="3100" u="sng">
                <a:solidFill>
                  <a:srgbClr val="FFFF99"/>
                </a:solidFill>
              </a:rPr>
              <a:t>Labor</a:t>
            </a:r>
            <a:r>
              <a:rPr lang="en-US" altLang="en-US" sz="3100">
                <a:solidFill>
                  <a:srgbClr val="FFFF99"/>
                </a:solidFill>
              </a:rPr>
              <a:t> of love </a:t>
            </a:r>
            <a:r>
              <a:rPr lang="en-US" altLang="en-US" sz="3100">
                <a:solidFill>
                  <a:schemeClr val="bg1"/>
                </a:solidFill>
              </a:rPr>
              <a:t>– love toils 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n-US" sz="3100" u="sng">
                <a:solidFill>
                  <a:srgbClr val="FFFF99"/>
                </a:solidFill>
              </a:rPr>
              <a:t>Patience</a:t>
            </a:r>
            <a:r>
              <a:rPr lang="en-US" altLang="en-US" sz="3100">
                <a:solidFill>
                  <a:srgbClr val="FFFF99"/>
                </a:solidFill>
              </a:rPr>
              <a:t> of hope </a:t>
            </a:r>
            <a:r>
              <a:rPr lang="en-US" altLang="en-US" sz="3100">
                <a:solidFill>
                  <a:schemeClr val="bg1"/>
                </a:solidFill>
              </a:rPr>
              <a:t>– hope endures</a:t>
            </a:r>
          </a:p>
          <a:p>
            <a:pPr eaLnBrk="1" hangingPunct="1">
              <a:spcAft>
                <a:spcPts val="600"/>
              </a:spcAft>
            </a:pPr>
            <a:endParaRPr lang="en-US" altLang="en-US" sz="3500">
              <a:solidFill>
                <a:schemeClr val="bg1"/>
              </a:solidFill>
            </a:endParaRPr>
          </a:p>
          <a:p>
            <a:pPr eaLnBrk="1" hangingPunct="1"/>
            <a:endParaRPr lang="en-US" altLang="en-US" sz="30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91A7A439-2872-80B3-D869-7E8E2176D0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20763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rgbClr val="FFFF00"/>
                </a:solidFill>
              </a:rPr>
              <a:t>4:</a:t>
            </a:r>
            <a:r>
              <a:rPr lang="en-US" altLang="en-US" sz="3200">
                <a:solidFill>
                  <a:schemeClr val="bg1"/>
                </a:solidFill>
              </a:rPr>
              <a:t> knowing…</a:t>
            </a:r>
            <a:endParaRPr lang="en-US" altLang="en-US" sz="3000">
              <a:solidFill>
                <a:srgbClr val="FFC000"/>
              </a:solidFill>
            </a:endParaRP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312E1AD4-6472-2D8B-6798-BDC1B9A6B2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227638"/>
          </a:xfrm>
        </p:spPr>
        <p:txBody>
          <a:bodyPr/>
          <a:lstStyle/>
          <a:p>
            <a:pPr eaLnBrk="1" hangingPunct="1"/>
            <a:r>
              <a:rPr lang="en-US" altLang="en-US" sz="3000" dirty="0">
                <a:solidFill>
                  <a:schemeClr val="bg1"/>
                </a:solidFill>
              </a:rPr>
              <a:t>Lead verb (2): </a:t>
            </a:r>
            <a:r>
              <a:rPr lang="en-US" altLang="en-US" sz="3000" dirty="0">
                <a:solidFill>
                  <a:srgbClr val="CCECFF"/>
                </a:solidFill>
              </a:rPr>
              <a:t>“give thanks”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Your election by God  (2 Th.2:13)  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2 Pt.1</a:t>
            </a:r>
            <a:r>
              <a:rPr lang="en-US" altLang="en-US" sz="3200" baseline="30000" dirty="0">
                <a:solidFill>
                  <a:schemeClr val="bg1"/>
                </a:solidFill>
              </a:rPr>
              <a:t>10</a:t>
            </a:r>
            <a:r>
              <a:rPr lang="en-US" altLang="en-US" sz="3100" dirty="0">
                <a:solidFill>
                  <a:schemeClr val="bg1"/>
                </a:solidFill>
              </a:rPr>
              <a:t> Therefore, brethren, </a:t>
            </a:r>
            <a:r>
              <a:rPr lang="en-US" altLang="en-US" sz="3100" dirty="0">
                <a:solidFill>
                  <a:srgbClr val="FFFFCC"/>
                </a:solidFill>
              </a:rPr>
              <a:t>be even more diligent to </a:t>
            </a:r>
            <a:r>
              <a:rPr lang="en-US" altLang="en-US" sz="3100" u="sng" dirty="0">
                <a:solidFill>
                  <a:srgbClr val="FFFFCC"/>
                </a:solidFill>
              </a:rPr>
              <a:t>make your call and election sure</a:t>
            </a:r>
            <a:r>
              <a:rPr lang="en-US" altLang="en-US" sz="3100" dirty="0">
                <a:solidFill>
                  <a:schemeClr val="bg1"/>
                </a:solidFill>
              </a:rPr>
              <a:t>, for </a:t>
            </a:r>
            <a:r>
              <a:rPr lang="en-US" altLang="en-US" sz="3100" u="sng" dirty="0">
                <a:solidFill>
                  <a:srgbClr val="FFC000"/>
                </a:solidFill>
              </a:rPr>
              <a:t>if</a:t>
            </a:r>
            <a:r>
              <a:rPr lang="en-US" altLang="en-US" sz="3100" u="sng" dirty="0">
                <a:solidFill>
                  <a:schemeClr val="bg1"/>
                </a:solidFill>
              </a:rPr>
              <a:t> </a:t>
            </a:r>
            <a:r>
              <a:rPr lang="en-US" altLang="en-US" sz="3100" u="sng" dirty="0">
                <a:solidFill>
                  <a:srgbClr val="FFC000"/>
                </a:solidFill>
              </a:rPr>
              <a:t>you</a:t>
            </a:r>
            <a:r>
              <a:rPr lang="en-US" altLang="en-US" sz="3100" u="sng" dirty="0">
                <a:solidFill>
                  <a:schemeClr val="bg1"/>
                </a:solidFill>
              </a:rPr>
              <a:t> </a:t>
            </a:r>
            <a:r>
              <a:rPr lang="en-US" altLang="en-US" sz="3100" u="sng" dirty="0">
                <a:solidFill>
                  <a:srgbClr val="FFC000"/>
                </a:solidFill>
              </a:rPr>
              <a:t>do</a:t>
            </a:r>
            <a:r>
              <a:rPr lang="en-US" altLang="en-US" sz="3100" u="sng" dirty="0">
                <a:solidFill>
                  <a:schemeClr val="bg1"/>
                </a:solidFill>
              </a:rPr>
              <a:t> </a:t>
            </a:r>
            <a:r>
              <a:rPr lang="en-US" altLang="en-US" sz="3100" u="sng" dirty="0">
                <a:solidFill>
                  <a:srgbClr val="FFC000"/>
                </a:solidFill>
              </a:rPr>
              <a:t>these things you</a:t>
            </a:r>
            <a:r>
              <a:rPr lang="en-US" altLang="en-US" sz="3100" u="sng" dirty="0">
                <a:solidFill>
                  <a:schemeClr val="bg1"/>
                </a:solidFill>
              </a:rPr>
              <a:t> </a:t>
            </a:r>
            <a:r>
              <a:rPr lang="en-US" altLang="en-US" sz="3100" u="sng" dirty="0">
                <a:solidFill>
                  <a:srgbClr val="FFC000"/>
                </a:solidFill>
              </a:rPr>
              <a:t>will never stumble</a:t>
            </a:r>
            <a:r>
              <a:rPr lang="en-US" altLang="en-US" sz="3100" dirty="0">
                <a:solidFill>
                  <a:schemeClr val="bg1"/>
                </a:solidFill>
              </a:rPr>
              <a:t>; for </a:t>
            </a:r>
            <a:r>
              <a:rPr lang="en-US" altLang="en-US" sz="3100" u="sng" dirty="0">
                <a:solidFill>
                  <a:srgbClr val="FFC000"/>
                </a:solidFill>
              </a:rPr>
              <a:t>so</a:t>
            </a:r>
            <a:r>
              <a:rPr lang="en-US" altLang="en-US" sz="3100" dirty="0">
                <a:solidFill>
                  <a:schemeClr val="bg1"/>
                </a:solidFill>
              </a:rPr>
              <a:t> an entrance will be supplied to you abundantly into the everlasting kingdom of our Lord and Savior Jesus Christ.   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2 Th.2:14 . . . Mt.22:1-14</a:t>
            </a:r>
          </a:p>
          <a:p>
            <a:pPr lvl="1" eaLnBrk="1" hangingPunct="1">
              <a:spcAft>
                <a:spcPts val="600"/>
              </a:spcAft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96C612EB-D96F-A67D-4CC9-5B4F47BE7C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rgbClr val="FFFF00"/>
                </a:solidFill>
              </a:rPr>
              <a:t>5-6:</a:t>
            </a:r>
            <a:r>
              <a:rPr lang="en-US" altLang="en-US" sz="3200">
                <a:solidFill>
                  <a:schemeClr val="bg1"/>
                </a:solidFill>
              </a:rPr>
              <a:t> </a:t>
            </a:r>
            <a:r>
              <a:rPr lang="en-US" altLang="en-US" sz="3200" u="sng">
                <a:solidFill>
                  <a:schemeClr val="bg1"/>
                </a:solidFill>
              </a:rPr>
              <a:t>how did Paul know</a:t>
            </a:r>
            <a:r>
              <a:rPr lang="en-US" altLang="en-US" sz="3200">
                <a:solidFill>
                  <a:schemeClr val="bg1"/>
                </a:solidFill>
              </a:rPr>
              <a:t> they were </a:t>
            </a:r>
            <a:r>
              <a:rPr lang="en-US" altLang="en-US" sz="3200" u="sng">
                <a:solidFill>
                  <a:schemeClr val="bg1"/>
                </a:solidFill>
              </a:rPr>
              <a:t>elect</a:t>
            </a:r>
            <a:r>
              <a:rPr lang="en-US" altLang="en-US" sz="3200">
                <a:solidFill>
                  <a:schemeClr val="bg1"/>
                </a:solidFill>
              </a:rPr>
              <a:t>?</a:t>
            </a:r>
            <a:endParaRPr lang="en-US" altLang="en-US" sz="3000">
              <a:solidFill>
                <a:srgbClr val="FFC000"/>
              </a:solidFill>
            </a:endParaRP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EF67B704-F76D-3294-2905-5200CFDD1E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44563"/>
            <a:ext cx="8382000" cy="5227637"/>
          </a:xfrm>
        </p:spPr>
        <p:txBody>
          <a:bodyPr/>
          <a:lstStyle/>
          <a:p>
            <a:pPr marL="461963" indent="-461963" eaLnBrk="1" hangingPunct="1">
              <a:spcAft>
                <a:spcPts val="600"/>
              </a:spcAft>
              <a:buFontTx/>
              <a:buNone/>
              <a:defRPr/>
            </a:pPr>
            <a:r>
              <a:rPr lang="en-US" altLang="en-US" sz="3000" dirty="0">
                <a:solidFill>
                  <a:srgbClr val="CCFFCC"/>
                </a:solidFill>
              </a:rPr>
              <a:t>5: </a:t>
            </a:r>
            <a:r>
              <a:rPr lang="en-US" altLang="en-US" sz="3000" dirty="0">
                <a:solidFill>
                  <a:srgbClr val="00B0F0"/>
                </a:solidFill>
              </a:rPr>
              <a:t>For</a:t>
            </a:r>
            <a:r>
              <a:rPr lang="en-US" altLang="en-US" sz="3000" dirty="0">
                <a:solidFill>
                  <a:schemeClr val="bg1"/>
                </a:solidFill>
              </a:rPr>
              <a:t>… (gospel) … not in </a:t>
            </a:r>
            <a:r>
              <a:rPr lang="en-US" altLang="en-US" sz="3000" dirty="0">
                <a:solidFill>
                  <a:srgbClr val="FFFF66"/>
                </a:solidFill>
              </a:rPr>
              <a:t>word</a:t>
            </a:r>
            <a:r>
              <a:rPr lang="en-US" altLang="en-US" sz="3000" dirty="0">
                <a:solidFill>
                  <a:schemeClr val="bg1"/>
                </a:solidFill>
              </a:rPr>
              <a:t> only ... in </a:t>
            </a:r>
            <a:r>
              <a:rPr lang="en-US" altLang="en-US" sz="3000" dirty="0">
                <a:solidFill>
                  <a:srgbClr val="00B0F0"/>
                </a:solidFill>
              </a:rPr>
              <a:t>power</a:t>
            </a:r>
            <a:r>
              <a:rPr lang="en-US" altLang="en-US" sz="3000" dirty="0">
                <a:solidFill>
                  <a:schemeClr val="bg1"/>
                </a:solidFill>
              </a:rPr>
              <a:t> and </a:t>
            </a:r>
            <a:r>
              <a:rPr lang="en-US" altLang="en-US" sz="3000" dirty="0">
                <a:solidFill>
                  <a:srgbClr val="00B0F0"/>
                </a:solidFill>
              </a:rPr>
              <a:t>Holy Spirit </a:t>
            </a:r>
            <a:r>
              <a:rPr lang="en-US" altLang="en-US" sz="3000" dirty="0">
                <a:solidFill>
                  <a:schemeClr val="bg1"/>
                </a:solidFill>
              </a:rPr>
              <a:t>… in much </a:t>
            </a:r>
            <a:r>
              <a:rPr lang="en-US" altLang="en-US" sz="3000" dirty="0">
                <a:solidFill>
                  <a:srgbClr val="00B0F0"/>
                </a:solidFill>
              </a:rPr>
              <a:t>assurance</a:t>
            </a:r>
          </a:p>
          <a:p>
            <a:pPr marL="627063" lvl="1" indent="-227013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100" dirty="0">
                <a:solidFill>
                  <a:schemeClr val="bg1"/>
                </a:solidFill>
              </a:rPr>
              <a:t>Ac.17:1-4, some Jews &amp; Greeks believed</a:t>
            </a:r>
          </a:p>
          <a:p>
            <a:pPr marL="627063" lvl="1" indent="-227013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100" dirty="0">
                <a:solidFill>
                  <a:schemeClr val="bg1"/>
                </a:solidFill>
              </a:rPr>
              <a:t>Ac.17:5-8, other Jews &amp; Greeks rejected</a:t>
            </a:r>
          </a:p>
          <a:p>
            <a:pPr marL="627063" lvl="1" indent="-227013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100" dirty="0">
                <a:solidFill>
                  <a:schemeClr val="bg1"/>
                </a:solidFill>
              </a:rPr>
              <a:t>1 Th.2:14-16, Jews tried to hide gospel…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96C612EB-D96F-A67D-4CC9-5B4F47BE7C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rgbClr val="FFFF00"/>
                </a:solidFill>
              </a:rPr>
              <a:t>5-6:</a:t>
            </a:r>
            <a:r>
              <a:rPr lang="en-US" altLang="en-US" sz="3200">
                <a:solidFill>
                  <a:schemeClr val="bg1"/>
                </a:solidFill>
              </a:rPr>
              <a:t> </a:t>
            </a:r>
            <a:r>
              <a:rPr lang="en-US" altLang="en-US" sz="3200" u="sng">
                <a:solidFill>
                  <a:schemeClr val="bg1"/>
                </a:solidFill>
              </a:rPr>
              <a:t>how did Paul know</a:t>
            </a:r>
            <a:r>
              <a:rPr lang="en-US" altLang="en-US" sz="3200">
                <a:solidFill>
                  <a:schemeClr val="bg1"/>
                </a:solidFill>
              </a:rPr>
              <a:t> they were </a:t>
            </a:r>
            <a:r>
              <a:rPr lang="en-US" altLang="en-US" sz="3200" u="sng">
                <a:solidFill>
                  <a:schemeClr val="bg1"/>
                </a:solidFill>
              </a:rPr>
              <a:t>elect</a:t>
            </a:r>
            <a:r>
              <a:rPr lang="en-US" altLang="en-US" sz="3200">
                <a:solidFill>
                  <a:schemeClr val="bg1"/>
                </a:solidFill>
              </a:rPr>
              <a:t>?</a:t>
            </a:r>
            <a:endParaRPr lang="en-US" altLang="en-US" sz="3000">
              <a:solidFill>
                <a:srgbClr val="FFC000"/>
              </a:solidFill>
            </a:endParaRP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EF67B704-F76D-3294-2905-5200CFDD1E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44563"/>
            <a:ext cx="8382000" cy="5227637"/>
          </a:xfrm>
        </p:spPr>
        <p:txBody>
          <a:bodyPr/>
          <a:lstStyle/>
          <a:p>
            <a:pPr marL="461963" indent="-461963" eaLnBrk="1" hangingPunct="1">
              <a:buFontTx/>
              <a:buNone/>
              <a:defRPr/>
            </a:pPr>
            <a:r>
              <a:rPr lang="en-US" altLang="en-US" sz="3000" dirty="0">
                <a:solidFill>
                  <a:srgbClr val="CCFFCC"/>
                </a:solidFill>
              </a:rPr>
              <a:t>5a-6: </a:t>
            </a:r>
            <a:r>
              <a:rPr lang="en-US" altLang="en-US" sz="3100" dirty="0">
                <a:solidFill>
                  <a:schemeClr val="bg1"/>
                </a:solidFill>
              </a:rPr>
              <a:t>you became imitators of us and Lord... having received the </a:t>
            </a:r>
            <a:r>
              <a:rPr lang="en-US" altLang="en-US" sz="3100" dirty="0">
                <a:solidFill>
                  <a:srgbClr val="FFFF66"/>
                </a:solidFill>
              </a:rPr>
              <a:t>word </a:t>
            </a:r>
            <a:r>
              <a:rPr lang="en-US" altLang="en-US" sz="3100" dirty="0">
                <a:solidFill>
                  <a:schemeClr val="bg1"/>
                </a:solidFill>
              </a:rPr>
              <a:t>. . .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n-US" altLang="en-US" sz="3100" dirty="0">
                <a:solidFill>
                  <a:schemeClr val="bg1"/>
                </a:solidFill>
              </a:rPr>
              <a:t>1 Th.2:13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3100" dirty="0">
                <a:solidFill>
                  <a:schemeClr val="bg1"/>
                </a:solidFill>
              </a:rPr>
              <a:t>Hb.6:11;  10:22</a:t>
            </a:r>
          </a:p>
        </p:txBody>
      </p:sp>
    </p:spTree>
    <p:extLst>
      <p:ext uri="{BB962C8B-B14F-4D97-AF65-F5344CB8AC3E}">
        <p14:creationId xmlns:p14="http://schemas.microsoft.com/office/powerpoint/2010/main" val="322010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469</TotalTime>
  <Words>1149</Words>
  <Application>Microsoft Office PowerPoint</Application>
  <PresentationFormat>On-screen Show (4:3)</PresentationFormat>
  <Paragraphs>122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Arial Black</vt:lpstr>
      <vt:lpstr>Calibri</vt:lpstr>
      <vt:lpstr>Times New Roman</vt:lpstr>
      <vt:lpstr>Verdana</vt:lpstr>
      <vt:lpstr>Wingdings</vt:lpstr>
      <vt:lpstr>Pixel</vt:lpstr>
      <vt:lpstr>Default Design</vt:lpstr>
      <vt:lpstr>3_Default Design</vt:lpstr>
      <vt:lpstr>PowerPoint Presentation</vt:lpstr>
      <vt:lpstr>A church takes a risk when it imitates other churches</vt:lpstr>
      <vt:lpstr>PowerPoint Presentation</vt:lpstr>
      <vt:lpstr>1: in God the Father and the Lord Jesus Christ</vt:lpstr>
      <vt:lpstr>2: thanks to God for you (without ceasing)</vt:lpstr>
      <vt:lpstr>3: Lord Jesus Christ (v.1-3)</vt:lpstr>
      <vt:lpstr>4: knowing…</vt:lpstr>
      <vt:lpstr>5-6: how did Paul know they were elect?</vt:lpstr>
      <vt:lpstr>5-6: how did Paul know they were elect?</vt:lpstr>
      <vt:lpstr>7: you became examples</vt:lpstr>
      <vt:lpstr>8: for from you…</vt:lpstr>
      <vt:lpstr>9-10: reports of the kind of visit we made and your response to the gospel</vt:lpstr>
      <vt:lpstr>PowerPoint Presentation</vt:lpstr>
      <vt:lpstr>What is faith?</vt:lpstr>
      <vt:lpstr>Paul commends their work of faith</vt:lpstr>
      <vt:lpstr>Paul commends their work of faith</vt:lpstr>
      <vt:lpstr>PowerPoint Presentation</vt:lpstr>
      <vt:lpstr>Labor</vt:lpstr>
      <vt:lpstr>Labor</vt:lpstr>
      <vt:lpstr>PowerPoint Presentation</vt:lpstr>
      <vt:lpstr>Patience keeps on going.</vt:lpstr>
      <vt:lpstr>True hope focuses on Christ and His coming</vt:lpstr>
      <vt:lpstr>PowerPoint Presentation</vt:lpstr>
      <vt:lpstr>Their example</vt:lpstr>
      <vt:lpstr>Expecting the Son (10) (Getting ready for Christ)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67</cp:revision>
  <dcterms:created xsi:type="dcterms:W3CDTF">2011-08-18T15:42:19Z</dcterms:created>
  <dcterms:modified xsi:type="dcterms:W3CDTF">2022-10-15T13:41:55Z</dcterms:modified>
</cp:coreProperties>
</file>