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sldIdLst>
    <p:sldId id="305" r:id="rId2"/>
    <p:sldId id="493" r:id="rId3"/>
    <p:sldId id="475" r:id="rId4"/>
    <p:sldId id="552" r:id="rId5"/>
    <p:sldId id="571" r:id="rId6"/>
    <p:sldId id="572" r:id="rId7"/>
    <p:sldId id="573" r:id="rId8"/>
    <p:sldId id="579" r:id="rId9"/>
    <p:sldId id="581" r:id="rId10"/>
    <p:sldId id="580" r:id="rId11"/>
    <p:sldId id="574" r:id="rId12"/>
    <p:sldId id="575" r:id="rId13"/>
    <p:sldId id="576" r:id="rId14"/>
    <p:sldId id="554" r:id="rId15"/>
    <p:sldId id="555" r:id="rId16"/>
    <p:sldId id="577" r:id="rId17"/>
    <p:sldId id="578" r:id="rId18"/>
    <p:sldId id="556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FFFF"/>
    <a:srgbClr val="FFFFCC"/>
    <a:srgbClr val="FFFF99"/>
    <a:srgbClr val="99FFCC"/>
    <a:srgbClr val="00FFCC"/>
    <a:srgbClr val="FFCC66"/>
    <a:srgbClr val="FF9933"/>
    <a:srgbClr val="99FF66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3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E2DBE-3CC1-45BF-9091-EE7BE7AC25D2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ED6D4-530D-42E2-AFA1-2340E0A7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6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701566" y="339365"/>
            <a:ext cx="5748913" cy="1480202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800" dirty="0">
                <a:solidFill>
                  <a:srgbClr val="FFFF00"/>
                </a:solidFill>
              </a:rPr>
              <a:t>What it Means to</a:t>
            </a:r>
            <a:br>
              <a:rPr lang="en-US" sz="3800" dirty="0">
                <a:solidFill>
                  <a:srgbClr val="FFFF00"/>
                </a:solidFill>
              </a:rPr>
            </a:br>
            <a:r>
              <a:rPr lang="en-US" sz="3800" dirty="0">
                <a:solidFill>
                  <a:srgbClr val="FFFF00"/>
                </a:solidFill>
              </a:rPr>
              <a:t>be a Christian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9222"/>
            <a:ext cx="8229600" cy="1218128"/>
          </a:xfrm>
        </p:spPr>
        <p:txBody>
          <a:bodyPr/>
          <a:lstStyle/>
          <a:p>
            <a:r>
              <a:rPr lang="en-US" sz="3500" dirty="0">
                <a:solidFill>
                  <a:schemeClr val="bg1"/>
                </a:solidFill>
              </a:rPr>
              <a:t>Children, Ep.6:4 – requires 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929" y="1248810"/>
            <a:ext cx="8422849" cy="4971619"/>
          </a:xfrm>
        </p:spPr>
        <p:txBody>
          <a:bodyPr/>
          <a:lstStyle/>
          <a:p>
            <a:pPr marL="5715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1.</a:t>
            </a:r>
            <a:r>
              <a:rPr lang="en-US" sz="3100" dirty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rgbClr val="CCFFFF"/>
                </a:solidFill>
              </a:rPr>
              <a:t>Love.</a:t>
            </a:r>
            <a:r>
              <a:rPr lang="en-US" dirty="0">
                <a:solidFill>
                  <a:schemeClr val="bg1"/>
                </a:solidFill>
              </a:rPr>
              <a:t>  Supply needs </a:t>
            </a:r>
            <a:endParaRPr lang="en-US" sz="3100" dirty="0">
              <a:solidFill>
                <a:schemeClr val="bg1"/>
              </a:solidFill>
            </a:endParaRPr>
          </a:p>
          <a:p>
            <a:pPr marL="57150" indent="0">
              <a:spcAft>
                <a:spcPts val="30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2.</a:t>
            </a:r>
            <a:r>
              <a:rPr lang="en-US" sz="3100" dirty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rgbClr val="CCFFFF"/>
                </a:solidFill>
              </a:rPr>
              <a:t>Discipline.</a:t>
            </a:r>
            <a:r>
              <a:rPr lang="en-US" dirty="0">
                <a:solidFill>
                  <a:schemeClr val="bg1"/>
                </a:solidFill>
              </a:rPr>
              <a:t>  Ep.6:4, guidance, training…</a:t>
            </a:r>
          </a:p>
          <a:p>
            <a:pPr marL="457200" lvl="1" indent="0">
              <a:spcAft>
                <a:spcPts val="30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*2 Tim.1:5;  3:15 … Hb.12:11</a:t>
            </a:r>
          </a:p>
          <a:p>
            <a:pPr marL="57150" indent="0" defTabSz="395288">
              <a:spcAft>
                <a:spcPts val="60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3.</a:t>
            </a:r>
            <a:r>
              <a:rPr lang="en-US" sz="3100" dirty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rgbClr val="CCFFFF"/>
                </a:solidFill>
              </a:rPr>
              <a:t>Teaching. </a:t>
            </a:r>
            <a:r>
              <a:rPr lang="en-US" dirty="0">
                <a:solidFill>
                  <a:schemeClr val="bg1"/>
                </a:solidFill>
              </a:rPr>
              <a:t> Instruction of the Lord </a:t>
            </a:r>
            <a:r>
              <a:rPr lang="en-US" sz="2000" dirty="0">
                <a:solidFill>
                  <a:schemeClr val="bg1"/>
                </a:solidFill>
              </a:rPr>
              <a:t>(ESV; NASB).  	</a:t>
            </a:r>
            <a:r>
              <a:rPr lang="en-US" sz="3100" dirty="0">
                <a:solidFill>
                  <a:schemeClr val="bg1"/>
                </a:solidFill>
              </a:rPr>
              <a:t>Counsel about avoidance or cessation of an 	improper course of conduct, admonition…</a:t>
            </a:r>
          </a:p>
          <a:p>
            <a:pPr marL="57150" indent="0">
              <a:spcAft>
                <a:spcPts val="30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4.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CCFFFF"/>
                </a:solidFill>
              </a:rPr>
              <a:t>God put you in charge of your children</a:t>
            </a:r>
            <a:endParaRPr lang="en-US" sz="31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3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1514"/>
            <a:ext cx="8229600" cy="610337"/>
          </a:xfrm>
        </p:spPr>
        <p:txBody>
          <a:bodyPr/>
          <a:lstStyle/>
          <a:p>
            <a:r>
              <a:rPr lang="en-US" sz="3500" dirty="0">
                <a:solidFill>
                  <a:srgbClr val="FFFFCC"/>
                </a:solidFill>
              </a:rPr>
              <a:t>Signs of a spoiled child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929" y="867264"/>
            <a:ext cx="8422849" cy="5428581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You tell them ‘no’; they ignore you or throw a tantrum…</a:t>
            </a:r>
          </a:p>
          <a:p>
            <a:pPr>
              <a:spcAft>
                <a:spcPts val="300"/>
              </a:spcAft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Not satisfied with what they have</a:t>
            </a:r>
          </a:p>
          <a:p>
            <a:pPr>
              <a:spcAft>
                <a:spcPts val="300"/>
              </a:spcAft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They are focal point of the family</a:t>
            </a:r>
          </a:p>
          <a:p>
            <a:pPr>
              <a:spcAft>
                <a:spcPts val="300"/>
              </a:spcAft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Demand things right now!  Wear down parents</a:t>
            </a:r>
          </a:p>
          <a:p>
            <a:pPr>
              <a:spcAft>
                <a:spcPts val="300"/>
              </a:spcAft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Cannot lose well.   Argue to get their way.</a:t>
            </a:r>
          </a:p>
          <a:p>
            <a:pPr>
              <a:spcAft>
                <a:spcPts val="300"/>
              </a:spcAft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Will not complete task unless parents beg… or bribe </a:t>
            </a:r>
          </a:p>
        </p:txBody>
      </p:sp>
    </p:spTree>
    <p:extLst>
      <p:ext uri="{BB962C8B-B14F-4D97-AF65-F5344CB8AC3E}">
        <p14:creationId xmlns:p14="http://schemas.microsoft.com/office/powerpoint/2010/main" val="183977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929" y="226244"/>
            <a:ext cx="8422849" cy="6069602"/>
          </a:xfrm>
        </p:spPr>
        <p:txBody>
          <a:bodyPr/>
          <a:lstStyle/>
          <a:p>
            <a:pPr>
              <a:spcAft>
                <a:spcPts val="900"/>
              </a:spcAft>
            </a:pPr>
            <a:r>
              <a:rPr lang="en-US" dirty="0">
                <a:solidFill>
                  <a:srgbClr val="CCFFFF"/>
                </a:solidFill>
                <a:ea typeface="Times New Roman" panose="02020603050405020304" pitchFamily="18" charset="0"/>
              </a:rPr>
              <a:t>“By the time children are five, their parents will have done at least half of all that can ever be done to determine the children’s future faith’ </a:t>
            </a:r>
            <a:r>
              <a:rPr lang="en-US" sz="1800" dirty="0">
                <a:solidFill>
                  <a:schemeClr val="bg1"/>
                </a:solidFill>
                <a:ea typeface="Times New Roman" panose="02020603050405020304" pitchFamily="18" charset="0"/>
              </a:rPr>
              <a:t>– Randolph Miller</a:t>
            </a:r>
          </a:p>
          <a:p>
            <a:pPr>
              <a:spcAft>
                <a:spcPts val="900"/>
              </a:spcAft>
            </a:pPr>
            <a:r>
              <a:rPr lang="en-US" dirty="0">
                <a:solidFill>
                  <a:srgbClr val="CCFFFF"/>
                </a:solidFill>
                <a:ea typeface="Times New Roman" panose="02020603050405020304" pitchFamily="18" charset="0"/>
              </a:rPr>
              <a:t>“To refuse to discipline a child is to refuse</a:t>
            </a:r>
            <a:br>
              <a:rPr lang="en-US" dirty="0">
                <a:solidFill>
                  <a:srgbClr val="CCFFFF"/>
                </a:solidFill>
                <a:ea typeface="Times New Roman" panose="02020603050405020304" pitchFamily="18" charset="0"/>
              </a:rPr>
            </a:br>
            <a:r>
              <a:rPr lang="en-US" dirty="0">
                <a:solidFill>
                  <a:srgbClr val="CCFFFF"/>
                </a:solidFill>
                <a:ea typeface="Times New Roman" panose="02020603050405020304" pitchFamily="18" charset="0"/>
              </a:rPr>
              <a:t>a clear demand of God, for a child who doesn’t learn to obey both parents will find</a:t>
            </a:r>
            <a:br>
              <a:rPr lang="en-US" dirty="0">
                <a:solidFill>
                  <a:srgbClr val="CCFFFF"/>
                </a:solidFill>
                <a:ea typeface="Times New Roman" panose="02020603050405020304" pitchFamily="18" charset="0"/>
              </a:rPr>
            </a:br>
            <a:r>
              <a:rPr lang="en-US" dirty="0">
                <a:solidFill>
                  <a:srgbClr val="CCFFFF"/>
                </a:solidFill>
                <a:ea typeface="Times New Roman" panose="02020603050405020304" pitchFamily="18" charset="0"/>
              </a:rPr>
              <a:t>it much harder to learn to obey God” </a:t>
            </a:r>
            <a:r>
              <a:rPr lang="en-US" sz="1800" dirty="0">
                <a:solidFill>
                  <a:schemeClr val="bg1"/>
                </a:solidFill>
                <a:ea typeface="Times New Roman" panose="02020603050405020304" pitchFamily="18" charset="0"/>
              </a:rPr>
              <a:t>– Ken Taylor</a:t>
            </a:r>
            <a:r>
              <a:rPr lang="en-US" sz="2000" dirty="0">
                <a:solidFill>
                  <a:schemeClr val="bg1"/>
                </a:solidFill>
                <a:ea typeface="Times New Roman" panose="02020603050405020304" pitchFamily="18" charset="0"/>
              </a:rPr>
              <a:t>   </a:t>
            </a:r>
          </a:p>
          <a:p>
            <a:pPr>
              <a:spcAft>
                <a:spcPts val="300"/>
              </a:spcAft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One permissive parent: they don’t learn true discipline; they learn to look for loopholes.</a:t>
            </a:r>
          </a:p>
          <a:p>
            <a:pPr>
              <a:spcAft>
                <a:spcPts val="300"/>
              </a:spcAft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2 Sm.13</a:t>
            </a:r>
          </a:p>
        </p:txBody>
      </p:sp>
    </p:spTree>
    <p:extLst>
      <p:ext uri="{BB962C8B-B14F-4D97-AF65-F5344CB8AC3E}">
        <p14:creationId xmlns:p14="http://schemas.microsoft.com/office/powerpoint/2010/main" val="398594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420186" y="630384"/>
            <a:ext cx="4319786" cy="500832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</a:rPr>
              <a:t>Family Relations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6FFEEB4-1BDB-BF6E-41C2-EFF2512CA6D9}"/>
              </a:ext>
            </a:extLst>
          </p:cNvPr>
          <p:cNvSpPr/>
          <p:nvPr/>
        </p:nvSpPr>
        <p:spPr>
          <a:xfrm>
            <a:off x="1409921" y="1320109"/>
            <a:ext cx="6324599" cy="1075868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rgbClr val="00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3600" dirty="0">
                <a:solidFill>
                  <a:srgbClr val="FFFF00"/>
                </a:solidFill>
              </a:rPr>
              <a:t>Social Relations</a:t>
            </a:r>
            <a:endParaRPr lang="en-US" sz="3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974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0827"/>
            <a:ext cx="8229600" cy="65045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Luke 2:…40, 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24608"/>
            <a:ext cx="8229600" cy="5613899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He kept increasing… 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[Of pioneers…trees]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Wisdom, stature, favor with God and man</a:t>
            </a:r>
          </a:p>
          <a:p>
            <a:pPr marL="174625" indent="-234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 He is our example – </a:t>
            </a:r>
          </a:p>
          <a:p>
            <a:pPr marL="574675" lvl="1" indent="-234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Pr.3:3-4</a:t>
            </a:r>
          </a:p>
          <a:p>
            <a:pPr marL="574675" lvl="1" indent="-2349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Ac.2:47</a:t>
            </a:r>
          </a:p>
          <a:p>
            <a:pPr marL="974725" lvl="2" indent="-234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99FFCC"/>
                </a:solidFill>
                <a:ea typeface="Times New Roman" panose="02020603050405020304" pitchFamily="18" charset="0"/>
              </a:rPr>
              <a:t>Joseph,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 Gn.39:…4-6</a:t>
            </a:r>
          </a:p>
          <a:p>
            <a:pPr marL="974725" lvl="2" indent="-234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99FFCC"/>
                </a:solidFill>
                <a:ea typeface="Times New Roman" panose="02020603050405020304" pitchFamily="18" charset="0"/>
              </a:rPr>
              <a:t>Samuel,</a:t>
            </a:r>
            <a:r>
              <a:rPr lang="en-US" sz="3200" dirty="0">
                <a:solidFill>
                  <a:srgbClr val="CCFFCC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1 Sm.2:26</a:t>
            </a:r>
          </a:p>
          <a:p>
            <a:pPr marL="974725" lvl="2" indent="-234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99FFCC"/>
                </a:solidFill>
                <a:ea typeface="Times New Roman" panose="02020603050405020304" pitchFamily="18" charset="0"/>
              </a:rPr>
              <a:t>Paul,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 Ac.24:16</a:t>
            </a:r>
          </a:p>
          <a:p>
            <a:pPr marL="974725" lvl="2" indent="-234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99FFCC"/>
                </a:solidFill>
                <a:ea typeface="Times New Roman" panose="02020603050405020304" pitchFamily="18" charset="0"/>
              </a:rPr>
              <a:t>Us,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 Ro.14:18</a:t>
            </a:r>
          </a:p>
          <a:p>
            <a:pPr marL="974725" lvl="2" indent="-2349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14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2660"/>
            <a:ext cx="8229600" cy="935323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</a:rPr>
              <a:t>Instrument to aid us in social</a:t>
            </a:r>
            <a:br>
              <a:rPr lang="en-US" sz="3600" dirty="0">
                <a:solidFill>
                  <a:srgbClr val="CCFFFF"/>
                </a:solidFill>
              </a:rPr>
            </a:br>
            <a:r>
              <a:rPr lang="en-US" sz="3600" dirty="0">
                <a:solidFill>
                  <a:srgbClr val="CCFFFF"/>
                </a:solidFill>
              </a:rPr>
              <a:t>relations – word of God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1680"/>
            <a:ext cx="8229600" cy="4971619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Ro.11:33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Mk.12:37 . . . 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heard Him gladly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Mk.6:20, </a:t>
            </a:r>
            <a:r>
              <a:rPr lang="en-US" sz="3200" dirty="0">
                <a:solidFill>
                  <a:srgbClr val="FFFFCC"/>
                </a:solidFill>
                <a:ea typeface="Times New Roman" panose="02020603050405020304" pitchFamily="18" charset="0"/>
              </a:rPr>
              <a:t>Herod heard John gladly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Jesus did not merely quote rabbis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51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2660"/>
            <a:ext cx="8229600" cy="935323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</a:rPr>
              <a:t>Our tool to aid us in social</a:t>
            </a:r>
            <a:br>
              <a:rPr lang="en-US" sz="3600" dirty="0">
                <a:solidFill>
                  <a:srgbClr val="CCFFFF"/>
                </a:solidFill>
              </a:rPr>
            </a:br>
            <a:r>
              <a:rPr lang="en-US" sz="3600" dirty="0">
                <a:solidFill>
                  <a:srgbClr val="CCFFFF"/>
                </a:solidFill>
              </a:rPr>
              <a:t>relations – word of God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2826"/>
            <a:ext cx="8229600" cy="4971619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Mt.7:28-29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Mt.5:1-2, addressed chiefly to disciples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Others were present – featured here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Astonishment of great number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Mt.7:28, filled with amazement to the point of being overwhelmed, astounded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Mt.13:54, 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  <a:ea typeface="Times New Roman" panose="02020603050405020304" pitchFamily="18" charset="0"/>
              </a:rPr>
              <a:t>this wisdom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… 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  <a:ea typeface="Times New Roman" panose="02020603050405020304" pitchFamily="18" charset="0"/>
              </a:rPr>
              <a:t>mighty works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Rabbis carefully quoted ‘authorities’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93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2660"/>
            <a:ext cx="8229600" cy="935323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</a:rPr>
              <a:t>Our tool to aid us in social</a:t>
            </a:r>
            <a:br>
              <a:rPr lang="en-US" sz="3600" dirty="0">
                <a:solidFill>
                  <a:srgbClr val="CCFFFF"/>
                </a:solidFill>
              </a:rPr>
            </a:br>
            <a:r>
              <a:rPr lang="en-US" sz="3600" dirty="0">
                <a:solidFill>
                  <a:srgbClr val="CCFFFF"/>
                </a:solidFill>
              </a:rPr>
              <a:t>relations – word of God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2826"/>
            <a:ext cx="8229600" cy="5415937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Humility helps.   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2 Co.12:1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Paul’s visit to Paradise left him unable to relate his experience in human language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What could Jesus have told??</a:t>
            </a:r>
          </a:p>
          <a:p>
            <a:pPr marL="457200" lvl="1" indent="-457200">
              <a:spcAft>
                <a:spcPts val="600"/>
              </a:spcAft>
              <a:buNone/>
            </a:pP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Ph.2:5-9, Lord . . .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F34CFC-DD67-E022-A5F2-0B5A3AE9AA74}"/>
              </a:ext>
            </a:extLst>
          </p:cNvPr>
          <p:cNvSpPr/>
          <p:nvPr/>
        </p:nvSpPr>
        <p:spPr>
          <a:xfrm>
            <a:off x="2182309" y="4185499"/>
            <a:ext cx="1569563" cy="106522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Equal</a:t>
            </a:r>
            <a:br>
              <a:rPr lang="en-US" sz="3000" dirty="0">
                <a:solidFill>
                  <a:srgbClr val="CCFFFF"/>
                </a:solidFill>
              </a:rPr>
            </a:br>
            <a:r>
              <a:rPr lang="en-US" sz="3000" dirty="0">
                <a:solidFill>
                  <a:srgbClr val="CCFFFF"/>
                </a:solidFill>
              </a:rPr>
              <a:t>to God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77036B-689E-DE76-AC44-A6F24FD7B2FF}"/>
              </a:ext>
            </a:extLst>
          </p:cNvPr>
          <p:cNvSpPr/>
          <p:nvPr/>
        </p:nvSpPr>
        <p:spPr>
          <a:xfrm>
            <a:off x="3795863" y="4187067"/>
            <a:ext cx="1569563" cy="106522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Heaven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24EC397-034A-E248-AAB5-7D93E81B8FC6}"/>
              </a:ext>
            </a:extLst>
          </p:cNvPr>
          <p:cNvSpPr/>
          <p:nvPr/>
        </p:nvSpPr>
        <p:spPr>
          <a:xfrm>
            <a:off x="5409417" y="4188635"/>
            <a:ext cx="1569563" cy="106522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Earth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49EFBFA-20ED-12F2-62F7-C302A90A877C}"/>
              </a:ext>
            </a:extLst>
          </p:cNvPr>
          <p:cNvSpPr/>
          <p:nvPr/>
        </p:nvSpPr>
        <p:spPr>
          <a:xfrm>
            <a:off x="1373172" y="5459687"/>
            <a:ext cx="1569563" cy="106522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C000"/>
                </a:solidFill>
              </a:rPr>
              <a:t>Bond-servant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4DD556F-892F-B468-570E-AA449943C680}"/>
              </a:ext>
            </a:extLst>
          </p:cNvPr>
          <p:cNvSpPr/>
          <p:nvPr/>
        </p:nvSpPr>
        <p:spPr>
          <a:xfrm>
            <a:off x="2986726" y="5461255"/>
            <a:ext cx="1569563" cy="106522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C000"/>
                </a:solidFill>
              </a:rPr>
              <a:t>Male-factor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83A5F1-0CD5-84B1-E10D-705F2F66F6F0}"/>
              </a:ext>
            </a:extLst>
          </p:cNvPr>
          <p:cNvSpPr/>
          <p:nvPr/>
        </p:nvSpPr>
        <p:spPr>
          <a:xfrm>
            <a:off x="4600280" y="5462823"/>
            <a:ext cx="1569563" cy="106522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C000"/>
                </a:solidFill>
              </a:rPr>
              <a:t>Death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B9519A7-A6FD-6D05-87F7-DDEC38C520DC}"/>
              </a:ext>
            </a:extLst>
          </p:cNvPr>
          <p:cNvSpPr/>
          <p:nvPr/>
        </p:nvSpPr>
        <p:spPr>
          <a:xfrm>
            <a:off x="6213830" y="5454967"/>
            <a:ext cx="1569563" cy="106522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C000"/>
                </a:solidFill>
              </a:rPr>
              <a:t>Cross</a:t>
            </a:r>
          </a:p>
        </p:txBody>
      </p:sp>
    </p:spTree>
    <p:extLst>
      <p:ext uri="{BB962C8B-B14F-4D97-AF65-F5344CB8AC3E}">
        <p14:creationId xmlns:p14="http://schemas.microsoft.com/office/powerpoint/2010/main" val="22075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9222"/>
            <a:ext cx="8229600" cy="935323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</a:rPr>
              <a:t>Final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328" y="1154545"/>
            <a:ext cx="8069344" cy="497161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1 Co.10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baseline="30000" dirty="0">
                <a:solidFill>
                  <a:srgbClr val="FFC000"/>
                </a:solidFill>
                <a:ea typeface="Times New Roman" panose="02020603050405020304" pitchFamily="18" charset="0"/>
              </a:rPr>
              <a:t>32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 Give no offense, either to the Jews or to the Greeks or to the church of God, </a:t>
            </a:r>
            <a:r>
              <a:rPr lang="en-US" baseline="30000" dirty="0">
                <a:solidFill>
                  <a:srgbClr val="FFC000"/>
                </a:solidFill>
                <a:ea typeface="Times New Roman" panose="02020603050405020304" pitchFamily="18" charset="0"/>
              </a:rPr>
              <a:t>33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 just as I also please all men in all things, not seeking my own profit, but the profit of many, that they may be saved. </a:t>
            </a:r>
          </a:p>
        </p:txBody>
      </p:sp>
    </p:spTree>
    <p:extLst>
      <p:ext uri="{BB962C8B-B14F-4D97-AF65-F5344CB8AC3E}">
        <p14:creationId xmlns:p14="http://schemas.microsoft.com/office/powerpoint/2010/main" val="56456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60218"/>
            <a:ext cx="8229600" cy="5957455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Lk.8:15, good ground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Five-finger memory system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Five acts of worship: 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Ac.2:42; Ep.5:19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Common misconception: become Christian, in congregation, coast into heaven…</a:t>
            </a:r>
          </a:p>
          <a:p>
            <a:pPr lvl="1" defTabSz="4619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Ac.11:26, disciples learned</a:t>
            </a:r>
          </a:p>
          <a:p>
            <a:pPr lvl="1" defTabSz="4619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Ac.26:27-29, to be like Paul – inactive? </a:t>
            </a:r>
          </a:p>
          <a:p>
            <a:pPr lvl="1" defTabSz="461963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Our spiritual duties: 24/7 </a:t>
            </a:r>
          </a:p>
          <a:p>
            <a:pPr marL="0" indent="0">
              <a:spcAft>
                <a:spcPts val="900"/>
              </a:spcAft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77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17780" y="630384"/>
            <a:ext cx="6324599" cy="1075868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rgbClr val="00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3600" dirty="0">
                <a:solidFill>
                  <a:srgbClr val="FFFF00"/>
                </a:solidFill>
              </a:rPr>
              <a:t>Family Relations</a:t>
            </a:r>
            <a:endParaRPr lang="en-US" sz="3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94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9222"/>
            <a:ext cx="8229600" cy="935323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Families are unsettled in U.S.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54545"/>
            <a:ext cx="8229600" cy="4971619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Women’s liberation</a:t>
            </a:r>
          </a:p>
          <a:p>
            <a:pPr>
              <a:spcAft>
                <a:spcPts val="300"/>
              </a:spcAft>
            </a:pPr>
            <a:r>
              <a:rPr lang="en-US" sz="3100" dirty="0">
                <a:solidFill>
                  <a:srgbClr val="FFFFCC"/>
                </a:solidFill>
              </a:rPr>
              <a:t>Casual divorce</a:t>
            </a:r>
          </a:p>
          <a:p>
            <a:pPr>
              <a:spcAft>
                <a:spcPts val="300"/>
              </a:spcAft>
            </a:pPr>
            <a:r>
              <a:rPr lang="en-US" sz="3100" dirty="0">
                <a:solidFill>
                  <a:srgbClr val="FFFFCC"/>
                </a:solidFill>
              </a:rPr>
              <a:t>Common fornication</a:t>
            </a:r>
          </a:p>
          <a:p>
            <a:pPr>
              <a:spcAft>
                <a:spcPts val="300"/>
              </a:spcAft>
            </a:pPr>
            <a:r>
              <a:rPr lang="en-US" sz="3100" dirty="0">
                <a:solidFill>
                  <a:srgbClr val="FFFFCC"/>
                </a:solidFill>
              </a:rPr>
              <a:t>Rebellious children</a:t>
            </a:r>
          </a:p>
          <a:p>
            <a:pPr>
              <a:spcAft>
                <a:spcPts val="300"/>
              </a:spcAft>
            </a:pPr>
            <a:r>
              <a:rPr lang="en-US" sz="3100" dirty="0">
                <a:solidFill>
                  <a:srgbClr val="FFFFCC"/>
                </a:solidFill>
              </a:rPr>
              <a:t>Gender insanity</a:t>
            </a:r>
          </a:p>
          <a:p>
            <a:pPr lvl="1"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</a:rPr>
              <a:t>Why?  </a:t>
            </a:r>
          </a:p>
          <a:p>
            <a:pPr lvl="1"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</a:rPr>
              <a:t>Everyone does what he wants . . . and wants to fit in</a:t>
            </a:r>
          </a:p>
        </p:txBody>
      </p:sp>
    </p:spTree>
    <p:extLst>
      <p:ext uri="{BB962C8B-B14F-4D97-AF65-F5344CB8AC3E}">
        <p14:creationId xmlns:p14="http://schemas.microsoft.com/office/powerpoint/2010/main" val="15845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9222"/>
            <a:ext cx="8229600" cy="1218128"/>
          </a:xfrm>
        </p:spPr>
        <p:txBody>
          <a:bodyPr/>
          <a:lstStyle/>
          <a:p>
            <a:r>
              <a:rPr lang="en-US" sz="3500" dirty="0">
                <a:solidFill>
                  <a:schemeClr val="bg1"/>
                </a:solidFill>
              </a:rPr>
              <a:t>Lk.2:41-51, </a:t>
            </a:r>
            <a:r>
              <a:rPr lang="en-US" sz="3500" u="sng" dirty="0">
                <a:solidFill>
                  <a:schemeClr val="bg1"/>
                </a:solidFill>
              </a:rPr>
              <a:t>Creator</a:t>
            </a:r>
            <a:r>
              <a:rPr lang="en-US" sz="3500" dirty="0">
                <a:solidFill>
                  <a:schemeClr val="bg1"/>
                </a:solidFill>
              </a:rPr>
              <a:t> of universe… </a:t>
            </a:r>
            <a:r>
              <a:rPr lang="en-US" sz="3500" u="sng" dirty="0">
                <a:solidFill>
                  <a:schemeClr val="bg1"/>
                </a:solidFill>
              </a:rPr>
              <a:t>submits</a:t>
            </a:r>
            <a:r>
              <a:rPr lang="en-US" sz="3500" dirty="0">
                <a:solidFill>
                  <a:schemeClr val="bg1"/>
                </a:solidFill>
              </a:rPr>
              <a:t> to imperfect parents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7350"/>
            <a:ext cx="8229600" cy="4971619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dirty="0">
                <a:solidFill>
                  <a:srgbClr val="CCFFFF"/>
                </a:solidFill>
                <a:ea typeface="Times New Roman" panose="02020603050405020304" pitchFamily="18" charset="0"/>
              </a:rPr>
              <a:t>Christians follow God’s standard</a:t>
            </a:r>
          </a:p>
          <a:p>
            <a:pPr lvl="1"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</a:rPr>
              <a:t>Mt.19:3-9;  1 Pt.3:1-7</a:t>
            </a:r>
          </a:p>
          <a:p>
            <a:pPr>
              <a:spcAft>
                <a:spcPts val="300"/>
              </a:spcAft>
            </a:pPr>
            <a:r>
              <a:rPr lang="en-US" dirty="0">
                <a:solidFill>
                  <a:srgbClr val="CCFFFF"/>
                </a:solidFill>
              </a:rPr>
              <a:t>Husband / wife argue…repent…  </a:t>
            </a:r>
            <a:r>
              <a:rPr lang="en-US" dirty="0">
                <a:solidFill>
                  <a:schemeClr val="bg1"/>
                </a:solidFill>
              </a:rPr>
              <a:t>Why?</a:t>
            </a:r>
            <a:r>
              <a:rPr lang="en-US" dirty="0">
                <a:solidFill>
                  <a:srgbClr val="CCFFFF"/>
                </a:solidFill>
              </a:rPr>
              <a:t>  </a:t>
            </a:r>
            <a:r>
              <a:rPr lang="en-US" dirty="0">
                <a:solidFill>
                  <a:schemeClr val="bg1"/>
                </a:solidFill>
              </a:rPr>
              <a:t>Because of </a:t>
            </a:r>
            <a:r>
              <a:rPr lang="en-US" baseline="30000" dirty="0">
                <a:solidFill>
                  <a:srgbClr val="00FFCC"/>
                </a:solidFill>
              </a:rPr>
              <a:t>1</a:t>
            </a:r>
            <a:r>
              <a:rPr lang="en-US" dirty="0">
                <a:solidFill>
                  <a:schemeClr val="bg1"/>
                </a:solidFill>
              </a:rPr>
              <a:t>God,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baseline="30000" dirty="0">
                <a:solidFill>
                  <a:srgbClr val="00FFCC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love  </a:t>
            </a:r>
          </a:p>
          <a:p>
            <a:pPr lvl="1">
              <a:spcAft>
                <a:spcPts val="300"/>
              </a:spcAft>
            </a:pPr>
            <a:r>
              <a:rPr lang="en-US" sz="3200" dirty="0">
                <a:solidFill>
                  <a:schemeClr val="bg1"/>
                </a:solidFill>
              </a:rPr>
              <a:t>Ep.5:22-29, </a:t>
            </a:r>
            <a:r>
              <a:rPr lang="en-US" sz="3200" dirty="0">
                <a:solidFill>
                  <a:srgbClr val="FFFFCC"/>
                </a:solidFill>
              </a:rPr>
              <a:t>built-in marriage counsel</a:t>
            </a:r>
          </a:p>
          <a:p>
            <a:pPr marL="457200" lvl="1" indent="0">
              <a:spcAft>
                <a:spcPts val="3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67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9222"/>
            <a:ext cx="8229600" cy="1218128"/>
          </a:xfrm>
        </p:spPr>
        <p:txBody>
          <a:bodyPr/>
          <a:lstStyle/>
          <a:p>
            <a:r>
              <a:rPr lang="en-US" sz="3500" dirty="0">
                <a:solidFill>
                  <a:schemeClr val="bg1"/>
                </a:solidFill>
              </a:rPr>
              <a:t>Lk.2:41-51, Creator of universe… submits to imperfect parents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218" y="1437350"/>
            <a:ext cx="8436990" cy="4971619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Children, 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Ep.6:4 –</a:t>
            </a:r>
          </a:p>
          <a:p>
            <a:pPr lvl="1">
              <a:spcAft>
                <a:spcPts val="300"/>
              </a:spcAft>
            </a:pPr>
            <a:r>
              <a:rPr lang="en-US" sz="3200" dirty="0">
                <a:solidFill>
                  <a:schemeClr val="bg1"/>
                </a:solidFill>
              </a:rPr>
              <a:t>Fathers bear ultimate responsibility</a:t>
            </a:r>
          </a:p>
          <a:p>
            <a:pPr lvl="1">
              <a:spcAft>
                <a:spcPts val="300"/>
              </a:spcAft>
            </a:pPr>
            <a:r>
              <a:rPr lang="en-US" sz="3200" dirty="0">
                <a:solidFill>
                  <a:schemeClr val="bg1"/>
                </a:solidFill>
              </a:rPr>
              <a:t>Sometimes, only one can do it – (Timothy’s mother)</a:t>
            </a:r>
          </a:p>
          <a:p>
            <a:pPr lvl="1">
              <a:spcAft>
                <a:spcPts val="3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3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9222"/>
            <a:ext cx="8229600" cy="1218128"/>
          </a:xfrm>
        </p:spPr>
        <p:txBody>
          <a:bodyPr/>
          <a:lstStyle/>
          <a:p>
            <a:r>
              <a:rPr lang="en-US" sz="3500" dirty="0">
                <a:solidFill>
                  <a:schemeClr val="bg1"/>
                </a:solidFill>
              </a:rPr>
              <a:t>Children, Ep.6:4 – requires 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929" y="1248810"/>
            <a:ext cx="8422849" cy="4971619"/>
          </a:xfrm>
        </p:spPr>
        <p:txBody>
          <a:bodyPr/>
          <a:lstStyle/>
          <a:p>
            <a:pPr marL="5715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1.</a:t>
            </a:r>
            <a:r>
              <a:rPr lang="en-US" sz="3100" dirty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rgbClr val="CCFFFF"/>
                </a:solidFill>
              </a:rPr>
              <a:t>Love.</a:t>
            </a:r>
            <a:r>
              <a:rPr lang="en-US" dirty="0">
                <a:solidFill>
                  <a:schemeClr val="bg1"/>
                </a:solidFill>
              </a:rPr>
              <a:t>  Supply needs </a:t>
            </a:r>
            <a:endParaRPr lang="en-US" sz="3100" dirty="0">
              <a:solidFill>
                <a:schemeClr val="bg1"/>
              </a:solidFill>
            </a:endParaRPr>
          </a:p>
          <a:p>
            <a:pPr marL="57150" indent="0">
              <a:spcAft>
                <a:spcPts val="30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2.</a:t>
            </a:r>
            <a:r>
              <a:rPr lang="en-US" sz="3100" dirty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rgbClr val="CCFFFF"/>
                </a:solidFill>
              </a:rPr>
              <a:t>Discipline.</a:t>
            </a:r>
            <a:r>
              <a:rPr lang="en-US" dirty="0">
                <a:solidFill>
                  <a:schemeClr val="bg1"/>
                </a:solidFill>
              </a:rPr>
              <a:t>  Ep.6:4, guidance, training…</a:t>
            </a:r>
          </a:p>
          <a:p>
            <a:pPr marL="457200" lvl="1" indent="0">
              <a:spcAft>
                <a:spcPts val="30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*2 Tim.1:5;  3:15</a:t>
            </a:r>
          </a:p>
          <a:p>
            <a:pPr marL="457200" lvl="1" indent="0"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*</a:t>
            </a:r>
            <a:r>
              <a:rPr lang="en-US" sz="3200" dirty="0">
                <a:solidFill>
                  <a:schemeClr val="bg1"/>
                </a:solidFill>
              </a:rPr>
              <a:t>Hb.12:11 . . . painful  </a:t>
            </a:r>
            <a:r>
              <a:rPr lang="en-US" sz="3200" dirty="0">
                <a:solidFill>
                  <a:srgbClr val="FFFF99"/>
                </a:solidFill>
              </a:rPr>
              <a:t>[grief, distress, 	suffering, miserable]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</a:rPr>
              <a:t>Discipline</a:t>
            </a:r>
            <a:r>
              <a:rPr lang="en-US" sz="3200" dirty="0">
                <a:solidFill>
                  <a:schemeClr val="bg1"/>
                </a:solidFill>
              </a:rPr>
              <a:t> – correction, providing guidance for responsible living, training.   </a:t>
            </a:r>
            <a:r>
              <a:rPr lang="en-US" sz="3200" dirty="0">
                <a:solidFill>
                  <a:srgbClr val="CCFFCC"/>
                </a:solidFill>
              </a:rPr>
              <a:t>(Present grief, future joy.)</a:t>
            </a:r>
          </a:p>
          <a:p>
            <a:pPr marL="57150" indent="0">
              <a:spcAft>
                <a:spcPts val="600"/>
              </a:spcAft>
              <a:buNone/>
            </a:pPr>
            <a:endParaRPr lang="en-US" sz="31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79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9222"/>
            <a:ext cx="8229600" cy="1218128"/>
          </a:xfrm>
        </p:spPr>
        <p:txBody>
          <a:bodyPr/>
          <a:lstStyle/>
          <a:p>
            <a:r>
              <a:rPr lang="en-US" sz="3500" dirty="0">
                <a:solidFill>
                  <a:schemeClr val="bg1"/>
                </a:solidFill>
              </a:rPr>
              <a:t>Children, Ep.6:4 – requires 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929" y="1248810"/>
            <a:ext cx="8422849" cy="5199124"/>
          </a:xfrm>
        </p:spPr>
        <p:txBody>
          <a:bodyPr/>
          <a:lstStyle/>
          <a:p>
            <a:pPr marL="5715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1.</a:t>
            </a:r>
            <a:r>
              <a:rPr lang="en-US" sz="3100" dirty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rgbClr val="CCFFFF"/>
                </a:solidFill>
              </a:rPr>
              <a:t>Love.</a:t>
            </a:r>
            <a:r>
              <a:rPr lang="en-US" dirty="0">
                <a:solidFill>
                  <a:schemeClr val="bg1"/>
                </a:solidFill>
              </a:rPr>
              <a:t>  Supply needs </a:t>
            </a:r>
            <a:endParaRPr lang="en-US" sz="3100" dirty="0">
              <a:solidFill>
                <a:schemeClr val="bg1"/>
              </a:solidFill>
            </a:endParaRPr>
          </a:p>
          <a:p>
            <a:pPr marL="57150" indent="0">
              <a:spcAft>
                <a:spcPts val="30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2.</a:t>
            </a:r>
            <a:r>
              <a:rPr lang="en-US" sz="3100" dirty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rgbClr val="CCFFFF"/>
                </a:solidFill>
              </a:rPr>
              <a:t>Discipline.</a:t>
            </a:r>
            <a:r>
              <a:rPr lang="en-US" dirty="0">
                <a:solidFill>
                  <a:schemeClr val="bg1"/>
                </a:solidFill>
              </a:rPr>
              <a:t>  Ep.6:4, guidance, training…</a:t>
            </a:r>
          </a:p>
          <a:p>
            <a:pPr marL="457200" lvl="1" indent="0">
              <a:spcAft>
                <a:spcPts val="30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*2 Tim.1:5;  3:15 … Hb.12:11</a:t>
            </a:r>
          </a:p>
          <a:p>
            <a:pPr marL="282575" indent="-2254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FF"/>
                </a:solidFill>
              </a:rPr>
              <a:t>“When our author describes the harvest it produces as 'peaceful' the metaphor is still</a:t>
            </a:r>
            <a:br>
              <a:rPr lang="en-US" sz="3000" dirty="0">
                <a:solidFill>
                  <a:srgbClr val="CCFFFF"/>
                </a:solidFill>
              </a:rPr>
            </a:br>
            <a:r>
              <a:rPr lang="en-US" sz="3000" dirty="0">
                <a:solidFill>
                  <a:srgbClr val="CCFFFF"/>
                </a:solidFill>
              </a:rPr>
              <a:t>that of the athletic contest.  For the adjective bespeaks the rest and relaxation enjoyed by the victorious contestant once the conflict is over” </a:t>
            </a:r>
            <a:r>
              <a:rPr lang="en-US" sz="2400" dirty="0">
                <a:solidFill>
                  <a:schemeClr val="bg1"/>
                </a:solidFill>
              </a:rPr>
              <a:t>– Hughes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422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9222"/>
            <a:ext cx="8229600" cy="1218128"/>
          </a:xfrm>
        </p:spPr>
        <p:txBody>
          <a:bodyPr/>
          <a:lstStyle/>
          <a:p>
            <a:r>
              <a:rPr lang="en-US" sz="3500" dirty="0">
                <a:solidFill>
                  <a:schemeClr val="bg1"/>
                </a:solidFill>
              </a:rPr>
              <a:t>Children, Ep.6:4 – requires 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929" y="1248810"/>
            <a:ext cx="8422849" cy="5199124"/>
          </a:xfrm>
        </p:spPr>
        <p:txBody>
          <a:bodyPr/>
          <a:lstStyle/>
          <a:p>
            <a:pPr marL="5715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1.</a:t>
            </a:r>
            <a:r>
              <a:rPr lang="en-US" sz="3100" dirty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rgbClr val="CCFFFF"/>
                </a:solidFill>
              </a:rPr>
              <a:t>Love.</a:t>
            </a:r>
            <a:r>
              <a:rPr lang="en-US" dirty="0">
                <a:solidFill>
                  <a:schemeClr val="bg1"/>
                </a:solidFill>
              </a:rPr>
              <a:t>  Supply needs </a:t>
            </a:r>
            <a:endParaRPr lang="en-US" sz="3100" dirty="0">
              <a:solidFill>
                <a:schemeClr val="bg1"/>
              </a:solidFill>
            </a:endParaRPr>
          </a:p>
          <a:p>
            <a:pPr marL="57150" indent="0">
              <a:spcAft>
                <a:spcPts val="30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2.</a:t>
            </a:r>
            <a:r>
              <a:rPr lang="en-US" sz="3100" dirty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rgbClr val="CCFFFF"/>
                </a:solidFill>
              </a:rPr>
              <a:t>Discipline.</a:t>
            </a:r>
            <a:r>
              <a:rPr lang="en-US" dirty="0">
                <a:solidFill>
                  <a:schemeClr val="bg1"/>
                </a:solidFill>
              </a:rPr>
              <a:t>  Ep.6:4, guidance, training…</a:t>
            </a:r>
          </a:p>
          <a:p>
            <a:pPr marL="457200" lvl="1" indent="0">
              <a:spcAft>
                <a:spcPts val="30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*2 Tim.1:5;  3:15 … Hb.12:11</a:t>
            </a:r>
          </a:p>
          <a:p>
            <a:pPr marL="282575" indent="-2254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FF"/>
                </a:solidFill>
              </a:rPr>
              <a:t>“Though the sterner aspect of training is never pleasurable for the time, it results in righteous-ness — in moral hardihood and serene self-mastery — to all who have been trained in these gymnasia” </a:t>
            </a:r>
            <a:r>
              <a:rPr lang="en-US" sz="2400" dirty="0">
                <a:solidFill>
                  <a:schemeClr val="bg1"/>
                </a:solidFill>
              </a:rPr>
              <a:t>– Farrar</a:t>
            </a:r>
            <a:r>
              <a:rPr lang="en-US" sz="2400" dirty="0">
                <a:solidFill>
                  <a:srgbClr val="CC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3991770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933</Words>
  <Application>Microsoft Office PowerPoint</Application>
  <PresentationFormat>On-screen Show (4:3)</PresentationFormat>
  <Paragraphs>99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Verdana</vt:lpstr>
      <vt:lpstr>Wingdings</vt:lpstr>
      <vt:lpstr>1_Default Design</vt:lpstr>
      <vt:lpstr>PowerPoint Presentation</vt:lpstr>
      <vt:lpstr>PowerPoint Presentation</vt:lpstr>
      <vt:lpstr>PowerPoint Presentation</vt:lpstr>
      <vt:lpstr>Families are unsettled in U.S.</vt:lpstr>
      <vt:lpstr>Lk.2:41-51, Creator of universe… submits to imperfect parents</vt:lpstr>
      <vt:lpstr>Lk.2:41-51, Creator of universe… submits to imperfect parents</vt:lpstr>
      <vt:lpstr>Children, Ep.6:4 – requires . . .</vt:lpstr>
      <vt:lpstr>Children, Ep.6:4 – requires . . .</vt:lpstr>
      <vt:lpstr>Children, Ep.6:4 – requires . . .</vt:lpstr>
      <vt:lpstr>Children, Ep.6:4 – requires . . .</vt:lpstr>
      <vt:lpstr>Signs of a spoiled child</vt:lpstr>
      <vt:lpstr>PowerPoint Presentation</vt:lpstr>
      <vt:lpstr>PowerPoint Presentation</vt:lpstr>
      <vt:lpstr>Luke 2:…40, 52</vt:lpstr>
      <vt:lpstr>Instrument to aid us in social relations – word of God</vt:lpstr>
      <vt:lpstr>Our tool to aid us in social relations – word of God</vt:lpstr>
      <vt:lpstr>Our tool to aid us in social relations – word of God</vt:lpstr>
      <vt:lpstr>Final purpose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33</cp:revision>
  <dcterms:created xsi:type="dcterms:W3CDTF">2006-09-18T21:36:30Z</dcterms:created>
  <dcterms:modified xsi:type="dcterms:W3CDTF">2022-11-05T15:13:53Z</dcterms:modified>
</cp:coreProperties>
</file>