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notesMasterIdLst>
    <p:notesMasterId r:id="rId17"/>
  </p:notesMasterIdLst>
  <p:sldIdLst>
    <p:sldId id="610" r:id="rId2"/>
    <p:sldId id="612" r:id="rId3"/>
    <p:sldId id="633" r:id="rId4"/>
    <p:sldId id="670" r:id="rId5"/>
    <p:sldId id="683" r:id="rId6"/>
    <p:sldId id="684" r:id="rId7"/>
    <p:sldId id="685" r:id="rId8"/>
    <p:sldId id="686" r:id="rId9"/>
    <p:sldId id="687" r:id="rId10"/>
    <p:sldId id="688" r:id="rId11"/>
    <p:sldId id="689" r:id="rId12"/>
    <p:sldId id="690" r:id="rId13"/>
    <p:sldId id="691" r:id="rId14"/>
    <p:sldId id="671" r:id="rId15"/>
    <p:sldId id="663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  <a:srgbClr val="CCFFCC"/>
    <a:srgbClr val="CCFFFF"/>
    <a:srgbClr val="FFFF00"/>
    <a:srgbClr val="66FFFF"/>
    <a:srgbClr val="8000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53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62D5F5-615E-4696-8E4C-BD233E9663DC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F081AC-E897-4BA2-AEAD-F1C0A64DC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207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12926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63581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44546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71071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03416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14163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4603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39823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91166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72387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24372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09178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68687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92044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1387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9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4298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0720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2098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6352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4413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0752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1756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8285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1225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7897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6500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36677FB-671D-45B2-889D-00030364D9B7}"/>
              </a:ext>
            </a:extLst>
          </p:cNvPr>
          <p:cNvSpPr/>
          <p:nvPr/>
        </p:nvSpPr>
        <p:spPr>
          <a:xfrm>
            <a:off x="1714500" y="762000"/>
            <a:ext cx="5715000" cy="1295400"/>
          </a:xfrm>
          <a:prstGeom prst="roundRect">
            <a:avLst/>
          </a:prstGeom>
          <a:solidFill>
            <a:schemeClr val="tx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700" dirty="0">
                <a:solidFill>
                  <a:srgbClr val="CCFFCC"/>
                </a:solidFill>
              </a:rPr>
              <a:t>Don’t Blame Paul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</a:rPr>
              <a:t>(1 Th.2:1-12)</a:t>
            </a:r>
          </a:p>
        </p:txBody>
      </p:sp>
    </p:spTree>
    <p:extLst>
      <p:ext uri="{BB962C8B-B14F-4D97-AF65-F5344CB8AC3E}">
        <p14:creationId xmlns:p14="http://schemas.microsoft.com/office/powerpoint/2010/main" val="352274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Paul’s motive, </a:t>
            </a:r>
            <a:r>
              <a:rPr lang="en-US" altLang="en-US" sz="3400" dirty="0">
                <a:solidFill>
                  <a:srgbClr val="FFFFCC"/>
                </a:solidFill>
              </a:rPr>
              <a:t>5-9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797351"/>
            <a:ext cx="8305800" cy="56388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CCFFFF"/>
                </a:solidFill>
              </a:rPr>
              <a:t>No flattery, </a:t>
            </a:r>
            <a:r>
              <a:rPr lang="en-US" altLang="en-US" dirty="0">
                <a:solidFill>
                  <a:schemeClr val="bg1"/>
                </a:solidFill>
              </a:rPr>
              <a:t>5.   Ro.16:18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CCFFFF"/>
                </a:solidFill>
              </a:rPr>
              <a:t>No finances </a:t>
            </a:r>
            <a:r>
              <a:rPr lang="en-US" altLang="en-US" dirty="0">
                <a:solidFill>
                  <a:schemeClr val="bg1"/>
                </a:solidFill>
              </a:rPr>
              <a:t>(cloak), 5.  1 Tim.6:5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CCFFFF"/>
                </a:solidFill>
              </a:rPr>
              <a:t>No fame,</a:t>
            </a:r>
            <a:r>
              <a:rPr lang="en-US" altLang="en-US" dirty="0">
                <a:solidFill>
                  <a:schemeClr val="bg1"/>
                </a:solidFill>
              </a:rPr>
              <a:t> 6.   Verse 2</a:t>
            </a:r>
          </a:p>
          <a:p>
            <a:pPr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CCFFFF"/>
                </a:solidFill>
              </a:rPr>
              <a:t>No force, </a:t>
            </a:r>
            <a:r>
              <a:rPr lang="en-US" altLang="en-US" dirty="0">
                <a:solidFill>
                  <a:schemeClr val="bg1"/>
                </a:solidFill>
              </a:rPr>
              <a:t>7 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FFFFCC"/>
                </a:solidFill>
              </a:rPr>
              <a:t>Loved them, </a:t>
            </a:r>
            <a:r>
              <a:rPr lang="en-US" altLang="en-US" dirty="0">
                <a:solidFill>
                  <a:schemeClr val="bg1"/>
                </a:solidFill>
              </a:rPr>
              <a:t>7.  Dt.22:6.  1 K.1:2.  Ep.5:29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FFFFCC"/>
                </a:solidFill>
              </a:rPr>
              <a:t>Longed for them, </a:t>
            </a:r>
            <a:r>
              <a:rPr lang="en-US" altLang="en-US" dirty="0">
                <a:solidFill>
                  <a:schemeClr val="bg1"/>
                </a:solidFill>
              </a:rPr>
              <a:t>8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FFFFCC"/>
                </a:solidFill>
              </a:rPr>
              <a:t>Lived for them, </a:t>
            </a:r>
            <a:r>
              <a:rPr lang="en-US" altLang="en-US" dirty="0">
                <a:solidFill>
                  <a:schemeClr val="bg1"/>
                </a:solidFill>
              </a:rPr>
              <a:t>8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FFFFCC"/>
                </a:solidFill>
              </a:rPr>
              <a:t>Labored as slave</a:t>
            </a:r>
            <a:r>
              <a:rPr lang="en-US" altLang="en-US" dirty="0">
                <a:solidFill>
                  <a:srgbClr val="CCFFFF"/>
                </a:solidFill>
              </a:rPr>
              <a:t>, </a:t>
            </a:r>
            <a:r>
              <a:rPr lang="en-US" altLang="en-US" dirty="0">
                <a:solidFill>
                  <a:schemeClr val="bg1"/>
                </a:solidFill>
              </a:rPr>
              <a:t>9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626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Paul’s morality, </a:t>
            </a:r>
            <a:r>
              <a:rPr lang="en-US" altLang="en-US" sz="3400" dirty="0">
                <a:solidFill>
                  <a:schemeClr val="bg1"/>
                </a:solidFill>
              </a:rPr>
              <a:t>10-11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797351"/>
            <a:ext cx="8305800" cy="56388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CCFFFF"/>
                </a:solidFill>
              </a:rPr>
              <a:t>Two witnesses – </a:t>
            </a:r>
          </a:p>
          <a:p>
            <a:pPr marL="344488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C000"/>
                </a:solidFill>
              </a:rPr>
              <a:t>1. </a:t>
            </a:r>
            <a:r>
              <a:rPr lang="en-US" altLang="en-US" sz="3200" dirty="0">
                <a:solidFill>
                  <a:srgbClr val="FFFFCC"/>
                </a:solidFill>
              </a:rPr>
              <a:t>Thessalonians</a:t>
            </a:r>
            <a:r>
              <a:rPr lang="en-US" altLang="en-US" sz="3200" dirty="0">
                <a:solidFill>
                  <a:schemeClr val="bg1"/>
                </a:solidFill>
              </a:rPr>
              <a:t> (outer conduct) v.1</a:t>
            </a:r>
          </a:p>
          <a:p>
            <a:pPr marL="344488" lvl="1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altLang="en-US" sz="2400" dirty="0">
                <a:solidFill>
                  <a:srgbClr val="FFC000"/>
                </a:solidFill>
              </a:rPr>
              <a:t>2. </a:t>
            </a:r>
            <a:r>
              <a:rPr lang="en-US" altLang="en-US" sz="3200" dirty="0">
                <a:solidFill>
                  <a:srgbClr val="FFFFCC"/>
                </a:solidFill>
              </a:rPr>
              <a:t>God</a:t>
            </a:r>
            <a:r>
              <a:rPr lang="en-US" altLang="en-US" sz="3200" dirty="0">
                <a:solidFill>
                  <a:schemeClr val="bg1"/>
                </a:solidFill>
              </a:rPr>
              <a:t> (inner desires) v.5, 10</a:t>
            </a:r>
          </a:p>
          <a:p>
            <a:pPr marL="919163" lvl="2" indent="-2921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</a:rPr>
              <a:t>No accusation against him would stick</a:t>
            </a:r>
          </a:p>
          <a:p>
            <a:pPr marL="119063" indent="-2921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CCFFFF"/>
                </a:solidFill>
              </a:rPr>
              <a:t>Devoutly, </a:t>
            </a:r>
            <a:r>
              <a:rPr lang="en-US" altLang="en-US" dirty="0">
                <a:solidFill>
                  <a:schemeClr val="bg1"/>
                </a:solidFill>
              </a:rPr>
              <a:t>holily, in manner pleasing to God</a:t>
            </a:r>
            <a:endParaRPr lang="en-US" altLang="en-US" dirty="0">
              <a:solidFill>
                <a:srgbClr val="CCFFFF"/>
              </a:solidFill>
            </a:endParaRPr>
          </a:p>
          <a:p>
            <a:pPr marL="119063" indent="-2921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CCFFFF"/>
                </a:solidFill>
              </a:rPr>
              <a:t>Justly, </a:t>
            </a:r>
            <a:r>
              <a:rPr lang="en-US" altLang="en-US" dirty="0">
                <a:solidFill>
                  <a:schemeClr val="bg1"/>
                </a:solidFill>
              </a:rPr>
              <a:t>in upright manner…</a:t>
            </a:r>
            <a:endParaRPr lang="en-US" altLang="en-US" dirty="0">
              <a:solidFill>
                <a:srgbClr val="CCFFFF"/>
              </a:solidFill>
            </a:endParaRPr>
          </a:p>
          <a:p>
            <a:pPr marL="119063" indent="-2921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CCFFFF"/>
                </a:solidFill>
              </a:rPr>
              <a:t>Blamelessly, </a:t>
            </a:r>
            <a:r>
              <a:rPr lang="en-US" altLang="en-US" dirty="0">
                <a:solidFill>
                  <a:schemeClr val="bg1"/>
                </a:solidFill>
              </a:rPr>
              <a:t>includes both of the preceding</a:t>
            </a:r>
          </a:p>
          <a:p>
            <a:pPr marL="119063" indent="-2921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CCFFFF"/>
                </a:solidFill>
              </a:rPr>
              <a:t>Paternally, </a:t>
            </a:r>
            <a:r>
              <a:rPr lang="en-US" altLang="en-US" dirty="0">
                <a:solidFill>
                  <a:schemeClr val="bg1"/>
                </a:solidFill>
              </a:rPr>
              <a:t>as Father, 11 (cf. 7, mother).  </a:t>
            </a:r>
            <a:br>
              <a:rPr lang="en-US" altLang="en-US" dirty="0">
                <a:solidFill>
                  <a:schemeClr val="bg1"/>
                </a:solidFill>
              </a:rPr>
            </a:br>
            <a:r>
              <a:rPr lang="en-US" altLang="en-US" sz="3000" dirty="0">
                <a:solidFill>
                  <a:schemeClr val="bg1"/>
                </a:solidFill>
              </a:rPr>
              <a:t>  Paul, 1 Co.4:15</a:t>
            </a:r>
          </a:p>
        </p:txBody>
      </p:sp>
    </p:spTree>
    <p:extLst>
      <p:ext uri="{BB962C8B-B14F-4D97-AF65-F5344CB8AC3E}">
        <p14:creationId xmlns:p14="http://schemas.microsoft.com/office/powerpoint/2010/main" val="2945307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Paul’s mandate, </a:t>
            </a:r>
            <a:r>
              <a:rPr lang="en-US" altLang="en-US" sz="3400" dirty="0">
                <a:solidFill>
                  <a:schemeClr val="bg1"/>
                </a:solidFill>
              </a:rPr>
              <a:t>12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797351"/>
            <a:ext cx="8305800" cy="56388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CCFFFF"/>
                </a:solidFill>
              </a:rPr>
              <a:t>That</a:t>
            </a:r>
            <a:r>
              <a:rPr lang="en-US" altLang="en-US" dirty="0">
                <a:solidFill>
                  <a:schemeClr val="bg1"/>
                </a:solidFill>
              </a:rPr>
              <a:t> (so that,</a:t>
            </a:r>
            <a:r>
              <a:rPr lang="en-US" altLang="en-US" sz="3600" dirty="0">
                <a:solidFill>
                  <a:schemeClr val="bg1"/>
                </a:solidFill>
              </a:rPr>
              <a:t> </a:t>
            </a:r>
            <a:r>
              <a:rPr lang="en-US" altLang="en-US" sz="2200" dirty="0">
                <a:solidFill>
                  <a:schemeClr val="bg1"/>
                </a:solidFill>
              </a:rPr>
              <a:t>NASB</a:t>
            </a:r>
            <a:r>
              <a:rPr lang="en-US" altLang="en-US" sz="2400" dirty="0">
                <a:solidFill>
                  <a:schemeClr val="bg1"/>
                </a:solidFill>
              </a:rPr>
              <a:t>) </a:t>
            </a:r>
            <a:r>
              <a:rPr lang="en-US" altLang="en-US" sz="2800" dirty="0">
                <a:solidFill>
                  <a:schemeClr val="bg1"/>
                </a:solidFill>
              </a:rPr>
              <a:t>. . .</a:t>
            </a:r>
            <a:endParaRPr lang="en-US" altLang="en-US" sz="3600" dirty="0">
              <a:solidFill>
                <a:schemeClr val="bg1"/>
              </a:solidFill>
            </a:endParaRPr>
          </a:p>
          <a:p>
            <a:pPr marL="684213" lvl="1" indent="-339725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rgbClr val="FFFFCC"/>
                </a:solidFill>
              </a:rPr>
              <a:t>Pleaded, encouraged them to turn from sin to serving God </a:t>
            </a:r>
            <a:r>
              <a:rPr lang="en-US" altLang="en-US" sz="3200" dirty="0">
                <a:solidFill>
                  <a:schemeClr val="bg1"/>
                </a:solidFill>
              </a:rPr>
              <a:t>(1:9-10)</a:t>
            </a:r>
          </a:p>
          <a:p>
            <a:pPr marL="684213" lvl="1" indent="-339725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rgbClr val="FFFFCC"/>
                </a:solidFill>
              </a:rPr>
              <a:t>Walk worthily of God – </a:t>
            </a:r>
            <a:r>
              <a:rPr lang="en-US" altLang="en-US" sz="3200" dirty="0">
                <a:solidFill>
                  <a:schemeClr val="bg1"/>
                </a:solidFill>
              </a:rPr>
              <a:t>live in way that God deserves.   Lk.23:41</a:t>
            </a:r>
            <a:endParaRPr lang="en-US" alt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982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9F4BA06-605E-4573-BBA1-1C443AC404C8}"/>
              </a:ext>
            </a:extLst>
          </p:cNvPr>
          <p:cNvSpPr/>
          <p:nvPr/>
        </p:nvSpPr>
        <p:spPr>
          <a:xfrm>
            <a:off x="2153221" y="762000"/>
            <a:ext cx="4838835" cy="533400"/>
          </a:xfrm>
          <a:prstGeom prst="rect">
            <a:avLst/>
          </a:prstGeom>
          <a:solidFill>
            <a:schemeClr val="tx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I. </a:t>
            </a:r>
            <a:r>
              <a:rPr lang="en-US" sz="2400" dirty="0">
                <a:solidFill>
                  <a:schemeClr val="bg1"/>
                </a:solidFill>
                <a:latin typeface="Arial"/>
              </a:rPr>
              <a:t>Don’t Shoot The Messenger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633D993-5217-4C9A-8EEC-8D85350D8B95}"/>
              </a:ext>
            </a:extLst>
          </p:cNvPr>
          <p:cNvSpPr/>
          <p:nvPr/>
        </p:nvSpPr>
        <p:spPr>
          <a:xfrm>
            <a:off x="1038519" y="1447800"/>
            <a:ext cx="7084539" cy="1066800"/>
          </a:xfrm>
          <a:prstGeom prst="rect">
            <a:avLst/>
          </a:prstGeom>
          <a:solidFill>
            <a:schemeClr val="tx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II. </a:t>
            </a:r>
            <a:r>
              <a:rPr lang="en-US" sz="3600" dirty="0">
                <a:solidFill>
                  <a:srgbClr val="FFFF00"/>
                </a:solidFill>
                <a:latin typeface="Arial"/>
              </a:rPr>
              <a:t>Don’t Shun The Mission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8381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If you share the gospel . . . 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797351"/>
            <a:ext cx="8305800" cy="56388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Some will slander you, question your motives, judge your behavior (as with Paul)</a:t>
            </a:r>
          </a:p>
          <a:p>
            <a:pPr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en-US" u="sng" dirty="0">
                <a:solidFill>
                  <a:schemeClr val="bg1"/>
                </a:solidFill>
              </a:rPr>
              <a:t>Best answer</a:t>
            </a:r>
            <a:r>
              <a:rPr lang="en-US" altLang="en-US" dirty="0">
                <a:solidFill>
                  <a:schemeClr val="bg1"/>
                </a:solidFill>
              </a:rPr>
              <a:t>:  </a:t>
            </a:r>
            <a:r>
              <a:rPr lang="en-US" altLang="en-US" sz="2800" dirty="0">
                <a:solidFill>
                  <a:srgbClr val="FFFF00"/>
                </a:solidFill>
              </a:rPr>
              <a:t>PURE LIFE.     </a:t>
            </a:r>
            <a:r>
              <a:rPr lang="en-US" altLang="en-US" sz="3200" dirty="0">
                <a:solidFill>
                  <a:schemeClr val="bg1"/>
                </a:solidFill>
              </a:rPr>
              <a:t>1 Pt.2:12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FFFFCC"/>
                </a:solidFill>
              </a:rPr>
              <a:t>Expect it.  </a:t>
            </a:r>
            <a:r>
              <a:rPr lang="en-US" altLang="en-US" sz="3200" dirty="0">
                <a:solidFill>
                  <a:schemeClr val="bg1"/>
                </a:solidFill>
              </a:rPr>
              <a:t>Mt.5:10-12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FFFFCC"/>
                </a:solidFill>
              </a:rPr>
              <a:t>Consider source.</a:t>
            </a:r>
            <a:r>
              <a:rPr lang="en-US" altLang="en-US" sz="3200" dirty="0">
                <a:solidFill>
                  <a:schemeClr val="bg1"/>
                </a:solidFill>
              </a:rPr>
              <a:t>  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FFFFCC"/>
                </a:solidFill>
              </a:rPr>
              <a:t>Be joyful.   </a:t>
            </a:r>
            <a:r>
              <a:rPr lang="en-US" altLang="en-US" sz="3200" dirty="0">
                <a:solidFill>
                  <a:schemeClr val="bg1"/>
                </a:solidFill>
              </a:rPr>
              <a:t>Lk.6:23</a:t>
            </a:r>
          </a:p>
          <a:p>
            <a:pPr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en-US" u="sng" dirty="0">
                <a:solidFill>
                  <a:schemeClr val="bg1"/>
                </a:solidFill>
              </a:rPr>
              <a:t>Wrong answer</a:t>
            </a:r>
            <a:r>
              <a:rPr lang="en-US" altLang="en-US" dirty="0">
                <a:solidFill>
                  <a:schemeClr val="bg1"/>
                </a:solidFill>
              </a:rPr>
              <a:t>:  “I take the fifth”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1 Co.9:16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Lk.12:4-5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944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0668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</a:rPr>
              <a:t>Do not share the gospel</a:t>
            </a:r>
            <a:br>
              <a:rPr lang="en-US" altLang="en-US" sz="3400" dirty="0">
                <a:solidFill>
                  <a:schemeClr val="bg1"/>
                </a:solidFill>
              </a:rPr>
            </a:br>
            <a:r>
              <a:rPr lang="en-US" altLang="en-US" sz="3400" dirty="0">
                <a:solidFill>
                  <a:schemeClr val="bg1"/>
                </a:solidFill>
              </a:rPr>
              <a:t>if you’re unwilling to live it</a:t>
            </a:r>
            <a:endParaRPr lang="en-US" altLang="en-US" sz="3400" dirty="0">
              <a:solidFill>
                <a:srgbClr val="FFFFCC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256" y="1295400"/>
            <a:ext cx="8305800" cy="5257800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99"/>
                </a:solidFill>
              </a:rPr>
              <a:t>Philip:</a:t>
            </a:r>
            <a:r>
              <a:rPr lang="en-US" altLang="en-US" sz="3100" dirty="0">
                <a:solidFill>
                  <a:schemeClr val="bg1"/>
                </a:solidFill>
              </a:rPr>
              <a:t> followed Jesus, Jn.1:…43-49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99"/>
                </a:solidFill>
              </a:rPr>
              <a:t>Philip</a:t>
            </a:r>
            <a:r>
              <a:rPr lang="en-US" altLang="en-US" sz="3100" dirty="0">
                <a:solidFill>
                  <a:schemeClr val="bg1"/>
                </a:solidFill>
              </a:rPr>
              <a:t> found Nathanael, 1:45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CC"/>
                </a:solidFill>
              </a:rPr>
              <a:t>Nathanael:</a:t>
            </a:r>
            <a:r>
              <a:rPr lang="en-US" altLang="en-US" sz="3100" dirty="0">
                <a:solidFill>
                  <a:srgbClr val="FFFF99"/>
                </a:solidFill>
              </a:rPr>
              <a:t> </a:t>
            </a:r>
            <a:r>
              <a:rPr lang="en-US" altLang="en-US" sz="3100" dirty="0">
                <a:solidFill>
                  <a:schemeClr val="bg1"/>
                </a:solidFill>
              </a:rPr>
              <a:t>can anything good come from Nazareth?  1:46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99"/>
                </a:solidFill>
              </a:rPr>
              <a:t>Philip: </a:t>
            </a:r>
            <a:r>
              <a:rPr lang="en-US" altLang="en-US" sz="3100" dirty="0">
                <a:solidFill>
                  <a:schemeClr val="bg1"/>
                </a:solidFill>
              </a:rPr>
              <a:t>come and see, 1:46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FF"/>
                </a:solidFill>
              </a:rPr>
              <a:t>Jesus:  </a:t>
            </a:r>
            <a:r>
              <a:rPr lang="en-US" altLang="en-US" sz="3100" dirty="0">
                <a:solidFill>
                  <a:schemeClr val="bg1"/>
                </a:solidFill>
              </a:rPr>
              <a:t>saw Nathanael . . .  </a:t>
            </a:r>
            <a:r>
              <a:rPr lang="en-US" altLang="en-US" sz="3100" dirty="0">
                <a:solidFill>
                  <a:srgbClr val="FFFFCC"/>
                </a:solidFill>
              </a:rPr>
              <a:t>“Behold, an Israelite indeed, in whom is no deceit!”  </a:t>
            </a:r>
            <a:r>
              <a:rPr lang="en-US" altLang="en-US" sz="3100" dirty="0">
                <a:solidFill>
                  <a:schemeClr val="bg1"/>
                </a:solidFill>
              </a:rPr>
              <a:t>1:47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CC"/>
                </a:solidFill>
              </a:rPr>
              <a:t>Nathanael:</a:t>
            </a:r>
            <a:r>
              <a:rPr lang="en-US" altLang="en-US" sz="3100" dirty="0">
                <a:solidFill>
                  <a:schemeClr val="bg1"/>
                </a:solidFill>
              </a:rPr>
              <a:t> confesses Christ – 1:48-49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794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1 Th.2:1-12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797351"/>
            <a:ext cx="8305800" cy="56388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u="sng" dirty="0">
                <a:solidFill>
                  <a:srgbClr val="CCFFFF"/>
                </a:solidFill>
              </a:rPr>
              <a:t>Jews</a:t>
            </a:r>
            <a:r>
              <a:rPr lang="en-US" altLang="en-US" dirty="0">
                <a:solidFill>
                  <a:srgbClr val="CCFFFF"/>
                </a:solidFill>
              </a:rPr>
              <a:t>: </a:t>
            </a:r>
            <a:r>
              <a:rPr lang="en-US" altLang="en-US" dirty="0">
                <a:solidFill>
                  <a:schemeClr val="bg1"/>
                </a:solidFill>
              </a:rPr>
              <a:t>Paul has criminal record.  Ac.17:</a:t>
            </a:r>
            <a:r>
              <a:rPr lang="en-US" altLang="en-US" u="sng" dirty="0">
                <a:solidFill>
                  <a:schemeClr val="bg1"/>
                </a:solidFill>
              </a:rPr>
              <a:t>5-7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u="sng" dirty="0">
                <a:solidFill>
                  <a:srgbClr val="CCFFFF"/>
                </a:solidFill>
              </a:rPr>
              <a:t>Greeks</a:t>
            </a:r>
            <a:r>
              <a:rPr lang="en-US" altLang="en-US" dirty="0">
                <a:solidFill>
                  <a:srgbClr val="CCFFFF"/>
                </a:solidFill>
              </a:rPr>
              <a:t>:  </a:t>
            </a:r>
            <a:r>
              <a:rPr lang="en-US" altLang="en-US" dirty="0">
                <a:solidFill>
                  <a:schemeClr val="bg1"/>
                </a:solidFill>
              </a:rPr>
              <a:t>Ac.17:</a:t>
            </a:r>
            <a:r>
              <a:rPr lang="en-US" altLang="en-US" u="sng" dirty="0">
                <a:solidFill>
                  <a:schemeClr val="bg1"/>
                </a:solidFill>
              </a:rPr>
              <a:t>8-9</a:t>
            </a:r>
            <a:endParaRPr lang="en-US" altLang="en-US" u="sng" dirty="0">
              <a:solidFill>
                <a:srgbClr val="CCFFFF"/>
              </a:solidFill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Paul was the cause.  What will brethren think now?  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340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9F4BA06-605E-4573-BBA1-1C443AC404C8}"/>
              </a:ext>
            </a:extLst>
          </p:cNvPr>
          <p:cNvSpPr/>
          <p:nvPr/>
        </p:nvSpPr>
        <p:spPr>
          <a:xfrm>
            <a:off x="1030369" y="685800"/>
            <a:ext cx="7084539" cy="1066800"/>
          </a:xfrm>
          <a:prstGeom prst="rect">
            <a:avLst/>
          </a:prstGeom>
          <a:solidFill>
            <a:schemeClr val="tx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I. </a:t>
            </a:r>
            <a:r>
              <a:rPr lang="en-US" sz="3600" dirty="0">
                <a:solidFill>
                  <a:srgbClr val="FFFF00"/>
                </a:solidFill>
                <a:latin typeface="Arial"/>
              </a:rPr>
              <a:t>Don’t Shoot The Messenger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678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Paul’s mission, </a:t>
            </a:r>
            <a:r>
              <a:rPr lang="en-US" altLang="en-US" sz="3400" dirty="0">
                <a:solidFill>
                  <a:schemeClr val="bg1"/>
                </a:solidFill>
              </a:rPr>
              <a:t>1-3  (= 1:9)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797351"/>
            <a:ext cx="8305800" cy="5638800"/>
          </a:xfrm>
        </p:spPr>
        <p:txBody>
          <a:bodyPr/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CCFFFF"/>
                </a:solidFill>
              </a:rPr>
              <a:t>Not in vain, </a:t>
            </a:r>
            <a:r>
              <a:rPr lang="en-US" altLang="en-US" dirty="0">
                <a:solidFill>
                  <a:schemeClr val="bg1"/>
                </a:solidFill>
              </a:rPr>
              <a:t>1</a:t>
            </a:r>
            <a:r>
              <a:rPr lang="en-US" altLang="en-US" dirty="0">
                <a:solidFill>
                  <a:srgbClr val="CCFFFF"/>
                </a:solidFill>
              </a:rPr>
              <a:t>  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</a:rPr>
              <a:t>Hollow, empty, a failure.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</a:rPr>
              <a:t>Thessalonian church:  success.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CCFFFF"/>
                </a:solidFill>
              </a:rPr>
              <a:t>Despite abuse at Philippi / </a:t>
            </a:r>
            <a:r>
              <a:rPr lang="en-US" altLang="en-US" dirty="0" err="1">
                <a:solidFill>
                  <a:srgbClr val="CCFFFF"/>
                </a:solidFill>
              </a:rPr>
              <a:t>Thessalonia</a:t>
            </a:r>
            <a:r>
              <a:rPr lang="en-US" altLang="en-US" dirty="0">
                <a:solidFill>
                  <a:srgbClr val="CCFFFF"/>
                </a:solidFill>
              </a:rPr>
              <a:t>, </a:t>
            </a:r>
            <a:r>
              <a:rPr lang="en-US" altLang="en-US" dirty="0">
                <a:solidFill>
                  <a:schemeClr val="bg1"/>
                </a:solidFill>
              </a:rPr>
              <a:t>2.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</a:rPr>
              <a:t>Spitefully treated at Philippi.   1 Tim.1:13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</a:rPr>
              <a:t>Much conflict  </a:t>
            </a:r>
            <a:r>
              <a:rPr lang="en-US" altLang="en-US" sz="3200" dirty="0">
                <a:solidFill>
                  <a:srgbClr val="FFFFCC"/>
                </a:solidFill>
              </a:rPr>
              <a:t>[agony; under great strain, in face of great opposition]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altLang="en-US" sz="3200" dirty="0">
              <a:solidFill>
                <a:schemeClr val="bg1"/>
              </a:solidFill>
            </a:endParaRP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9B1F4F7-85A2-8A19-F4B8-6C20324D08B8}"/>
              </a:ext>
            </a:extLst>
          </p:cNvPr>
          <p:cNvSpPr/>
          <p:nvPr/>
        </p:nvSpPr>
        <p:spPr>
          <a:xfrm>
            <a:off x="1066800" y="5105400"/>
            <a:ext cx="7010400" cy="1143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/>
              <a:t>Paul, persecuted in Philippi,</a:t>
            </a:r>
            <a:br>
              <a:rPr lang="en-US" sz="3100" dirty="0"/>
            </a:br>
            <a:r>
              <a:rPr lang="en-US" sz="3100" dirty="0"/>
              <a:t>went to </a:t>
            </a:r>
            <a:r>
              <a:rPr lang="en-US" sz="3100" dirty="0" err="1"/>
              <a:t>Thessalonia</a:t>
            </a:r>
            <a:r>
              <a:rPr lang="en-US" sz="3100" dirty="0"/>
              <a:t> for more</a:t>
            </a:r>
          </a:p>
        </p:txBody>
      </p:sp>
    </p:spTree>
    <p:extLst>
      <p:ext uri="{BB962C8B-B14F-4D97-AF65-F5344CB8AC3E}">
        <p14:creationId xmlns:p14="http://schemas.microsoft.com/office/powerpoint/2010/main" val="4193149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Paul’s mission, </a:t>
            </a:r>
            <a:r>
              <a:rPr lang="en-US" altLang="en-US" sz="3400" dirty="0">
                <a:solidFill>
                  <a:schemeClr val="bg1"/>
                </a:solidFill>
              </a:rPr>
              <a:t>1-3  (= 1:9)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797351"/>
            <a:ext cx="8305800" cy="5638800"/>
          </a:xfrm>
        </p:spPr>
        <p:txBody>
          <a:bodyPr/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CCFFFF"/>
                </a:solidFill>
              </a:rPr>
              <a:t>Sincere, </a:t>
            </a:r>
            <a:r>
              <a:rPr lang="en-US" altLang="en-US" dirty="0">
                <a:solidFill>
                  <a:schemeClr val="bg1"/>
                </a:solidFill>
              </a:rPr>
              <a:t>3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</a:rPr>
              <a:t>Our </a:t>
            </a:r>
            <a:r>
              <a:rPr lang="en-US" altLang="en-US" sz="3200" i="1" dirty="0">
                <a:solidFill>
                  <a:schemeClr val="bg1"/>
                </a:solidFill>
              </a:rPr>
              <a:t>exhortation</a:t>
            </a:r>
            <a:r>
              <a:rPr lang="en-US" altLang="en-US" sz="3200" dirty="0">
                <a:solidFill>
                  <a:schemeClr val="bg1"/>
                </a:solidFill>
              </a:rPr>
              <a:t>, </a:t>
            </a:r>
            <a:r>
              <a:rPr lang="en-US" altLang="en-US" sz="3200" i="1" dirty="0">
                <a:solidFill>
                  <a:schemeClr val="bg1"/>
                </a:solidFill>
              </a:rPr>
              <a:t>appeal</a:t>
            </a:r>
            <a:r>
              <a:rPr lang="en-US" altLang="en-US" sz="3200" dirty="0">
                <a:solidFill>
                  <a:schemeClr val="bg1"/>
                </a:solidFill>
              </a:rPr>
              <a:t>: of soldiers before battle.  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E44371F-41A6-2D46-7629-292473FFC4E0}"/>
              </a:ext>
            </a:extLst>
          </p:cNvPr>
          <p:cNvSpPr/>
          <p:nvPr/>
        </p:nvSpPr>
        <p:spPr>
          <a:xfrm>
            <a:off x="1219200" y="2590800"/>
            <a:ext cx="6705600" cy="1981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100" dirty="0"/>
              <a:t>“Encouragement was necessary for hired soldiers, but for those who fight for life and country, no exhortation is required” </a:t>
            </a:r>
            <a:r>
              <a:rPr lang="en-US" sz="2000" dirty="0"/>
              <a:t>– RR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2296258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Paul’s mission, </a:t>
            </a:r>
            <a:r>
              <a:rPr lang="en-US" altLang="en-US" sz="3400" dirty="0">
                <a:solidFill>
                  <a:schemeClr val="bg1"/>
                </a:solidFill>
              </a:rPr>
              <a:t>1-3  (= 1:9)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797351"/>
            <a:ext cx="8305800" cy="5638800"/>
          </a:xfrm>
        </p:spPr>
        <p:txBody>
          <a:bodyPr/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CCFFFF"/>
                </a:solidFill>
              </a:rPr>
              <a:t>Not from error   </a:t>
            </a:r>
            <a:endParaRPr lang="en-US" altLang="en-US" dirty="0">
              <a:solidFill>
                <a:schemeClr val="bg1"/>
              </a:solidFill>
            </a:endParaRP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</a:rPr>
              <a:t>2 Tim.3:13 . . . Ac.8:9 . . . Ac.13:6-10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</a:rPr>
              <a:t>Deceit: 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A7A8514-0B37-5B89-9B08-812D0445A894}"/>
              </a:ext>
            </a:extLst>
          </p:cNvPr>
          <p:cNvSpPr/>
          <p:nvPr/>
        </p:nvSpPr>
        <p:spPr>
          <a:xfrm>
            <a:off x="343292" y="2514600"/>
            <a:ext cx="8458200" cy="40386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dirty="0"/>
              <a:t>“There has probably never been such a </a:t>
            </a:r>
            <a:r>
              <a:rPr lang="en-US" sz="3000" u="sng" dirty="0"/>
              <a:t>variety</a:t>
            </a:r>
            <a:r>
              <a:rPr lang="en-US" sz="3000" dirty="0"/>
              <a:t> of religious </a:t>
            </a:r>
            <a:r>
              <a:rPr lang="en-US" sz="3000" u="sng" dirty="0"/>
              <a:t>cults</a:t>
            </a:r>
            <a:r>
              <a:rPr lang="en-US" sz="3000" dirty="0"/>
              <a:t> and philosophic </a:t>
            </a:r>
            <a:r>
              <a:rPr lang="en-US" sz="3000" u="sng" dirty="0"/>
              <a:t>systems</a:t>
            </a:r>
            <a:r>
              <a:rPr lang="en-US" sz="3000" dirty="0"/>
              <a:t> as in Paul's day ... ‘Holy men’ of all creeds and </a:t>
            </a:r>
            <a:r>
              <a:rPr lang="en-US" sz="3000" dirty="0" err="1"/>
              <a:t>coun</a:t>
            </a:r>
            <a:r>
              <a:rPr lang="en-US" sz="3000" dirty="0"/>
              <a:t>-tries, popular philosophers, magicians, Astro-</a:t>
            </a:r>
            <a:r>
              <a:rPr lang="en-US" sz="3000" dirty="0" err="1"/>
              <a:t>logers</a:t>
            </a:r>
            <a:r>
              <a:rPr lang="en-US" sz="3000" dirty="0"/>
              <a:t>, crackpots, and cranks; the sincere and the spurious, the righteous and the rogue, </a:t>
            </a:r>
            <a:r>
              <a:rPr lang="en-US" sz="3000" dirty="0" err="1"/>
              <a:t>swind-lers</a:t>
            </a:r>
            <a:r>
              <a:rPr lang="en-US" sz="3000" dirty="0"/>
              <a:t> and saints, jostled and clamored for the attention of the believing and the skeptical” </a:t>
            </a:r>
            <a:r>
              <a:rPr lang="en-US" sz="2200" dirty="0"/>
              <a:t>– Neil </a:t>
            </a:r>
          </a:p>
        </p:txBody>
      </p:sp>
    </p:spTree>
    <p:extLst>
      <p:ext uri="{BB962C8B-B14F-4D97-AF65-F5344CB8AC3E}">
        <p14:creationId xmlns:p14="http://schemas.microsoft.com/office/powerpoint/2010/main" val="3661298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Paul’s mission, </a:t>
            </a:r>
            <a:r>
              <a:rPr lang="en-US" altLang="en-US" sz="3400" dirty="0">
                <a:solidFill>
                  <a:schemeClr val="bg1"/>
                </a:solidFill>
              </a:rPr>
              <a:t>1-3  (= 1:9)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797351"/>
            <a:ext cx="8305800" cy="5638800"/>
          </a:xfrm>
        </p:spPr>
        <p:txBody>
          <a:bodyPr/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CCFFFF"/>
                </a:solidFill>
              </a:rPr>
              <a:t>Not from uncleanness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</a:rPr>
              <a:t>Filthy, dirty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</a:rPr>
              <a:t>No impure motives: </a:t>
            </a:r>
            <a:r>
              <a:rPr lang="en-US" altLang="en-US" sz="3200" dirty="0">
                <a:solidFill>
                  <a:srgbClr val="FFFFCC"/>
                </a:solidFill>
              </a:rPr>
              <a:t>ambition, pride, greed, popularity…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</a:rPr>
              <a:t>Paul writes from Corinth – center of Aphrodite worship – immorality kept them going.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</a:rPr>
              <a:t>Churches today tolerate . . . 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D96A1DB-95F1-D5B8-5266-84C59D378D37}"/>
              </a:ext>
            </a:extLst>
          </p:cNvPr>
          <p:cNvSpPr/>
          <p:nvPr/>
        </p:nvSpPr>
        <p:spPr>
          <a:xfrm>
            <a:off x="400246" y="5334000"/>
            <a:ext cx="2057400" cy="6096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FF99"/>
                </a:solidFill>
              </a:rPr>
              <a:t>immodesty</a:t>
            </a:r>
            <a:endParaRPr lang="en-US" sz="2900" dirty="0">
              <a:solidFill>
                <a:srgbClr val="FFFF99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6DE9BDC-048A-75DB-CCD4-DBDD9896B42C}"/>
              </a:ext>
            </a:extLst>
          </p:cNvPr>
          <p:cNvSpPr/>
          <p:nvPr/>
        </p:nvSpPr>
        <p:spPr>
          <a:xfrm>
            <a:off x="2496138" y="5334000"/>
            <a:ext cx="2057400" cy="6096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FF99"/>
                </a:solidFill>
              </a:rPr>
              <a:t>immorality</a:t>
            </a:r>
            <a:endParaRPr lang="en-US" sz="2900" dirty="0">
              <a:solidFill>
                <a:srgbClr val="FFFF99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597101-E5DF-A2E3-4C8D-CBC35D8DD46F}"/>
              </a:ext>
            </a:extLst>
          </p:cNvPr>
          <p:cNvSpPr/>
          <p:nvPr/>
        </p:nvSpPr>
        <p:spPr>
          <a:xfrm>
            <a:off x="4592030" y="5334000"/>
            <a:ext cx="2057400" cy="6096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FF99"/>
                </a:solidFill>
              </a:rPr>
              <a:t>irreverence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BE61529-89F6-C37E-5469-CE623E2380B3}"/>
              </a:ext>
            </a:extLst>
          </p:cNvPr>
          <p:cNvSpPr/>
          <p:nvPr/>
        </p:nvSpPr>
        <p:spPr>
          <a:xfrm>
            <a:off x="6687922" y="5334000"/>
            <a:ext cx="2057400" cy="6096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FF99"/>
                </a:solidFill>
              </a:rPr>
              <a:t>indifference</a:t>
            </a:r>
          </a:p>
        </p:txBody>
      </p:sp>
    </p:spTree>
    <p:extLst>
      <p:ext uri="{BB962C8B-B14F-4D97-AF65-F5344CB8AC3E}">
        <p14:creationId xmlns:p14="http://schemas.microsoft.com/office/powerpoint/2010/main" val="234945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Paul’s mission, </a:t>
            </a:r>
            <a:r>
              <a:rPr lang="en-US" altLang="en-US" sz="3400" dirty="0">
                <a:solidFill>
                  <a:schemeClr val="bg1"/>
                </a:solidFill>
              </a:rPr>
              <a:t>1-3  (= 1:9)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797351"/>
            <a:ext cx="8305800" cy="5638800"/>
          </a:xfrm>
        </p:spPr>
        <p:txBody>
          <a:bodyPr/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CCFFFF"/>
                </a:solidFill>
              </a:rPr>
              <a:t>Not from deceit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</a:rPr>
              <a:t>Honest, not fraudulent</a:t>
            </a:r>
          </a:p>
          <a:p>
            <a:pPr lvl="1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</a:rPr>
              <a:t>No bait and switch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Mk.12:40, Pharisees devour widows’ houses…</a:t>
            </a:r>
          </a:p>
        </p:txBody>
      </p:sp>
    </p:spTree>
    <p:extLst>
      <p:ext uri="{BB962C8B-B14F-4D97-AF65-F5344CB8AC3E}">
        <p14:creationId xmlns:p14="http://schemas.microsoft.com/office/powerpoint/2010/main" val="1091313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Paul’s message, </a:t>
            </a:r>
            <a:r>
              <a:rPr lang="en-US" altLang="en-US" sz="34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797351"/>
            <a:ext cx="8305800" cy="5638800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CCFFFF"/>
                </a:solidFill>
              </a:rPr>
              <a:t>Approved</a:t>
            </a:r>
            <a:r>
              <a:rPr lang="en-US" altLang="en-US" sz="3600" dirty="0">
                <a:solidFill>
                  <a:srgbClr val="CCFFFF"/>
                </a:solidFill>
              </a:rPr>
              <a:t>,</a:t>
            </a:r>
            <a:r>
              <a:rPr lang="en-US" altLang="en-US" sz="3600" dirty="0">
                <a:solidFill>
                  <a:schemeClr val="bg1"/>
                </a:solidFill>
              </a:rPr>
              <a:t> </a:t>
            </a:r>
            <a:r>
              <a:rPr lang="en-US" altLang="en-US" dirty="0">
                <a:solidFill>
                  <a:schemeClr val="bg1"/>
                </a:solidFill>
              </a:rPr>
              <a:t>5:21; then, entrusted</a:t>
            </a:r>
            <a:endParaRPr lang="en-US" altLang="en-US" sz="3600" dirty="0">
              <a:solidFill>
                <a:schemeClr val="bg1"/>
              </a:solidFill>
            </a:endParaRP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</a:rPr>
              <a:t>God, the heart-knower, Ac.1:24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</a:rPr>
              <a:t>He also chose Paul</a:t>
            </a: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849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6338</TotalTime>
  <Words>712</Words>
  <Application>Microsoft Office PowerPoint</Application>
  <PresentationFormat>On-screen Show (4:3)</PresentationFormat>
  <Paragraphs>98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Tahoma</vt:lpstr>
      <vt:lpstr>Verdana</vt:lpstr>
      <vt:lpstr>Wingdings</vt:lpstr>
      <vt:lpstr>3_Default Design</vt:lpstr>
      <vt:lpstr>PowerPoint Presentation</vt:lpstr>
      <vt:lpstr>1 Th.2:1-12</vt:lpstr>
      <vt:lpstr>PowerPoint Presentation</vt:lpstr>
      <vt:lpstr>Paul’s mission, 1-3  (= 1:9)</vt:lpstr>
      <vt:lpstr>Paul’s mission, 1-3  (= 1:9)</vt:lpstr>
      <vt:lpstr>Paul’s mission, 1-3  (= 1:9)</vt:lpstr>
      <vt:lpstr>Paul’s mission, 1-3  (= 1:9)</vt:lpstr>
      <vt:lpstr>Paul’s mission, 1-3  (= 1:9)</vt:lpstr>
      <vt:lpstr>Paul’s message, 4</vt:lpstr>
      <vt:lpstr>Paul’s motive, 5-9</vt:lpstr>
      <vt:lpstr>Paul’s morality, 10-11</vt:lpstr>
      <vt:lpstr>Paul’s mandate, 12</vt:lpstr>
      <vt:lpstr>PowerPoint Presentation</vt:lpstr>
      <vt:lpstr>If you share the gospel . . . </vt:lpstr>
      <vt:lpstr>Do not share the gospel if you’re unwilling to live 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Corrupt World by Rick Duggin</dc:title>
  <dc:creator>System Administrator</dc:creator>
  <cp:lastModifiedBy>Ty Johnson</cp:lastModifiedBy>
  <cp:revision>118</cp:revision>
  <dcterms:created xsi:type="dcterms:W3CDTF">2008-01-16T19:15:47Z</dcterms:created>
  <dcterms:modified xsi:type="dcterms:W3CDTF">2022-11-05T15:14:09Z</dcterms:modified>
</cp:coreProperties>
</file>