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 id="2147483739" r:id="rId2"/>
  </p:sldMasterIdLst>
  <p:notesMasterIdLst>
    <p:notesMasterId r:id="rId18"/>
  </p:notesMasterIdLst>
  <p:sldIdLst>
    <p:sldId id="305" r:id="rId3"/>
    <p:sldId id="523" r:id="rId4"/>
    <p:sldId id="373" r:id="rId5"/>
    <p:sldId id="536" r:id="rId6"/>
    <p:sldId id="532" r:id="rId7"/>
    <p:sldId id="533" r:id="rId8"/>
    <p:sldId id="534" r:id="rId9"/>
    <p:sldId id="537" r:id="rId10"/>
    <p:sldId id="535" r:id="rId11"/>
    <p:sldId id="450" r:id="rId12"/>
    <p:sldId id="456" r:id="rId13"/>
    <p:sldId id="539" r:id="rId14"/>
    <p:sldId id="455" r:id="rId15"/>
    <p:sldId id="451" r:id="rId16"/>
    <p:sldId id="538"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FFFFCC"/>
    <a:srgbClr val="CCFFCC"/>
    <a:srgbClr val="CCECFF"/>
    <a:srgbClr val="FFFF99"/>
    <a:srgbClr val="CC0066"/>
    <a:srgbClr val="800000"/>
    <a:srgbClr val="777777"/>
    <a:srgbClr val="96969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53" y="9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18AFE3-24BA-4866-8630-B6BBB375FFED}" type="slidenum">
              <a:rPr lang="en-US"/>
              <a:pPr>
                <a:defRPr/>
              </a:pPr>
              <a:t>‹#›</a:t>
            </a:fld>
            <a:endParaRPr lang="en-US"/>
          </a:p>
        </p:txBody>
      </p:sp>
    </p:spTree>
    <p:extLst>
      <p:ext uri="{BB962C8B-B14F-4D97-AF65-F5344CB8AC3E}">
        <p14:creationId xmlns:p14="http://schemas.microsoft.com/office/powerpoint/2010/main" val="2243828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97122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171695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85783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9535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13115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475349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843855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293519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5317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098401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25742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274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58447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52825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590163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2142081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1343348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34946798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19401254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2002393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11678038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010005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178300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25360304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9940346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3897606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6046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61832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60684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37197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29136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0709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19392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val="475323706"/>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extLst>
      <p:ext uri="{BB962C8B-B14F-4D97-AF65-F5344CB8AC3E}">
        <p14:creationId xmlns:p14="http://schemas.microsoft.com/office/powerpoint/2010/main" val="3801099534"/>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2">
            <a:lumMod val="50000"/>
          </a:schemeClr>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Rectangle 1"/>
          <p:cNvSpPr/>
          <p:nvPr/>
        </p:nvSpPr>
        <p:spPr>
          <a:xfrm>
            <a:off x="2438400" y="2379408"/>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0" i="0" u="none" strike="noStrike" kern="1200" cap="none" spc="0" normalizeH="0" baseline="0" noProof="0" dirty="0">
              <a:ln>
                <a:noFill/>
              </a:ln>
              <a:solidFill>
                <a:srgbClr val="000000"/>
              </a:solidFill>
              <a:effectLst/>
              <a:uLnTx/>
              <a:uFillTx/>
              <a:latin typeface="Arial"/>
              <a:ea typeface="+mn-ea"/>
              <a:cs typeface="+mn-cs"/>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335586" y="1600200"/>
            <a:ext cx="6477000" cy="1295400"/>
          </a:xfrm>
          <a:prstGeom prst="roundRect">
            <a:avLst/>
          </a:prstGeom>
          <a:solidFill>
            <a:schemeClr val="tx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800" b="0" i="0" u="none" strike="noStrike" kern="1200" cap="none" spc="0" normalizeH="0" baseline="0" noProof="0" dirty="0">
                <a:ln>
                  <a:noFill/>
                </a:ln>
                <a:solidFill>
                  <a:srgbClr val="CCFFFF"/>
                </a:solidFill>
                <a:effectLst/>
                <a:uLnTx/>
                <a:uFillTx/>
                <a:latin typeface="Arial"/>
                <a:ea typeface="+mn-ea"/>
                <a:cs typeface="+mn-cs"/>
              </a:rPr>
              <a:t>What it Means to</a:t>
            </a:r>
            <a:br>
              <a:rPr kumimoji="0" lang="en-US" sz="3800" b="0" i="0" u="none" strike="noStrike" kern="1200" cap="none" spc="0" normalizeH="0" baseline="0" noProof="0" dirty="0">
                <a:ln>
                  <a:noFill/>
                </a:ln>
                <a:solidFill>
                  <a:srgbClr val="CCFFFF"/>
                </a:solidFill>
                <a:effectLst/>
                <a:uLnTx/>
                <a:uFillTx/>
                <a:latin typeface="Arial"/>
                <a:ea typeface="+mn-ea"/>
                <a:cs typeface="+mn-cs"/>
              </a:rPr>
            </a:br>
            <a:r>
              <a:rPr kumimoji="0" lang="en-US" sz="3800" b="0" i="0" u="none" strike="noStrike" kern="1200" cap="none" spc="0" normalizeH="0" baseline="0" noProof="0" dirty="0">
                <a:ln>
                  <a:noFill/>
                </a:ln>
                <a:solidFill>
                  <a:srgbClr val="CCFFFF"/>
                </a:solidFill>
                <a:effectLst/>
                <a:uLnTx/>
                <a:uFillTx/>
                <a:latin typeface="Arial"/>
                <a:ea typeface="+mn-ea"/>
                <a:cs typeface="+mn-cs"/>
              </a:rPr>
              <a:t>be a Christian  </a:t>
            </a:r>
            <a:r>
              <a:rPr kumimoji="0" lang="en-US" sz="3400" b="0" i="0" u="none" strike="noStrike" kern="1200" cap="none" spc="0" normalizeH="0" baseline="0" noProof="0" dirty="0">
                <a:ln>
                  <a:noFill/>
                </a:ln>
                <a:solidFill>
                  <a:schemeClr val="bg1"/>
                </a:solidFill>
                <a:effectLst/>
                <a:uLnTx/>
                <a:uFillTx/>
                <a:latin typeface="Arial"/>
                <a:ea typeface="+mn-ea"/>
                <a:cs typeface="+mn-cs"/>
              </a:rPr>
              <a:t>(</a:t>
            </a:r>
            <a:r>
              <a:rPr kumimoji="0" lang="en-US" sz="3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II</a:t>
            </a:r>
            <a:r>
              <a:rPr kumimoji="0" lang="en-US" sz="3400" b="0" i="0" u="none" strike="noStrike" kern="1200" cap="none" spc="0" normalizeH="0" baseline="0" noProof="0" dirty="0">
                <a:ln>
                  <a:noFill/>
                </a:ln>
                <a:solidFill>
                  <a:schemeClr val="bg1"/>
                </a:solidFill>
                <a:effectLst/>
                <a:uLnTx/>
                <a:uFillTx/>
                <a:latin typeface="Arial"/>
                <a:ea typeface="+mn-ea"/>
                <a:cs typeface="+mn-cs"/>
              </a:rPr>
              <a:t>)</a:t>
            </a:r>
          </a:p>
        </p:txBody>
      </p:sp>
    </p:spTree>
    <p:extLst>
      <p:ext uri="{BB962C8B-B14F-4D97-AF65-F5344CB8AC3E}">
        <p14:creationId xmlns:p14="http://schemas.microsoft.com/office/powerpoint/2010/main" val="265940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2138867" y="533400"/>
            <a:ext cx="4866266" cy="5334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Government Relationships</a:t>
            </a:r>
            <a:endParaRPr kumimoji="0" lang="en-US" sz="20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endParaRPr>
          </a:p>
        </p:txBody>
      </p:sp>
      <p:sp>
        <p:nvSpPr>
          <p:cNvPr id="3" name="Rounded Rectangle 3">
            <a:extLst>
              <a:ext uri="{FF2B5EF4-FFF2-40B4-BE49-F238E27FC236}">
                <a16:creationId xmlns:a16="http://schemas.microsoft.com/office/drawing/2014/main" id="{5E4D6947-71C7-4DEB-B735-23F46E09D52D}"/>
              </a:ext>
            </a:extLst>
          </p:cNvPr>
          <p:cNvSpPr/>
          <p:nvPr/>
        </p:nvSpPr>
        <p:spPr bwMode="auto">
          <a:xfrm>
            <a:off x="1018308" y="1295400"/>
            <a:ext cx="7124700" cy="12192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Economic Relationships</a:t>
            </a:r>
            <a:endParaRPr kumimoji="0" lang="en-US" sz="32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097313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500" dirty="0">
                <a:solidFill>
                  <a:schemeClr val="bg1"/>
                </a:solidFill>
              </a:rPr>
              <a:t>Money Matters</a:t>
            </a:r>
          </a:p>
        </p:txBody>
      </p:sp>
      <p:sp>
        <p:nvSpPr>
          <p:cNvPr id="3075" name="Rectangle 3"/>
          <p:cNvSpPr>
            <a:spLocks noGrp="1" noChangeArrowheads="1"/>
          </p:cNvSpPr>
          <p:nvPr>
            <p:ph type="body" idx="1"/>
          </p:nvPr>
        </p:nvSpPr>
        <p:spPr>
          <a:xfrm>
            <a:off x="343292" y="914400"/>
            <a:ext cx="8458200" cy="5638800"/>
          </a:xfrm>
        </p:spPr>
        <p:txBody>
          <a:bodyPr/>
          <a:lstStyle/>
          <a:p>
            <a:pPr>
              <a:spcAft>
                <a:spcPts val="12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Lk.2:24, Law of Moses was </a:t>
            </a:r>
            <a:r>
              <a:rPr lang="en-US" dirty="0">
                <a:solidFill>
                  <a:srgbClr val="FFFF99"/>
                </a:solidFill>
                <a:ea typeface="Verdana" panose="020B0604030504040204" pitchFamily="34" charset="0"/>
                <a:cs typeface="Times New Roman" panose="02020603050405020304" pitchFamily="18" charset="0"/>
              </a:rPr>
              <a:t>gracious to poor</a:t>
            </a:r>
          </a:p>
          <a:p>
            <a:pPr>
              <a:spcAft>
                <a:spcPts val="1200"/>
              </a:spcAft>
              <a:buFont typeface="Arial" panose="020B0604020202020204" pitchFamily="34" charset="0"/>
              <a:buChar char="•"/>
            </a:pPr>
            <a:r>
              <a:rPr lang="en-US" kern="0" dirty="0">
                <a:solidFill>
                  <a:schemeClr val="bg1"/>
                </a:solidFill>
                <a:ea typeface="Verdana" panose="020B0604030504040204" pitchFamily="34" charset="0"/>
                <a:cs typeface="Times New Roman" panose="02020603050405020304" pitchFamily="18" charset="0"/>
              </a:rPr>
              <a:t>Lk.8:1-3, Jesus knew personal </a:t>
            </a:r>
            <a:r>
              <a:rPr lang="en-US" kern="0" dirty="0">
                <a:solidFill>
                  <a:srgbClr val="FFFF99"/>
                </a:solidFill>
                <a:ea typeface="Verdana" panose="020B0604030504040204" pitchFamily="34" charset="0"/>
                <a:cs typeface="Times New Roman" panose="02020603050405020304" pitchFamily="18" charset="0"/>
              </a:rPr>
              <a:t>poverty</a:t>
            </a:r>
          </a:p>
          <a:p>
            <a:pPr>
              <a:spcAft>
                <a:spcPts val="600"/>
              </a:spcAft>
              <a:buFont typeface="Arial" panose="020B0604020202020204" pitchFamily="34" charset="0"/>
              <a:buChar char="•"/>
            </a:pPr>
            <a:r>
              <a:rPr lang="en-US" kern="0" dirty="0">
                <a:solidFill>
                  <a:schemeClr val="bg1"/>
                </a:solidFill>
                <a:ea typeface="Verdana" panose="020B0604030504040204" pitchFamily="34" charset="0"/>
                <a:cs typeface="Times New Roman" panose="02020603050405020304" pitchFamily="18" charset="0"/>
              </a:rPr>
              <a:t>Lk.12:13-21, a real </a:t>
            </a:r>
            <a:r>
              <a:rPr lang="en-US" kern="0" dirty="0">
                <a:solidFill>
                  <a:srgbClr val="FFFF99"/>
                </a:solidFill>
                <a:ea typeface="Verdana" panose="020B0604030504040204" pitchFamily="34" charset="0"/>
                <a:cs typeface="Times New Roman" panose="02020603050405020304" pitchFamily="18" charset="0"/>
              </a:rPr>
              <a:t>fool</a:t>
            </a:r>
          </a:p>
          <a:p>
            <a:pPr marL="857250" lvl="1" indent="-282575">
              <a:spcAft>
                <a:spcPts val="1200"/>
              </a:spcAft>
              <a:buFont typeface="Arial" panose="020B0604020202020204" pitchFamily="34" charset="0"/>
              <a:buChar char="•"/>
            </a:pPr>
            <a:r>
              <a:rPr lang="en-US" sz="3200" kern="0" dirty="0">
                <a:solidFill>
                  <a:schemeClr val="bg1"/>
                </a:solidFill>
                <a:ea typeface="Verdana" panose="020B0604030504040204" pitchFamily="34" charset="0"/>
                <a:cs typeface="Times New Roman" panose="02020603050405020304" pitchFamily="18" charset="0"/>
              </a:rPr>
              <a:t>22-34, true </a:t>
            </a:r>
            <a:r>
              <a:rPr lang="en-US" sz="3200" kern="0" dirty="0">
                <a:solidFill>
                  <a:srgbClr val="FFFF99"/>
                </a:solidFill>
                <a:ea typeface="Verdana" panose="020B0604030504040204" pitchFamily="34" charset="0"/>
                <a:cs typeface="Times New Roman" panose="02020603050405020304" pitchFamily="18" charset="0"/>
              </a:rPr>
              <a:t>treasures</a:t>
            </a:r>
          </a:p>
          <a:p>
            <a:pPr>
              <a:spcAft>
                <a:spcPts val="1200"/>
              </a:spcAft>
              <a:buFont typeface="Arial" panose="020B0604020202020204" pitchFamily="34" charset="0"/>
              <a:buChar char="•"/>
            </a:pPr>
            <a:r>
              <a:rPr lang="en-US" kern="0" dirty="0">
                <a:solidFill>
                  <a:schemeClr val="bg1"/>
                </a:solidFill>
                <a:ea typeface="Verdana" panose="020B0604030504040204" pitchFamily="34" charset="0"/>
                <a:cs typeface="Times New Roman" panose="02020603050405020304" pitchFamily="18" charset="0"/>
              </a:rPr>
              <a:t>Lk.16:19-31, a </a:t>
            </a:r>
            <a:r>
              <a:rPr lang="en-US" kern="0" dirty="0">
                <a:solidFill>
                  <a:srgbClr val="FFFF99"/>
                </a:solidFill>
                <a:ea typeface="Verdana" panose="020B0604030504040204" pitchFamily="34" charset="0"/>
                <a:cs typeface="Times New Roman" panose="02020603050405020304" pitchFamily="18" charset="0"/>
              </a:rPr>
              <a:t>glance </a:t>
            </a:r>
            <a:r>
              <a:rPr lang="en-US" kern="0" dirty="0">
                <a:solidFill>
                  <a:schemeClr val="bg1"/>
                </a:solidFill>
                <a:ea typeface="Verdana" panose="020B0604030504040204" pitchFamily="34" charset="0"/>
                <a:cs typeface="Times New Roman" panose="02020603050405020304" pitchFamily="18" charset="0"/>
              </a:rPr>
              <a:t>into eternity</a:t>
            </a:r>
          </a:p>
          <a:p>
            <a:pPr>
              <a:spcAft>
                <a:spcPts val="600"/>
              </a:spcAft>
              <a:buFont typeface="Arial" panose="020B0604020202020204" pitchFamily="34" charset="0"/>
              <a:buChar char="•"/>
            </a:pPr>
            <a:r>
              <a:rPr lang="en-US" kern="0" dirty="0">
                <a:solidFill>
                  <a:schemeClr val="bg1"/>
                </a:solidFill>
                <a:ea typeface="Verdana" panose="020B0604030504040204" pitchFamily="34" charset="0"/>
                <a:cs typeface="Times New Roman" panose="02020603050405020304" pitchFamily="18" charset="0"/>
              </a:rPr>
              <a:t>Lk.18:18-23, a </a:t>
            </a:r>
            <a:r>
              <a:rPr lang="en-US" kern="0" dirty="0">
                <a:solidFill>
                  <a:srgbClr val="FFFF99"/>
                </a:solidFill>
                <a:ea typeface="Verdana" panose="020B0604030504040204" pitchFamily="34" charset="0"/>
                <a:cs typeface="Times New Roman" panose="02020603050405020304" pitchFamily="18" charset="0"/>
              </a:rPr>
              <a:t>poor, rich </a:t>
            </a:r>
            <a:r>
              <a:rPr lang="en-US" kern="0" dirty="0">
                <a:solidFill>
                  <a:schemeClr val="bg1"/>
                </a:solidFill>
                <a:ea typeface="Verdana" panose="020B0604030504040204" pitchFamily="34" charset="0"/>
                <a:cs typeface="Times New Roman" panose="02020603050405020304" pitchFamily="18" charset="0"/>
              </a:rPr>
              <a:t>man</a:t>
            </a:r>
            <a:endParaRPr lang="en-US" kern="0" dirty="0">
              <a:solidFill>
                <a:schemeClr val="bg1"/>
              </a:solidFill>
              <a:ea typeface="Verdana" panose="020B0604030504040204" pitchFamily="34" charset="0"/>
              <a:cs typeface="Verdana" panose="020B0604030504040204" pitchFamily="34" charset="0"/>
            </a:endParaRPr>
          </a:p>
          <a:p>
            <a:pPr>
              <a:spcAft>
                <a:spcPts val="0"/>
              </a:spcAft>
            </a:pPr>
            <a:endParaRPr lang="en-US" altLang="en-US" dirty="0">
              <a:solidFill>
                <a:schemeClr val="bg1"/>
              </a:solidFill>
            </a:endParaRPr>
          </a:p>
        </p:txBody>
      </p:sp>
    </p:spTree>
    <p:extLst>
      <p:ext uri="{BB962C8B-B14F-4D97-AF65-F5344CB8AC3E}">
        <p14:creationId xmlns:p14="http://schemas.microsoft.com/office/powerpoint/2010/main" val="516339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500" dirty="0">
                <a:solidFill>
                  <a:schemeClr val="bg1"/>
                </a:solidFill>
              </a:rPr>
              <a:t>Money Matters</a:t>
            </a:r>
          </a:p>
        </p:txBody>
      </p:sp>
      <p:sp>
        <p:nvSpPr>
          <p:cNvPr id="3075" name="Rectangle 3"/>
          <p:cNvSpPr>
            <a:spLocks noGrp="1" noChangeArrowheads="1"/>
          </p:cNvSpPr>
          <p:nvPr>
            <p:ph type="body" idx="1"/>
          </p:nvPr>
        </p:nvSpPr>
        <p:spPr>
          <a:xfrm>
            <a:off x="343292" y="914400"/>
            <a:ext cx="8458200" cy="5638800"/>
          </a:xfrm>
        </p:spPr>
        <p:txBody>
          <a:bodyPr/>
          <a:lstStyle/>
          <a:p>
            <a:pPr>
              <a:spcAft>
                <a:spcPts val="200"/>
              </a:spcAft>
              <a:buFont typeface="Arial" panose="020B0604020202020204" pitchFamily="34" charset="0"/>
              <a:buChar char="•"/>
            </a:pPr>
            <a:r>
              <a:rPr lang="en-US" kern="0" dirty="0">
                <a:solidFill>
                  <a:schemeClr val="bg1"/>
                </a:solidFill>
                <a:ea typeface="Verdana" panose="020B0604030504040204" pitchFamily="34" charset="0"/>
                <a:cs typeface="Times New Roman" panose="02020603050405020304" pitchFamily="18" charset="0"/>
              </a:rPr>
              <a:t>Lk.18:18-23, a </a:t>
            </a:r>
            <a:r>
              <a:rPr lang="en-US" kern="0" dirty="0">
                <a:solidFill>
                  <a:srgbClr val="FFFF99"/>
                </a:solidFill>
                <a:ea typeface="Verdana" panose="020B0604030504040204" pitchFamily="34" charset="0"/>
                <a:cs typeface="Times New Roman" panose="02020603050405020304" pitchFamily="18" charset="0"/>
              </a:rPr>
              <a:t>poor, rich </a:t>
            </a:r>
            <a:r>
              <a:rPr lang="en-US" kern="0" dirty="0">
                <a:solidFill>
                  <a:schemeClr val="bg1"/>
                </a:solidFill>
                <a:ea typeface="Verdana" panose="020B0604030504040204" pitchFamily="34" charset="0"/>
                <a:cs typeface="Times New Roman" panose="02020603050405020304" pitchFamily="18" charset="0"/>
              </a:rPr>
              <a:t>man – </a:t>
            </a:r>
          </a:p>
          <a:p>
            <a:pPr lvl="1">
              <a:spcAft>
                <a:spcPts val="600"/>
              </a:spcAft>
              <a:buFont typeface="Arial" panose="020B0604020202020204" pitchFamily="34" charset="0"/>
              <a:buChar char="•"/>
            </a:pPr>
            <a:r>
              <a:rPr lang="en-US" sz="3100" kern="0" dirty="0">
                <a:solidFill>
                  <a:srgbClr val="CCFFCC"/>
                </a:solidFill>
                <a:ea typeface="Verdana" panose="020B0604030504040204" pitchFamily="34" charset="0"/>
                <a:cs typeface="Times New Roman" panose="02020603050405020304" pitchFamily="18" charset="0"/>
              </a:rPr>
              <a:t>Kept possessions to maintain present joy.  He would inherit eternal sorrow.</a:t>
            </a:r>
          </a:p>
          <a:p>
            <a:pPr lvl="1">
              <a:spcAft>
                <a:spcPts val="6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Modern attitude: get as much as possible, for as little effort as possible…even if you have to cheat.    1 Tim.6:10</a:t>
            </a:r>
          </a:p>
          <a:p>
            <a:pPr lvl="1">
              <a:spcAft>
                <a:spcPts val="600"/>
              </a:spcAft>
              <a:buFont typeface="Arial" panose="020B0604020202020204" pitchFamily="34" charset="0"/>
              <a:buChar char="•"/>
            </a:pPr>
            <a:r>
              <a:rPr lang="en-US" sz="3100" kern="0" dirty="0">
                <a:solidFill>
                  <a:srgbClr val="CCFFCC"/>
                </a:solidFill>
                <a:ea typeface="Verdana" panose="020B0604030504040204" pitchFamily="34" charset="0"/>
                <a:cs typeface="Times New Roman" panose="02020603050405020304" pitchFamily="18" charset="0"/>
              </a:rPr>
              <a:t>Work as if Christ were your Foreman.   </a:t>
            </a:r>
            <a:r>
              <a:rPr lang="en-US" sz="3100" kern="0" dirty="0">
                <a:solidFill>
                  <a:schemeClr val="bg1"/>
                </a:solidFill>
                <a:ea typeface="Verdana" panose="020B0604030504040204" pitchFamily="34" charset="0"/>
                <a:cs typeface="Times New Roman" panose="02020603050405020304" pitchFamily="18" charset="0"/>
              </a:rPr>
              <a:t>Ep.6:5</a:t>
            </a:r>
            <a:endParaRPr lang="en-US" sz="3100" kern="0" dirty="0">
              <a:solidFill>
                <a:schemeClr val="bg1"/>
              </a:solidFill>
              <a:ea typeface="Verdana" panose="020B0604030504040204" pitchFamily="34" charset="0"/>
              <a:cs typeface="Verdana" panose="020B0604030504040204" pitchFamily="34" charset="0"/>
            </a:endParaRPr>
          </a:p>
          <a:p>
            <a:pPr marL="0" indent="0">
              <a:spcAft>
                <a:spcPts val="0"/>
              </a:spcAft>
              <a:buNone/>
            </a:pPr>
            <a:endParaRPr lang="en-US" altLang="en-US" dirty="0">
              <a:solidFill>
                <a:schemeClr val="bg1"/>
              </a:solidFill>
            </a:endParaRPr>
          </a:p>
          <a:p>
            <a:pPr>
              <a:spcAft>
                <a:spcPts val="0"/>
              </a:spcAft>
            </a:pPr>
            <a:endParaRPr lang="en-US" altLang="en-US" dirty="0">
              <a:solidFill>
                <a:schemeClr val="bg1"/>
              </a:solidFill>
            </a:endParaRPr>
          </a:p>
        </p:txBody>
      </p:sp>
    </p:spTree>
    <p:extLst>
      <p:ext uri="{BB962C8B-B14F-4D97-AF65-F5344CB8AC3E}">
        <p14:creationId xmlns:p14="http://schemas.microsoft.com/office/powerpoint/2010/main" val="4167018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2138867" y="533400"/>
            <a:ext cx="4866266" cy="5334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Government Relationships</a:t>
            </a:r>
            <a:endParaRPr kumimoji="0" lang="en-US" sz="20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endParaRPr>
          </a:p>
        </p:txBody>
      </p:sp>
      <p:sp>
        <p:nvSpPr>
          <p:cNvPr id="3" name="Rounded Rectangle 3">
            <a:extLst>
              <a:ext uri="{FF2B5EF4-FFF2-40B4-BE49-F238E27FC236}">
                <a16:creationId xmlns:a16="http://schemas.microsoft.com/office/drawing/2014/main" id="{5E4D6947-71C7-4DEB-B735-23F46E09D52D}"/>
              </a:ext>
            </a:extLst>
          </p:cNvPr>
          <p:cNvSpPr/>
          <p:nvPr/>
        </p:nvSpPr>
        <p:spPr bwMode="auto">
          <a:xfrm>
            <a:off x="1018308" y="1914427"/>
            <a:ext cx="7124700" cy="12192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III</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Religious Relationships</a:t>
            </a:r>
            <a:endParaRPr kumimoji="0" lang="en-US" sz="32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endParaRPr>
          </a:p>
        </p:txBody>
      </p:sp>
      <p:sp>
        <p:nvSpPr>
          <p:cNvPr id="4" name="Rounded Rectangle 3">
            <a:extLst>
              <a:ext uri="{FF2B5EF4-FFF2-40B4-BE49-F238E27FC236}">
                <a16:creationId xmlns:a16="http://schemas.microsoft.com/office/drawing/2014/main" id="{787A892E-539A-406D-A36E-FF81338E767A}"/>
              </a:ext>
            </a:extLst>
          </p:cNvPr>
          <p:cNvSpPr/>
          <p:nvPr/>
        </p:nvSpPr>
        <p:spPr bwMode="auto">
          <a:xfrm>
            <a:off x="2148098" y="1219200"/>
            <a:ext cx="4866266" cy="5334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Economic Relationships</a:t>
            </a:r>
            <a:endParaRPr kumimoji="0" lang="en-US" sz="20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039677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762000"/>
          </a:xfrm>
        </p:spPr>
        <p:txBody>
          <a:bodyPr/>
          <a:lstStyle/>
          <a:p>
            <a:r>
              <a:rPr lang="en-US" altLang="en-US" sz="3400" dirty="0">
                <a:solidFill>
                  <a:srgbClr val="FFFF00"/>
                </a:solidFill>
              </a:rPr>
              <a:t>Lk.23:46, climax of His earthly life</a:t>
            </a:r>
            <a:endParaRPr lang="en-US" altLang="en-US" sz="3400" dirty="0">
              <a:solidFill>
                <a:srgbClr val="CCFFFF"/>
              </a:solidFill>
            </a:endParaRPr>
          </a:p>
        </p:txBody>
      </p:sp>
      <p:sp>
        <p:nvSpPr>
          <p:cNvPr id="3075" name="Rectangle 3"/>
          <p:cNvSpPr>
            <a:spLocks noGrp="1" noChangeArrowheads="1"/>
          </p:cNvSpPr>
          <p:nvPr>
            <p:ph type="body" idx="1"/>
          </p:nvPr>
        </p:nvSpPr>
        <p:spPr>
          <a:xfrm>
            <a:off x="457200" y="762000"/>
            <a:ext cx="8229600" cy="5638800"/>
          </a:xfrm>
        </p:spPr>
        <p:txBody>
          <a:bodyPr/>
          <a:lstStyle/>
          <a:p>
            <a:pPr>
              <a:spcAft>
                <a:spcPts val="0"/>
              </a:spcAft>
              <a:buFont typeface="Arial" panose="020B0604020202020204" pitchFamily="34" charset="0"/>
              <a:buChar char="•"/>
            </a:pPr>
            <a:r>
              <a:rPr lang="en-US" sz="3100" dirty="0">
                <a:solidFill>
                  <a:srgbClr val="CCFFFF"/>
                </a:solidFill>
                <a:ea typeface="Verdana" panose="020B0604030504040204" pitchFamily="34" charset="0"/>
                <a:cs typeface="Times New Roman" panose="02020603050405020304" pitchFamily="18" charset="0"/>
              </a:rPr>
              <a:t>He always committed everything to God</a:t>
            </a:r>
          </a:p>
          <a:p>
            <a:pPr>
              <a:spcAft>
                <a:spcPts val="0"/>
              </a:spcAft>
              <a:buFont typeface="Arial" panose="020B0604020202020204" pitchFamily="34" charset="0"/>
              <a:buChar char="•"/>
            </a:pPr>
            <a:r>
              <a:rPr lang="en-US" sz="3100" dirty="0">
                <a:solidFill>
                  <a:srgbClr val="CCFFFF"/>
                </a:solidFill>
                <a:ea typeface="Verdana" panose="020B0604030504040204" pitchFamily="34" charset="0"/>
                <a:cs typeface="Times New Roman" panose="02020603050405020304" pitchFamily="18" charset="0"/>
              </a:rPr>
              <a:t>Christians have same goal</a:t>
            </a:r>
          </a:p>
          <a:p>
            <a:pPr lvl="1">
              <a:spcAft>
                <a:spcPts val="0"/>
              </a:spcAft>
            </a:pPr>
            <a:r>
              <a:rPr lang="en-US" altLang="en-US" sz="3100" dirty="0">
                <a:solidFill>
                  <a:schemeClr val="bg1"/>
                </a:solidFill>
              </a:rPr>
              <a:t>2 Tim.1:12</a:t>
            </a:r>
          </a:p>
          <a:p>
            <a:pPr marL="0" indent="0" algn="ctr">
              <a:spcAft>
                <a:spcPts val="0"/>
              </a:spcAft>
              <a:buNone/>
            </a:pPr>
            <a:r>
              <a:rPr lang="en-US" altLang="en-US" dirty="0">
                <a:solidFill>
                  <a:srgbClr val="FFFF99"/>
                </a:solidFill>
              </a:rPr>
              <a:t>Illustrated in Paul </a:t>
            </a:r>
            <a:r>
              <a:rPr lang="en-US" altLang="en-US" dirty="0">
                <a:solidFill>
                  <a:schemeClr val="bg1"/>
                </a:solidFill>
              </a:rPr>
              <a:t>– Ph.3:12-16</a:t>
            </a:r>
          </a:p>
          <a:p>
            <a:pPr marL="0" indent="0">
              <a:spcAft>
                <a:spcPts val="0"/>
              </a:spcAft>
              <a:buNone/>
            </a:pPr>
            <a:r>
              <a:rPr lang="en-US" altLang="en-US" sz="3000" dirty="0">
                <a:solidFill>
                  <a:schemeClr val="bg1"/>
                </a:solidFill>
              </a:rPr>
              <a:t>12: </a:t>
            </a:r>
            <a:r>
              <a:rPr lang="en-US" altLang="en-US" sz="3100" dirty="0">
                <a:solidFill>
                  <a:schemeClr val="bg1"/>
                </a:solidFill>
              </a:rPr>
              <a:t>We’re not Home yet</a:t>
            </a:r>
          </a:p>
          <a:p>
            <a:pPr marL="0" indent="0">
              <a:spcAft>
                <a:spcPts val="0"/>
              </a:spcAft>
              <a:buNone/>
            </a:pPr>
            <a:r>
              <a:rPr lang="en-US" altLang="en-US" sz="3000" dirty="0">
                <a:solidFill>
                  <a:schemeClr val="bg1"/>
                </a:solidFill>
              </a:rPr>
              <a:t>13:</a:t>
            </a:r>
            <a:r>
              <a:rPr lang="en-US" altLang="en-US" sz="3100" dirty="0">
                <a:solidFill>
                  <a:schemeClr val="bg1"/>
                </a:solidFill>
              </a:rPr>
              <a:t> </a:t>
            </a:r>
            <a:r>
              <a:rPr lang="en-US" altLang="en-US" sz="3100" b="1" i="1" u="sng" dirty="0">
                <a:solidFill>
                  <a:schemeClr val="bg1"/>
                </a:solidFill>
                <a:effectLst>
                  <a:outerShdw blurRad="38100" dist="38100" dir="2700000" algn="tl">
                    <a:srgbClr val="000000">
                      <a:alpha val="43137"/>
                    </a:srgbClr>
                  </a:outerShdw>
                </a:effectLst>
              </a:rPr>
              <a:t>One</a:t>
            </a:r>
            <a:r>
              <a:rPr lang="en-US" altLang="en-US" sz="3100" dirty="0">
                <a:solidFill>
                  <a:schemeClr val="bg1"/>
                </a:solidFill>
              </a:rPr>
              <a:t> thing I do   </a:t>
            </a:r>
          </a:p>
          <a:p>
            <a:pPr marL="0" indent="0">
              <a:spcAft>
                <a:spcPts val="0"/>
              </a:spcAft>
              <a:buNone/>
            </a:pPr>
            <a:r>
              <a:rPr lang="en-US" altLang="en-US" sz="3000" dirty="0">
                <a:solidFill>
                  <a:schemeClr val="bg1"/>
                </a:solidFill>
              </a:rPr>
              <a:t>13:</a:t>
            </a:r>
            <a:r>
              <a:rPr lang="en-US" altLang="en-US" sz="3100" dirty="0">
                <a:solidFill>
                  <a:schemeClr val="bg1"/>
                </a:solidFill>
              </a:rPr>
              <a:t> Forgetting the past</a:t>
            </a:r>
          </a:p>
          <a:p>
            <a:pPr marL="0" indent="0">
              <a:spcAft>
                <a:spcPts val="0"/>
              </a:spcAft>
              <a:buNone/>
            </a:pPr>
            <a:r>
              <a:rPr lang="en-US" altLang="en-US" sz="3000" dirty="0">
                <a:solidFill>
                  <a:schemeClr val="bg1"/>
                </a:solidFill>
              </a:rPr>
              <a:t>14:</a:t>
            </a:r>
            <a:r>
              <a:rPr lang="en-US" altLang="en-US" sz="3100" dirty="0">
                <a:solidFill>
                  <a:schemeClr val="bg1"/>
                </a:solidFill>
              </a:rPr>
              <a:t> Press toward goal.   </a:t>
            </a:r>
            <a:r>
              <a:rPr lang="en-US" altLang="en-US" sz="3100" baseline="30000" dirty="0">
                <a:solidFill>
                  <a:srgbClr val="FFC000"/>
                </a:solidFill>
              </a:rPr>
              <a:t>1</a:t>
            </a:r>
            <a:r>
              <a:rPr lang="en-US" altLang="en-US" sz="3100" dirty="0">
                <a:solidFill>
                  <a:schemeClr val="bg1"/>
                </a:solidFill>
              </a:rPr>
              <a:t>Target.  </a:t>
            </a:r>
            <a:r>
              <a:rPr lang="en-US" altLang="en-US" sz="3100" baseline="30000" dirty="0">
                <a:solidFill>
                  <a:srgbClr val="FFC000"/>
                </a:solidFill>
              </a:rPr>
              <a:t>2</a:t>
            </a:r>
            <a:r>
              <a:rPr lang="en-US" altLang="en-US" sz="3100" dirty="0">
                <a:solidFill>
                  <a:schemeClr val="bg1"/>
                </a:solidFill>
              </a:rPr>
              <a:t>Prize</a:t>
            </a:r>
          </a:p>
          <a:p>
            <a:pPr marL="0" indent="0">
              <a:spcAft>
                <a:spcPts val="0"/>
              </a:spcAft>
              <a:buNone/>
            </a:pPr>
            <a:r>
              <a:rPr lang="en-US" altLang="en-US" sz="3000" dirty="0">
                <a:solidFill>
                  <a:schemeClr val="bg1"/>
                </a:solidFill>
              </a:rPr>
              <a:t>15:</a:t>
            </a:r>
            <a:r>
              <a:rPr lang="en-US" altLang="en-US" sz="3100" dirty="0">
                <a:solidFill>
                  <a:schemeClr val="bg1"/>
                </a:solidFill>
              </a:rPr>
              <a:t> Paul urges all to have this mind</a:t>
            </a:r>
          </a:p>
          <a:p>
            <a:pPr marL="0" indent="0">
              <a:spcAft>
                <a:spcPts val="0"/>
              </a:spcAft>
              <a:buNone/>
            </a:pPr>
            <a:r>
              <a:rPr lang="en-US" altLang="en-US" sz="3000" dirty="0">
                <a:solidFill>
                  <a:schemeClr val="bg1"/>
                </a:solidFill>
              </a:rPr>
              <a:t>15-16: </a:t>
            </a:r>
            <a:r>
              <a:rPr lang="en-US" altLang="en-US" sz="3100" dirty="0">
                <a:solidFill>
                  <a:schemeClr val="bg1"/>
                </a:solidFill>
              </a:rPr>
              <a:t>Use what you have to reach maturity</a:t>
            </a:r>
          </a:p>
        </p:txBody>
      </p:sp>
    </p:spTree>
    <p:extLst>
      <p:ext uri="{BB962C8B-B14F-4D97-AF65-F5344CB8AC3E}">
        <p14:creationId xmlns:p14="http://schemas.microsoft.com/office/powerpoint/2010/main" val="2004980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4" end="4"/>
                                            </p:txEl>
                                          </p:spTgt>
                                        </p:tgtEl>
                                        <p:attrNameLst>
                                          <p:attrName>ppt_c</p:attrName>
                                        </p:attrNameLst>
                                      </p:cBhvr>
                                      <p:to>
                                        <a:srgbClr val="C0C0C0"/>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5" end="5"/>
                                            </p:txEl>
                                          </p:spTgt>
                                        </p:tgtEl>
                                        <p:attrNameLst>
                                          <p:attrName>ppt_c</p:attrName>
                                        </p:attrNameLst>
                                      </p:cBhvr>
                                      <p:to>
                                        <a:srgbClr val="C0C0C0"/>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6" end="6"/>
                                            </p:txEl>
                                          </p:spTgt>
                                        </p:tgtEl>
                                        <p:attrNameLst>
                                          <p:attrName>ppt_c</p:attrName>
                                        </p:attrNameLst>
                                      </p:cBhvr>
                                      <p:to>
                                        <a:srgbClr val="C0C0C0"/>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5">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7" end="7"/>
                                            </p:txEl>
                                          </p:spTgt>
                                        </p:tgtEl>
                                        <p:attrNameLst>
                                          <p:attrName>ppt_c</p:attrName>
                                        </p:attrNameLst>
                                      </p:cBhvr>
                                      <p:to>
                                        <a:srgbClr val="C0C0C0"/>
                                      </p:to>
                                    </p:animClr>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75">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8" end="8"/>
                                            </p:txEl>
                                          </p:spTgt>
                                        </p:tgtEl>
                                        <p:attrNameLst>
                                          <p:attrName>ppt_c</p:attrName>
                                        </p:attrNameLst>
                                      </p:cBhvr>
                                      <p:to>
                                        <a:srgbClr val="C0C0C0"/>
                                      </p:to>
                                    </p:animClr>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0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762000"/>
          </a:xfrm>
        </p:spPr>
        <p:txBody>
          <a:bodyPr/>
          <a:lstStyle/>
          <a:p>
            <a:r>
              <a:rPr lang="en-US" altLang="en-US" sz="3400" dirty="0">
                <a:solidFill>
                  <a:srgbClr val="FFFF00"/>
                </a:solidFill>
              </a:rPr>
              <a:t>Misconceptions…   Some think that . . . </a:t>
            </a:r>
            <a:endParaRPr lang="en-US" altLang="en-US" sz="3400" dirty="0">
              <a:solidFill>
                <a:srgbClr val="CCFFFF"/>
              </a:solidFill>
            </a:endParaRPr>
          </a:p>
        </p:txBody>
      </p:sp>
      <p:sp>
        <p:nvSpPr>
          <p:cNvPr id="3075" name="Rectangle 3"/>
          <p:cNvSpPr>
            <a:spLocks noGrp="1" noChangeArrowheads="1"/>
          </p:cNvSpPr>
          <p:nvPr>
            <p:ph type="body" idx="1"/>
          </p:nvPr>
        </p:nvSpPr>
        <p:spPr>
          <a:xfrm>
            <a:off x="457200" y="762000"/>
            <a:ext cx="8229600" cy="5638800"/>
          </a:xfrm>
        </p:spPr>
        <p:txBody>
          <a:bodyPr/>
          <a:lstStyle/>
          <a:p>
            <a:pPr>
              <a:spcAft>
                <a:spcPts val="600"/>
              </a:spcAft>
              <a:buFont typeface="Arial" panose="020B0604020202020204" pitchFamily="34" charset="0"/>
              <a:buChar char="•"/>
            </a:pPr>
            <a:r>
              <a:rPr lang="en-US" altLang="en-US" sz="3100" dirty="0">
                <a:solidFill>
                  <a:schemeClr val="bg1"/>
                </a:solidFill>
                <a:ea typeface="Verdana" panose="020B0604030504040204" pitchFamily="34" charset="0"/>
                <a:cs typeface="Times New Roman" panose="02020603050405020304" pitchFamily="18" charset="0"/>
              </a:rPr>
              <a:t>everyone goes to heaven.</a:t>
            </a:r>
          </a:p>
          <a:p>
            <a:pPr>
              <a:spcAft>
                <a:spcPts val="600"/>
              </a:spcAft>
              <a:buFont typeface="Arial" panose="020B0604020202020204" pitchFamily="34" charset="0"/>
              <a:buChar char="•"/>
            </a:pPr>
            <a:r>
              <a:rPr lang="en-US" altLang="en-US" sz="3100" dirty="0">
                <a:solidFill>
                  <a:schemeClr val="bg1"/>
                </a:solidFill>
                <a:ea typeface="Verdana" panose="020B0604030504040204" pitchFamily="34" charset="0"/>
                <a:cs typeface="Times New Roman" panose="02020603050405020304" pitchFamily="18" charset="0"/>
              </a:rPr>
              <a:t>being part of a local church guarantees heaven. </a:t>
            </a:r>
          </a:p>
          <a:p>
            <a:pPr>
              <a:spcAft>
                <a:spcPts val="600"/>
              </a:spcAft>
              <a:buFont typeface="Arial" panose="020B0604020202020204" pitchFamily="34" charset="0"/>
              <a:buChar char="•"/>
            </a:pPr>
            <a:r>
              <a:rPr lang="en-US" altLang="en-US" sz="3100" dirty="0">
                <a:solidFill>
                  <a:schemeClr val="bg1"/>
                </a:solidFill>
                <a:ea typeface="Verdana" panose="020B0604030504040204" pitchFamily="34" charset="0"/>
                <a:cs typeface="Times New Roman" panose="02020603050405020304" pitchFamily="18" charset="0"/>
              </a:rPr>
              <a:t>religion is like wearing a Sunday suit.    Rv.3:17</a:t>
            </a:r>
          </a:p>
          <a:p>
            <a:pPr>
              <a:spcAft>
                <a:spcPts val="0"/>
              </a:spcAft>
              <a:buFont typeface="Arial" panose="020B0604020202020204" pitchFamily="34" charset="0"/>
              <a:buChar char="•"/>
            </a:pPr>
            <a:r>
              <a:rPr lang="en-US" altLang="en-US" sz="3100" dirty="0">
                <a:solidFill>
                  <a:schemeClr val="bg1"/>
                </a:solidFill>
                <a:ea typeface="Verdana" panose="020B0604030504040204" pitchFamily="34" charset="0"/>
                <a:cs typeface="Times New Roman" panose="02020603050405020304" pitchFamily="18" charset="0"/>
              </a:rPr>
              <a:t>it’s impossible to be different.</a:t>
            </a:r>
          </a:p>
          <a:p>
            <a:pPr lvl="1">
              <a:spcAft>
                <a:spcPts val="0"/>
              </a:spcAft>
              <a:buFont typeface="Arial" panose="020B0604020202020204" pitchFamily="34" charset="0"/>
              <a:buChar char="•"/>
            </a:pPr>
            <a:r>
              <a:rPr lang="en-US" altLang="en-US" sz="3200" dirty="0">
                <a:solidFill>
                  <a:schemeClr val="bg1"/>
                </a:solidFill>
                <a:ea typeface="Verdana" panose="020B0604030504040204" pitchFamily="34" charset="0"/>
                <a:cs typeface="Times New Roman" panose="02020603050405020304" pitchFamily="18" charset="0"/>
              </a:rPr>
              <a:t>Josh.6:22</a:t>
            </a:r>
          </a:p>
          <a:p>
            <a:pPr lvl="1">
              <a:spcAft>
                <a:spcPts val="0"/>
              </a:spcAft>
              <a:buFont typeface="Arial" panose="020B0604020202020204" pitchFamily="34" charset="0"/>
              <a:buChar char="•"/>
            </a:pPr>
            <a:r>
              <a:rPr lang="en-US" altLang="en-US" sz="3200" dirty="0">
                <a:solidFill>
                  <a:schemeClr val="bg1"/>
                </a:solidFill>
                <a:ea typeface="Verdana" panose="020B0604030504040204" pitchFamily="34" charset="0"/>
                <a:cs typeface="Times New Roman" panose="02020603050405020304" pitchFamily="18" charset="0"/>
              </a:rPr>
              <a:t>Josh.24:15</a:t>
            </a:r>
          </a:p>
          <a:p>
            <a:pPr>
              <a:spcAft>
                <a:spcPts val="0"/>
              </a:spcAft>
              <a:buFont typeface="Arial" panose="020B0604020202020204" pitchFamily="34" charset="0"/>
              <a:buChar char="•"/>
            </a:pPr>
            <a:endParaRPr lang="en-US" altLang="en-US" sz="3100" dirty="0">
              <a:solidFill>
                <a:schemeClr val="bg1"/>
              </a:solidFill>
              <a:ea typeface="Verdana" panose="020B0604030504040204" pitchFamily="34" charset="0"/>
              <a:cs typeface="Times New Roman" panose="02020603050405020304" pitchFamily="18" charset="0"/>
            </a:endParaRPr>
          </a:p>
          <a:p>
            <a:pPr>
              <a:spcAft>
                <a:spcPts val="0"/>
              </a:spcAft>
              <a:buFont typeface="Arial" panose="020B0604020202020204" pitchFamily="34" charset="0"/>
              <a:buChar char="•"/>
            </a:pPr>
            <a:endParaRPr lang="en-US" altLang="en-US" sz="3100" dirty="0">
              <a:solidFill>
                <a:schemeClr val="bg1"/>
              </a:solidFill>
            </a:endParaRPr>
          </a:p>
        </p:txBody>
      </p:sp>
    </p:spTree>
    <p:extLst>
      <p:ext uri="{BB962C8B-B14F-4D97-AF65-F5344CB8AC3E}">
        <p14:creationId xmlns:p14="http://schemas.microsoft.com/office/powerpoint/2010/main" val="2976475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342900" y="381000"/>
            <a:ext cx="8458200" cy="6010373"/>
          </a:xfrm>
        </p:spPr>
        <p:txBody>
          <a:bodyPr/>
          <a:lstStyle/>
          <a:p>
            <a:pPr marL="0" indent="0">
              <a:spcAft>
                <a:spcPts val="600"/>
              </a:spcAft>
              <a:buNone/>
            </a:pPr>
            <a:r>
              <a:rPr lang="en-US" dirty="0">
                <a:solidFill>
                  <a:srgbClr val="CCFFFF"/>
                </a:solidFill>
                <a:ea typeface="Verdana" panose="020B0604030504040204" pitchFamily="34" charset="0"/>
                <a:cs typeface="Times New Roman" panose="02020603050405020304" pitchFamily="18" charset="0"/>
              </a:rPr>
              <a:t>“A beautiful face will age and a perfect body will change, but a beautiful soul will always be a beautiful soul”</a:t>
            </a:r>
          </a:p>
          <a:p>
            <a:pPr marL="0" indent="0">
              <a:spcAft>
                <a:spcPts val="600"/>
              </a:spcAft>
              <a:buNone/>
            </a:pPr>
            <a:r>
              <a:rPr lang="en-US" dirty="0">
                <a:solidFill>
                  <a:srgbClr val="FFFF99"/>
                </a:solidFill>
                <a:ea typeface="Verdana" panose="020B0604030504040204" pitchFamily="34" charset="0"/>
                <a:cs typeface="Times New Roman" panose="02020603050405020304" pitchFamily="18" charset="0"/>
              </a:rPr>
              <a:t>Problem with our age:  some have </a:t>
            </a:r>
            <a:r>
              <a:rPr lang="en-US" dirty="0" err="1">
                <a:solidFill>
                  <a:srgbClr val="FFFF99"/>
                </a:solidFill>
                <a:ea typeface="Verdana" panose="020B0604030504040204" pitchFamily="34" charset="0"/>
                <a:cs typeface="Times New Roman" panose="02020603050405020304" pitchFamily="18" charset="0"/>
              </a:rPr>
              <a:t>compro-mised</a:t>
            </a:r>
            <a:r>
              <a:rPr lang="en-US" dirty="0">
                <a:solidFill>
                  <a:srgbClr val="FFFF99"/>
                </a:solidFill>
                <a:ea typeface="Verdana" panose="020B0604030504040204" pitchFamily="34" charset="0"/>
                <a:cs typeface="Times New Roman" panose="02020603050405020304" pitchFamily="18" charset="0"/>
              </a:rPr>
              <a:t> their priorities to focus on the physical</a:t>
            </a:r>
          </a:p>
          <a:p>
            <a:pPr marL="0" indent="0" defTabSz="519113">
              <a:spcAft>
                <a:spcPts val="600"/>
              </a:spcAft>
              <a:buNone/>
            </a:pPr>
            <a:r>
              <a:rPr lang="en-US" dirty="0">
                <a:solidFill>
                  <a:schemeClr val="bg1"/>
                </a:solidFill>
                <a:ea typeface="Verdana" panose="020B0604030504040204" pitchFamily="34" charset="0"/>
                <a:cs typeface="Times New Roman" panose="02020603050405020304" pitchFamily="18" charset="0"/>
              </a:rPr>
              <a:t>	Ro.6:17, obedience from the heart</a:t>
            </a:r>
          </a:p>
          <a:p>
            <a:pPr marL="0" indent="0">
              <a:spcAft>
                <a:spcPts val="900"/>
              </a:spcAft>
              <a:buNone/>
              <a:tabLst>
                <a:tab pos="519113" algn="l"/>
              </a:tabLst>
            </a:pPr>
            <a:r>
              <a:rPr lang="en-US" dirty="0">
                <a:solidFill>
                  <a:schemeClr val="bg1"/>
                </a:solidFill>
                <a:ea typeface="Verdana" panose="020B0604030504040204" pitchFamily="34" charset="0"/>
                <a:cs typeface="Times New Roman" panose="02020603050405020304" pitchFamily="18" charset="0"/>
              </a:rPr>
              <a:t>	Ro.10:15, beautiful feet…gospel of peace</a:t>
            </a:r>
          </a:p>
          <a:p>
            <a:pPr marL="0" indent="0">
              <a:spcAft>
                <a:spcPts val="0"/>
              </a:spcAft>
              <a:buNone/>
            </a:pPr>
            <a:r>
              <a:rPr lang="en-US" altLang="en-US" dirty="0">
                <a:solidFill>
                  <a:schemeClr val="bg1"/>
                </a:solidFill>
              </a:rPr>
              <a:t>Lesson One: </a:t>
            </a:r>
          </a:p>
          <a:p>
            <a:pPr marL="0" indent="0">
              <a:spcAft>
                <a:spcPts val="0"/>
              </a:spcAft>
              <a:buNone/>
            </a:pPr>
            <a:r>
              <a:rPr lang="en-US" altLang="en-US" dirty="0">
                <a:solidFill>
                  <a:schemeClr val="bg1"/>
                </a:solidFill>
              </a:rPr>
              <a:t>  </a:t>
            </a:r>
            <a:r>
              <a:rPr lang="en-US" altLang="en-US" sz="2400" dirty="0">
                <a:solidFill>
                  <a:srgbClr val="FFC000"/>
                </a:solidFill>
              </a:rPr>
              <a:t>1.  </a:t>
            </a:r>
            <a:r>
              <a:rPr lang="en-US" altLang="en-US" dirty="0">
                <a:solidFill>
                  <a:srgbClr val="CCFFFF"/>
                </a:solidFill>
              </a:rPr>
              <a:t>Family relations</a:t>
            </a:r>
          </a:p>
          <a:p>
            <a:pPr marL="0" indent="0">
              <a:spcAft>
                <a:spcPts val="0"/>
              </a:spcAft>
              <a:buNone/>
            </a:pPr>
            <a:r>
              <a:rPr lang="en-US" altLang="en-US" dirty="0">
                <a:solidFill>
                  <a:schemeClr val="bg1"/>
                </a:solidFill>
              </a:rPr>
              <a:t> </a:t>
            </a:r>
            <a:r>
              <a:rPr lang="en-US" altLang="en-US" dirty="0">
                <a:solidFill>
                  <a:srgbClr val="FFC000"/>
                </a:solidFill>
              </a:rPr>
              <a:t> </a:t>
            </a:r>
            <a:r>
              <a:rPr lang="en-US" altLang="en-US" sz="2400" dirty="0">
                <a:solidFill>
                  <a:srgbClr val="FFC000"/>
                </a:solidFill>
              </a:rPr>
              <a:t>2.  </a:t>
            </a:r>
            <a:r>
              <a:rPr lang="en-US" altLang="en-US" dirty="0">
                <a:solidFill>
                  <a:srgbClr val="CCFFFF"/>
                </a:solidFill>
              </a:rPr>
              <a:t>Social relations</a:t>
            </a:r>
          </a:p>
        </p:txBody>
      </p:sp>
    </p:spTree>
    <p:extLst>
      <p:ext uri="{BB962C8B-B14F-4D97-AF65-F5344CB8AC3E}">
        <p14:creationId xmlns:p14="http://schemas.microsoft.com/office/powerpoint/2010/main" val="1152588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1001046" y="609600"/>
            <a:ext cx="7124700" cy="12192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lang="en-US" sz="3600" kern="0" dirty="0">
                <a:solidFill>
                  <a:srgbClr val="CCFFCC"/>
                </a:solidFill>
                <a:latin typeface="+mn-lt"/>
                <a:ea typeface="Verdana" panose="020B0604030504040204" pitchFamily="34" charset="0"/>
                <a:cs typeface="Verdana" panose="020B0604030504040204" pitchFamily="34" charset="0"/>
              </a:rPr>
              <a:t>Government Relationships</a:t>
            </a:r>
            <a:endParaRPr kumimoji="0" lang="en-US" sz="32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67718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500" dirty="0">
                <a:solidFill>
                  <a:srgbClr val="FFFF00"/>
                </a:solidFill>
              </a:rPr>
              <a:t>Mt.17:24-27</a:t>
            </a:r>
          </a:p>
        </p:txBody>
      </p:sp>
      <p:sp>
        <p:nvSpPr>
          <p:cNvPr id="3075" name="Rectangle 3"/>
          <p:cNvSpPr>
            <a:spLocks noGrp="1" noChangeArrowheads="1"/>
          </p:cNvSpPr>
          <p:nvPr>
            <p:ph type="body" idx="1"/>
          </p:nvPr>
        </p:nvSpPr>
        <p:spPr>
          <a:xfrm>
            <a:off x="343292" y="838200"/>
            <a:ext cx="8458200" cy="5638800"/>
          </a:xfrm>
        </p:spPr>
        <p:txBody>
          <a:bodyPr/>
          <a:lstStyle/>
          <a:p>
            <a:pPr marL="0" indent="0">
              <a:spcAft>
                <a:spcPts val="600"/>
              </a:spcAft>
              <a:buNone/>
            </a:pPr>
            <a:r>
              <a:rPr lang="en-US" dirty="0">
                <a:solidFill>
                  <a:schemeClr val="bg1"/>
                </a:solidFill>
                <a:ea typeface="Verdana" panose="020B0604030504040204" pitchFamily="34" charset="0"/>
                <a:cs typeface="Times New Roman" panose="02020603050405020304" pitchFamily="18" charset="0"/>
              </a:rPr>
              <a:t>Law based on Ex.30:13-14, temple </a:t>
            </a:r>
            <a:r>
              <a:rPr lang="en-US" dirty="0" err="1">
                <a:solidFill>
                  <a:schemeClr val="bg1"/>
                </a:solidFill>
                <a:ea typeface="Verdana" panose="020B0604030504040204" pitchFamily="34" charset="0"/>
                <a:cs typeface="Times New Roman" panose="02020603050405020304" pitchFamily="18" charset="0"/>
              </a:rPr>
              <a:t>mainte-nance</a:t>
            </a:r>
            <a:r>
              <a:rPr lang="en-US" dirty="0">
                <a:solidFill>
                  <a:schemeClr val="bg1"/>
                </a:solidFill>
                <a:ea typeface="Verdana" panose="020B0604030504040204" pitchFamily="34" charset="0"/>
                <a:cs typeface="Times New Roman" panose="02020603050405020304" pitchFamily="18" charset="0"/>
              </a:rPr>
              <a:t>, collected from Israelites, age 20+</a:t>
            </a:r>
          </a:p>
          <a:p>
            <a:pPr marL="0" indent="0">
              <a:spcAft>
                <a:spcPts val="900"/>
              </a:spcAft>
              <a:buNone/>
            </a:pPr>
            <a:r>
              <a:rPr lang="en-US" sz="2800" dirty="0">
                <a:solidFill>
                  <a:srgbClr val="FFFFCC"/>
                </a:solidFill>
                <a:ea typeface="Verdana" panose="020B0604030504040204" pitchFamily="34" charset="0"/>
                <a:cs typeface="Times New Roman" panose="02020603050405020304" pitchFamily="18" charset="0"/>
              </a:rPr>
              <a:t>24: </a:t>
            </a:r>
            <a:r>
              <a:rPr lang="en-US" dirty="0">
                <a:solidFill>
                  <a:schemeClr val="bg1"/>
                </a:solidFill>
                <a:ea typeface="Verdana" panose="020B0604030504040204" pitchFamily="34" charset="0"/>
                <a:cs typeface="Times New Roman" panose="02020603050405020304" pitchFamily="18" charset="0"/>
              </a:rPr>
              <a:t>Jesus subject to tax?    </a:t>
            </a:r>
            <a:r>
              <a:rPr lang="en-US" sz="3000" dirty="0">
                <a:solidFill>
                  <a:schemeClr val="bg1"/>
                </a:solidFill>
                <a:ea typeface="Verdana" panose="020B0604030504040204" pitchFamily="34" charset="0"/>
                <a:cs typeface="Times New Roman" panose="02020603050405020304" pitchFamily="18" charset="0"/>
              </a:rPr>
              <a:t>(Mt.23:8)</a:t>
            </a:r>
          </a:p>
          <a:p>
            <a:pPr marL="0" indent="0">
              <a:spcAft>
                <a:spcPts val="900"/>
              </a:spcAft>
              <a:buNone/>
            </a:pPr>
            <a:r>
              <a:rPr lang="en-US" sz="2800" dirty="0">
                <a:solidFill>
                  <a:srgbClr val="FFFFCC"/>
                </a:solidFill>
                <a:ea typeface="Verdana" panose="020B0604030504040204" pitchFamily="34" charset="0"/>
                <a:cs typeface="Times New Roman" panose="02020603050405020304" pitchFamily="18" charset="0"/>
              </a:rPr>
              <a:t>25:</a:t>
            </a:r>
            <a:r>
              <a:rPr lang="en-US" sz="2800" dirty="0">
                <a:solidFill>
                  <a:schemeClr val="bg1"/>
                </a:solidFill>
                <a:ea typeface="Verdana" panose="020B0604030504040204" pitchFamily="34" charset="0"/>
                <a:cs typeface="Times New Roman" panose="02020603050405020304" pitchFamily="18" charset="0"/>
              </a:rPr>
              <a:t> </a:t>
            </a:r>
            <a:r>
              <a:rPr lang="en-US" dirty="0">
                <a:solidFill>
                  <a:schemeClr val="bg1"/>
                </a:solidFill>
                <a:ea typeface="Verdana" panose="020B0604030504040204" pitchFamily="34" charset="0"/>
                <a:cs typeface="Times New Roman" panose="02020603050405020304" pitchFamily="18" charset="0"/>
              </a:rPr>
              <a:t>Peter answers yes…  </a:t>
            </a:r>
          </a:p>
          <a:p>
            <a:pPr marL="0" indent="0">
              <a:spcAft>
                <a:spcPts val="900"/>
              </a:spcAft>
              <a:buNone/>
            </a:pPr>
            <a:r>
              <a:rPr lang="en-US" sz="2800" dirty="0">
                <a:solidFill>
                  <a:srgbClr val="FFFFCC"/>
                </a:solidFill>
                <a:ea typeface="Verdana" panose="020B0604030504040204" pitchFamily="34" charset="0"/>
                <a:cs typeface="Times New Roman" panose="02020603050405020304" pitchFamily="18" charset="0"/>
              </a:rPr>
              <a:t>26:</a:t>
            </a:r>
            <a:r>
              <a:rPr lang="en-US" sz="2800" dirty="0">
                <a:solidFill>
                  <a:schemeClr val="bg1"/>
                </a:solidFill>
                <a:ea typeface="Verdana" panose="020B0604030504040204" pitchFamily="34" charset="0"/>
                <a:cs typeface="Times New Roman" panose="02020603050405020304" pitchFamily="18" charset="0"/>
              </a:rPr>
              <a:t> </a:t>
            </a:r>
            <a:r>
              <a:rPr lang="en-US" dirty="0">
                <a:solidFill>
                  <a:schemeClr val="bg1"/>
                </a:solidFill>
                <a:ea typeface="Verdana" panose="020B0604030504040204" pitchFamily="34" charset="0"/>
                <a:cs typeface="Times New Roman" panose="02020603050405020304" pitchFamily="18" charset="0"/>
              </a:rPr>
              <a:t>Peter admits king’s family is exempt</a:t>
            </a:r>
          </a:p>
          <a:p>
            <a:pPr marL="687388" indent="-687388">
              <a:spcAft>
                <a:spcPts val="600"/>
              </a:spcAft>
              <a:buNone/>
            </a:pPr>
            <a:r>
              <a:rPr lang="en-US" sz="2800" dirty="0">
                <a:solidFill>
                  <a:srgbClr val="FFFFCC"/>
                </a:solidFill>
                <a:ea typeface="Verdana" panose="020B0604030504040204" pitchFamily="34" charset="0"/>
                <a:cs typeface="Times New Roman" panose="02020603050405020304" pitchFamily="18" charset="0"/>
              </a:rPr>
              <a:t>27: </a:t>
            </a:r>
            <a:r>
              <a:rPr lang="en-US" dirty="0">
                <a:solidFill>
                  <a:schemeClr val="bg1"/>
                </a:solidFill>
                <a:ea typeface="Verdana" panose="020B0604030504040204" pitchFamily="34" charset="0"/>
                <a:cs typeface="Times New Roman" panose="02020603050405020304" pitchFamily="18" charset="0"/>
              </a:rPr>
              <a:t>Jesus</a:t>
            </a:r>
            <a:r>
              <a:rPr lang="en-US" sz="2800" dirty="0">
                <a:solidFill>
                  <a:srgbClr val="FFFFCC"/>
                </a:solidFill>
                <a:ea typeface="Verdana" panose="020B0604030504040204" pitchFamily="34" charset="0"/>
                <a:cs typeface="Times New Roman" panose="02020603050405020304" pitchFamily="18" charset="0"/>
              </a:rPr>
              <a:t> </a:t>
            </a:r>
            <a:r>
              <a:rPr lang="en-US" dirty="0">
                <a:solidFill>
                  <a:schemeClr val="bg1"/>
                </a:solidFill>
                <a:ea typeface="Verdana" panose="020B0604030504040204" pitchFamily="34" charset="0"/>
                <a:cs typeface="Times New Roman" panose="02020603050405020304" pitchFamily="18" charset="0"/>
              </a:rPr>
              <a:t>wants to avoid offense (may cause another to sin)  </a:t>
            </a:r>
            <a:endParaRPr lang="en-US" altLang="en-US" dirty="0">
              <a:solidFill>
                <a:schemeClr val="bg1"/>
              </a:solidFill>
            </a:endParaRPr>
          </a:p>
        </p:txBody>
      </p:sp>
    </p:spTree>
    <p:extLst>
      <p:ext uri="{BB962C8B-B14F-4D97-AF65-F5344CB8AC3E}">
        <p14:creationId xmlns:p14="http://schemas.microsoft.com/office/powerpoint/2010/main" val="4021654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500" dirty="0">
                <a:solidFill>
                  <a:srgbClr val="FFFF00"/>
                </a:solidFill>
              </a:rPr>
              <a:t>Mt.17:24-27</a:t>
            </a:r>
          </a:p>
        </p:txBody>
      </p:sp>
      <p:sp>
        <p:nvSpPr>
          <p:cNvPr id="3075" name="Rectangle 3"/>
          <p:cNvSpPr>
            <a:spLocks noGrp="1" noChangeArrowheads="1"/>
          </p:cNvSpPr>
          <p:nvPr>
            <p:ph type="body" idx="1"/>
          </p:nvPr>
        </p:nvSpPr>
        <p:spPr>
          <a:xfrm>
            <a:off x="343292" y="752573"/>
            <a:ext cx="8458200" cy="5638800"/>
          </a:xfrm>
        </p:spPr>
        <p:txBody>
          <a:bodyPr/>
          <a:lstStyle/>
          <a:p>
            <a:pPr marL="0" indent="0">
              <a:spcAft>
                <a:spcPts val="300"/>
              </a:spcAft>
              <a:buNone/>
            </a:pPr>
            <a:r>
              <a:rPr lang="en-US" sz="2800" dirty="0">
                <a:solidFill>
                  <a:srgbClr val="FFFFCC"/>
                </a:solidFill>
                <a:ea typeface="Verdana" panose="020B0604030504040204" pitchFamily="34" charset="0"/>
                <a:cs typeface="Times New Roman" panose="02020603050405020304" pitchFamily="18" charset="0"/>
              </a:rPr>
              <a:t>27: </a:t>
            </a:r>
            <a:r>
              <a:rPr lang="en-US" dirty="0">
                <a:solidFill>
                  <a:schemeClr val="bg1"/>
                </a:solidFill>
                <a:ea typeface="Verdana" panose="020B0604030504040204" pitchFamily="34" charset="0"/>
                <a:cs typeface="Times New Roman" panose="02020603050405020304" pitchFamily="18" charset="0"/>
              </a:rPr>
              <a:t>Jesus wants to avoid offense</a:t>
            </a:r>
          </a:p>
          <a:p>
            <a:pPr lvl="1">
              <a:spcAft>
                <a:spcPts val="600"/>
              </a:spcAft>
              <a:buFont typeface="Arial" panose="020B0604020202020204" pitchFamily="34" charset="0"/>
              <a:buChar char="•"/>
            </a:pPr>
            <a:r>
              <a:rPr lang="en-US" sz="3100" dirty="0">
                <a:solidFill>
                  <a:srgbClr val="CCFFFF"/>
                </a:solidFill>
                <a:ea typeface="Verdana" panose="020B0604030504040204" pitchFamily="34" charset="0"/>
                <a:cs typeface="Times New Roman" panose="02020603050405020304" pitchFamily="18" charset="0"/>
              </a:rPr>
              <a:t>Free of tax; other factors must decide.  </a:t>
            </a:r>
            <a:br>
              <a:rPr lang="en-US" sz="3100" dirty="0">
                <a:solidFill>
                  <a:schemeClr val="bg1"/>
                </a:solidFill>
                <a:ea typeface="Verdana" panose="020B0604030504040204" pitchFamily="34" charset="0"/>
                <a:cs typeface="Times New Roman" panose="02020603050405020304" pitchFamily="18" charset="0"/>
              </a:rPr>
            </a:br>
            <a:r>
              <a:rPr lang="en-US" sz="3100" dirty="0">
                <a:solidFill>
                  <a:schemeClr val="bg1"/>
                </a:solidFill>
                <a:ea typeface="Verdana" panose="020B0604030504040204" pitchFamily="34" charset="0"/>
                <a:cs typeface="Times New Roman" panose="02020603050405020304" pitchFamily="18" charset="0"/>
              </a:rPr>
              <a:t>He gave up His rights.   Mt.5:40-42.   Ph.2</a:t>
            </a:r>
          </a:p>
          <a:p>
            <a:pPr lvl="1">
              <a:spcAft>
                <a:spcPts val="600"/>
              </a:spcAft>
              <a:buFont typeface="Arial" panose="020B0604020202020204" pitchFamily="34" charset="0"/>
              <a:buChar char="•"/>
            </a:pPr>
            <a:r>
              <a:rPr lang="en-US" sz="3100" dirty="0">
                <a:solidFill>
                  <a:srgbClr val="CCFFFF"/>
                </a:solidFill>
                <a:ea typeface="Verdana" panose="020B0604030504040204" pitchFamily="34" charset="0"/>
                <a:cs typeface="Times New Roman" panose="02020603050405020304" pitchFamily="18" charset="0"/>
              </a:rPr>
              <a:t>Peter looks a gift-fish in the mouth </a:t>
            </a:r>
            <a:r>
              <a:rPr lang="en-US" sz="3100" dirty="0">
                <a:solidFill>
                  <a:schemeClr val="bg1"/>
                </a:solidFill>
                <a:ea typeface="Verdana" panose="020B0604030504040204" pitchFamily="34" charset="0"/>
                <a:cs typeface="Times New Roman" panose="02020603050405020304" pitchFamily="18" charset="0"/>
              </a:rPr>
              <a:t>– </a:t>
            </a:r>
            <a:r>
              <a:rPr lang="en-US" sz="3100" i="1" dirty="0" err="1">
                <a:solidFill>
                  <a:srgbClr val="CCFFCC"/>
                </a:solidFill>
                <a:ea typeface="Verdana" panose="020B0604030504040204" pitchFamily="34" charset="0"/>
                <a:cs typeface="Times New Roman" panose="02020603050405020304" pitchFamily="18" charset="0"/>
              </a:rPr>
              <a:t>statēr</a:t>
            </a:r>
            <a:r>
              <a:rPr lang="en-US" sz="3100" dirty="0">
                <a:solidFill>
                  <a:schemeClr val="bg1"/>
                </a:solidFill>
                <a:ea typeface="Verdana" panose="020B0604030504040204" pitchFamily="34" charset="0"/>
                <a:cs typeface="Times New Roman" panose="02020603050405020304" pitchFamily="18" charset="0"/>
              </a:rPr>
              <a:t> </a:t>
            </a:r>
            <a:r>
              <a:rPr lang="en-US" sz="3000" dirty="0">
                <a:solidFill>
                  <a:schemeClr val="bg1"/>
                </a:solidFill>
                <a:ea typeface="Verdana" panose="020B0604030504040204" pitchFamily="34" charset="0"/>
                <a:cs typeface="Times New Roman" panose="02020603050405020304" pitchFamily="18" charset="0"/>
              </a:rPr>
              <a:t>(four drachmas).   </a:t>
            </a:r>
            <a:r>
              <a:rPr lang="en-US" sz="2900" dirty="0">
                <a:solidFill>
                  <a:schemeClr val="bg1"/>
                </a:solidFill>
                <a:ea typeface="Verdana" panose="020B0604030504040204" pitchFamily="34" charset="0"/>
                <a:cs typeface="Times New Roman" panose="02020603050405020304" pitchFamily="18" charset="0"/>
              </a:rPr>
              <a:t>ESV; NASB: </a:t>
            </a:r>
            <a:r>
              <a:rPr lang="en-US" sz="3100" i="1" dirty="0">
                <a:solidFill>
                  <a:srgbClr val="CCFFCC"/>
                </a:solidFill>
                <a:ea typeface="Verdana" panose="020B0604030504040204" pitchFamily="34" charset="0"/>
                <a:cs typeface="Times New Roman" panose="02020603050405020304" pitchFamily="18" charset="0"/>
              </a:rPr>
              <a:t>shekel</a:t>
            </a:r>
          </a:p>
          <a:p>
            <a:pPr lvl="1">
              <a:spcAft>
                <a:spcPts val="600"/>
              </a:spcAft>
              <a:buFont typeface="Arial" panose="020B0604020202020204" pitchFamily="34" charset="0"/>
              <a:buChar char="•"/>
            </a:pPr>
            <a:r>
              <a:rPr lang="en-US" sz="3100" dirty="0">
                <a:solidFill>
                  <a:srgbClr val="CCFFFF"/>
                </a:solidFill>
                <a:ea typeface="Verdana" panose="020B0604030504040204" pitchFamily="34" charset="0"/>
                <a:cs typeface="Times New Roman" panose="02020603050405020304" pitchFamily="18" charset="0"/>
              </a:rPr>
              <a:t>Israel was a Theocracy  </a:t>
            </a:r>
            <a:r>
              <a:rPr lang="en-US" sz="3100" dirty="0">
                <a:solidFill>
                  <a:schemeClr val="bg1"/>
                </a:solidFill>
                <a:ea typeface="Verdana" panose="020B0604030504040204" pitchFamily="34" charset="0"/>
                <a:cs typeface="Times New Roman" panose="02020603050405020304" pitchFamily="18" charset="0"/>
              </a:rPr>
              <a:t>(‘</a:t>
            </a:r>
            <a:r>
              <a:rPr lang="en-US" sz="3100" i="1" dirty="0">
                <a:solidFill>
                  <a:srgbClr val="CCFFFF"/>
                </a:solidFill>
                <a:ea typeface="Verdana" panose="020B0604030504040204" pitchFamily="34" charset="0"/>
                <a:cs typeface="Times New Roman" panose="02020603050405020304" pitchFamily="18" charset="0"/>
              </a:rPr>
              <a:t>God</a:t>
            </a:r>
            <a:r>
              <a:rPr lang="en-US" sz="3100" dirty="0">
                <a:solidFill>
                  <a:schemeClr val="bg1"/>
                </a:solidFill>
                <a:ea typeface="Verdana" panose="020B0604030504040204" pitchFamily="34" charset="0"/>
                <a:cs typeface="Times New Roman" panose="02020603050405020304" pitchFamily="18" charset="0"/>
              </a:rPr>
              <a:t>’ + ‘</a:t>
            </a:r>
            <a:r>
              <a:rPr lang="en-US" sz="3100" i="1" dirty="0">
                <a:solidFill>
                  <a:srgbClr val="CCFFFF"/>
                </a:solidFill>
                <a:ea typeface="Verdana" panose="020B0604030504040204" pitchFamily="34" charset="0"/>
                <a:cs typeface="Times New Roman" panose="02020603050405020304" pitchFamily="18" charset="0"/>
              </a:rPr>
              <a:t>rule</a:t>
            </a:r>
            <a:r>
              <a:rPr lang="en-US" sz="3100" dirty="0">
                <a:solidFill>
                  <a:schemeClr val="bg1"/>
                </a:solidFill>
                <a:ea typeface="Verdana" panose="020B0604030504040204" pitchFamily="34" charset="0"/>
                <a:cs typeface="Times New Roman" panose="02020603050405020304" pitchFamily="18" charset="0"/>
              </a:rPr>
              <a:t>’): state governed by direct divine guidance, or by divinely guided officials.</a:t>
            </a:r>
          </a:p>
          <a:p>
            <a:pPr marL="457200" lvl="1" indent="0">
              <a:spcAft>
                <a:spcPts val="600"/>
              </a:spcAft>
              <a:buNone/>
            </a:pPr>
            <a:endParaRPr lang="en-US" sz="3100" dirty="0">
              <a:solidFill>
                <a:schemeClr val="bg1"/>
              </a:solidFill>
              <a:ea typeface="Verdana" panose="020B0604030504040204" pitchFamily="34" charset="0"/>
              <a:cs typeface="Times New Roman" panose="02020603050405020304" pitchFamily="18" charset="0"/>
            </a:endParaRPr>
          </a:p>
          <a:p>
            <a:pPr marL="0" indent="0">
              <a:spcAft>
                <a:spcPts val="0"/>
              </a:spcAft>
              <a:buNone/>
            </a:pPr>
            <a:endParaRPr lang="en-US" altLang="en-US" dirty="0">
              <a:solidFill>
                <a:srgbClr val="FFFF99"/>
              </a:solidFill>
            </a:endParaRPr>
          </a:p>
        </p:txBody>
      </p:sp>
      <p:sp>
        <p:nvSpPr>
          <p:cNvPr id="2" name="Rectangle: Rounded Corners 1">
            <a:extLst>
              <a:ext uri="{FF2B5EF4-FFF2-40B4-BE49-F238E27FC236}">
                <a16:creationId xmlns:a16="http://schemas.microsoft.com/office/drawing/2014/main" id="{B0067658-4E90-CE75-CABF-C87651905FFC}"/>
              </a:ext>
            </a:extLst>
          </p:cNvPr>
          <p:cNvSpPr/>
          <p:nvPr/>
        </p:nvSpPr>
        <p:spPr>
          <a:xfrm>
            <a:off x="1918740" y="5216236"/>
            <a:ext cx="5320260" cy="1108364"/>
          </a:xfrm>
          <a:prstGeom prst="roundRect">
            <a:avLst/>
          </a:prstGeom>
          <a:solidFill>
            <a:schemeClr val="tx1"/>
          </a:solidFill>
          <a:ln>
            <a:solidFill>
              <a:srgbClr val="CC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99"/>
                </a:solidFill>
              </a:rPr>
              <a:t>God wanted even Jesus to</a:t>
            </a:r>
            <a:br>
              <a:rPr lang="en-US" sz="3200" dirty="0">
                <a:solidFill>
                  <a:srgbClr val="FFFF99"/>
                </a:solidFill>
              </a:rPr>
            </a:br>
            <a:r>
              <a:rPr lang="en-US" sz="3200" dirty="0">
                <a:solidFill>
                  <a:srgbClr val="FFFF99"/>
                </a:solidFill>
              </a:rPr>
              <a:t>obey the law of the land</a:t>
            </a:r>
          </a:p>
        </p:txBody>
      </p:sp>
    </p:spTree>
    <p:extLst>
      <p:ext uri="{BB962C8B-B14F-4D97-AF65-F5344CB8AC3E}">
        <p14:creationId xmlns:p14="http://schemas.microsoft.com/office/powerpoint/2010/main" val="809123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500" dirty="0">
                <a:solidFill>
                  <a:srgbClr val="FFFF00"/>
                </a:solidFill>
              </a:rPr>
              <a:t>Mt.22:15-22</a:t>
            </a:r>
          </a:p>
        </p:txBody>
      </p:sp>
      <p:sp>
        <p:nvSpPr>
          <p:cNvPr id="3075" name="Rectangle 3"/>
          <p:cNvSpPr>
            <a:spLocks noGrp="1" noChangeArrowheads="1"/>
          </p:cNvSpPr>
          <p:nvPr>
            <p:ph type="body" idx="1"/>
          </p:nvPr>
        </p:nvSpPr>
        <p:spPr>
          <a:xfrm>
            <a:off x="343292" y="752573"/>
            <a:ext cx="8458200" cy="5638800"/>
          </a:xfrm>
        </p:spPr>
        <p:txBody>
          <a:bodyPr/>
          <a:lstStyle/>
          <a:p>
            <a:pPr marL="0" indent="0">
              <a:spcAft>
                <a:spcPts val="600"/>
              </a:spcAft>
              <a:buNone/>
            </a:pPr>
            <a:r>
              <a:rPr lang="en-US" sz="2800" dirty="0">
                <a:solidFill>
                  <a:srgbClr val="CCFFFF"/>
                </a:solidFill>
                <a:ea typeface="Verdana" panose="020B0604030504040204" pitchFamily="34" charset="0"/>
                <a:cs typeface="Times New Roman" panose="02020603050405020304" pitchFamily="18" charset="0"/>
              </a:rPr>
              <a:t>15: </a:t>
            </a:r>
            <a:r>
              <a:rPr lang="en-US" dirty="0">
                <a:solidFill>
                  <a:schemeClr val="bg1"/>
                </a:solidFill>
                <a:ea typeface="Verdana" panose="020B0604030504040204" pitchFamily="34" charset="0"/>
                <a:cs typeface="Times New Roman" panose="02020603050405020304" pitchFamily="18" charset="0"/>
              </a:rPr>
              <a:t>entangle, as fowler catches birds</a:t>
            </a:r>
          </a:p>
          <a:p>
            <a:pPr marL="0" indent="0">
              <a:spcAft>
                <a:spcPts val="600"/>
              </a:spcAft>
              <a:buNone/>
            </a:pPr>
            <a:r>
              <a:rPr lang="en-US" sz="2800" dirty="0">
                <a:solidFill>
                  <a:srgbClr val="CCFFFF"/>
                </a:solidFill>
                <a:ea typeface="Verdana" panose="020B0604030504040204" pitchFamily="34" charset="0"/>
                <a:cs typeface="Times New Roman" panose="02020603050405020304" pitchFamily="18" charset="0"/>
              </a:rPr>
              <a:t>16a: </a:t>
            </a:r>
            <a:r>
              <a:rPr lang="en-US" dirty="0">
                <a:solidFill>
                  <a:schemeClr val="bg1"/>
                </a:solidFill>
                <a:ea typeface="Verdana" panose="020B0604030504040204" pitchFamily="34" charset="0"/>
                <a:cs typeface="Times New Roman" panose="02020603050405020304" pitchFamily="18" charset="0"/>
              </a:rPr>
              <a:t>Pharisees resisted all foreign power…</a:t>
            </a:r>
          </a:p>
          <a:p>
            <a:pPr marL="0" indent="0">
              <a:spcAft>
                <a:spcPts val="600"/>
              </a:spcAft>
              <a:buNone/>
            </a:pPr>
            <a:r>
              <a:rPr lang="en-US" sz="2800" dirty="0">
                <a:solidFill>
                  <a:srgbClr val="CCFFFF"/>
                </a:solidFill>
                <a:ea typeface="Verdana" panose="020B0604030504040204" pitchFamily="34" charset="0"/>
                <a:cs typeface="Times New Roman" panose="02020603050405020304" pitchFamily="18" charset="0"/>
              </a:rPr>
              <a:t>16b: </a:t>
            </a:r>
            <a:r>
              <a:rPr lang="en-US" dirty="0">
                <a:solidFill>
                  <a:schemeClr val="bg1"/>
                </a:solidFill>
                <a:ea typeface="Verdana" panose="020B0604030504040204" pitchFamily="34" charset="0"/>
                <a:cs typeface="Times New Roman" panose="02020603050405020304" pitchFamily="18" charset="0"/>
              </a:rPr>
              <a:t>they think flattery will buy everything</a:t>
            </a:r>
          </a:p>
          <a:p>
            <a:pPr marL="0" indent="0">
              <a:spcAft>
                <a:spcPts val="600"/>
              </a:spcAft>
              <a:buNone/>
            </a:pPr>
            <a:r>
              <a:rPr lang="en-US" sz="2800" dirty="0">
                <a:solidFill>
                  <a:srgbClr val="CCFFFF"/>
                </a:solidFill>
                <a:ea typeface="Verdana" panose="020B0604030504040204" pitchFamily="34" charset="0"/>
                <a:cs typeface="Times New Roman" panose="02020603050405020304" pitchFamily="18" charset="0"/>
              </a:rPr>
              <a:t>17: </a:t>
            </a:r>
            <a:r>
              <a:rPr lang="en-US" dirty="0">
                <a:solidFill>
                  <a:schemeClr val="bg1"/>
                </a:solidFill>
                <a:ea typeface="Verdana" panose="020B0604030504040204" pitchFamily="34" charset="0"/>
                <a:cs typeface="Times New Roman" panose="02020603050405020304" pitchFamily="18" charset="0"/>
              </a:rPr>
              <a:t>Jews interpretation of Dt.17:15</a:t>
            </a:r>
          </a:p>
          <a:p>
            <a:pPr marL="0" indent="0">
              <a:spcAft>
                <a:spcPts val="600"/>
              </a:spcAft>
              <a:buNone/>
            </a:pPr>
            <a:r>
              <a:rPr lang="en-US" sz="2800" dirty="0">
                <a:solidFill>
                  <a:srgbClr val="CCFFFF"/>
                </a:solidFill>
                <a:ea typeface="Verdana" panose="020B0604030504040204" pitchFamily="34" charset="0"/>
                <a:cs typeface="Times New Roman" panose="02020603050405020304" pitchFamily="18" charset="0"/>
              </a:rPr>
              <a:t>18: </a:t>
            </a:r>
            <a:r>
              <a:rPr lang="en-US" dirty="0">
                <a:solidFill>
                  <a:schemeClr val="bg1"/>
                </a:solidFill>
                <a:ea typeface="Verdana" panose="020B0604030504040204" pitchFamily="34" charset="0"/>
                <a:cs typeface="Times New Roman" panose="02020603050405020304" pitchFamily="18" charset="0"/>
              </a:rPr>
              <a:t>Jesus saw through them</a:t>
            </a:r>
          </a:p>
          <a:p>
            <a:pPr marL="0" indent="0">
              <a:spcAft>
                <a:spcPts val="600"/>
              </a:spcAft>
              <a:buNone/>
            </a:pPr>
            <a:r>
              <a:rPr lang="en-US" sz="2800" dirty="0">
                <a:solidFill>
                  <a:srgbClr val="CCFFFF"/>
                </a:solidFill>
                <a:ea typeface="Verdana" panose="020B0604030504040204" pitchFamily="34" charset="0"/>
                <a:cs typeface="Times New Roman" panose="02020603050405020304" pitchFamily="18" charset="0"/>
              </a:rPr>
              <a:t>19-20: </a:t>
            </a:r>
            <a:r>
              <a:rPr lang="en-US" dirty="0">
                <a:solidFill>
                  <a:schemeClr val="bg1"/>
                </a:solidFill>
                <a:ea typeface="Verdana" panose="020B0604030504040204" pitchFamily="34" charset="0"/>
                <a:cs typeface="Times New Roman" panose="02020603050405020304" pitchFamily="18" charset="0"/>
              </a:rPr>
              <a:t>His visual aid coin (image of Tiberius?) </a:t>
            </a:r>
          </a:p>
          <a:p>
            <a:pPr marL="0" indent="0">
              <a:spcAft>
                <a:spcPts val="600"/>
              </a:spcAft>
              <a:buNone/>
            </a:pPr>
            <a:endParaRPr lang="en-US" dirty="0">
              <a:solidFill>
                <a:schemeClr val="bg1"/>
              </a:solidFill>
              <a:ea typeface="Verdana" panose="020B0604030504040204" pitchFamily="34" charset="0"/>
              <a:cs typeface="Times New Roman" panose="02020603050405020304" pitchFamily="18" charset="0"/>
            </a:endParaRPr>
          </a:p>
          <a:p>
            <a:pPr marL="457200" lvl="1" indent="0">
              <a:spcAft>
                <a:spcPts val="600"/>
              </a:spcAft>
              <a:buNone/>
            </a:pPr>
            <a:endParaRPr lang="en-US" sz="3100" dirty="0">
              <a:solidFill>
                <a:schemeClr val="bg1"/>
              </a:solidFill>
              <a:ea typeface="Verdana" panose="020B0604030504040204" pitchFamily="34" charset="0"/>
              <a:cs typeface="Times New Roman" panose="02020603050405020304" pitchFamily="18" charset="0"/>
            </a:endParaRPr>
          </a:p>
          <a:p>
            <a:pPr marL="0" indent="0">
              <a:spcAft>
                <a:spcPts val="0"/>
              </a:spcAft>
              <a:buNone/>
            </a:pPr>
            <a:endParaRPr lang="en-US" altLang="en-US" dirty="0">
              <a:solidFill>
                <a:srgbClr val="FFFF99"/>
              </a:solidFill>
            </a:endParaRPr>
          </a:p>
        </p:txBody>
      </p:sp>
      <p:pic>
        <p:nvPicPr>
          <p:cNvPr id="3" name="Picture 2">
            <a:extLst>
              <a:ext uri="{FF2B5EF4-FFF2-40B4-BE49-F238E27FC236}">
                <a16:creationId xmlns:a16="http://schemas.microsoft.com/office/drawing/2014/main" id="{D69C0B49-1BC3-8FD3-2E29-4EC7B673878E}"/>
              </a:ext>
            </a:extLst>
          </p:cNvPr>
          <p:cNvPicPr>
            <a:picLocks noChangeAspect="1"/>
          </p:cNvPicPr>
          <p:nvPr/>
        </p:nvPicPr>
        <p:blipFill>
          <a:blip r:embed="rId3"/>
          <a:stretch>
            <a:fillRect/>
          </a:stretch>
        </p:blipFill>
        <p:spPr>
          <a:xfrm>
            <a:off x="6019800" y="4724400"/>
            <a:ext cx="1752600" cy="1752600"/>
          </a:xfrm>
          <a:prstGeom prst="rect">
            <a:avLst/>
          </a:prstGeom>
        </p:spPr>
      </p:pic>
    </p:spTree>
    <p:extLst>
      <p:ext uri="{BB962C8B-B14F-4D97-AF65-F5344CB8AC3E}">
        <p14:creationId xmlns:p14="http://schemas.microsoft.com/office/powerpoint/2010/main" val="2177180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500" dirty="0">
                <a:solidFill>
                  <a:srgbClr val="FFFF00"/>
                </a:solidFill>
              </a:rPr>
              <a:t>Mt.22:15-22</a:t>
            </a:r>
          </a:p>
        </p:txBody>
      </p:sp>
      <p:sp>
        <p:nvSpPr>
          <p:cNvPr id="3075" name="Rectangle 3"/>
          <p:cNvSpPr>
            <a:spLocks noGrp="1" noChangeArrowheads="1"/>
          </p:cNvSpPr>
          <p:nvPr>
            <p:ph type="body" idx="1"/>
          </p:nvPr>
        </p:nvSpPr>
        <p:spPr>
          <a:xfrm>
            <a:off x="343292" y="838199"/>
            <a:ext cx="8458200" cy="5553173"/>
          </a:xfrm>
        </p:spPr>
        <p:txBody>
          <a:bodyPr/>
          <a:lstStyle/>
          <a:p>
            <a:pPr marL="0" indent="0">
              <a:spcAft>
                <a:spcPts val="300"/>
              </a:spcAft>
              <a:buNone/>
            </a:pPr>
            <a:r>
              <a:rPr lang="en-US" sz="2800" dirty="0">
                <a:solidFill>
                  <a:srgbClr val="CCFFFF"/>
                </a:solidFill>
                <a:ea typeface="Verdana" panose="020B0604030504040204" pitchFamily="34" charset="0"/>
                <a:cs typeface="Times New Roman" panose="02020603050405020304" pitchFamily="18" charset="0"/>
              </a:rPr>
              <a:t>21: </a:t>
            </a:r>
            <a:r>
              <a:rPr lang="en-US" dirty="0">
                <a:solidFill>
                  <a:schemeClr val="bg1"/>
                </a:solidFill>
                <a:ea typeface="Verdana" panose="020B0604030504040204" pitchFamily="34" charset="0"/>
                <a:cs typeface="Times New Roman" panose="02020603050405020304" pitchFamily="18" charset="0"/>
              </a:rPr>
              <a:t>“Caesar’s” . . . therefore render…</a:t>
            </a:r>
          </a:p>
          <a:p>
            <a:pPr lvl="1">
              <a:spcAft>
                <a:spcPts val="600"/>
              </a:spcAft>
              <a:buFont typeface="Arial" panose="020B0604020202020204" pitchFamily="34" charset="0"/>
              <a:buChar char="•"/>
            </a:pPr>
            <a:r>
              <a:rPr lang="en-US" altLang="en-US" sz="3100" dirty="0">
                <a:solidFill>
                  <a:schemeClr val="bg1"/>
                </a:solidFill>
                <a:ea typeface="Verdana" panose="020B0604030504040204" pitchFamily="34" charset="0"/>
                <a:cs typeface="Times New Roman" panose="02020603050405020304" pitchFamily="18" charset="0"/>
              </a:rPr>
              <a:t>Hypocritical to use his coin, not give it back</a:t>
            </a:r>
          </a:p>
          <a:p>
            <a:pPr lvl="1">
              <a:spcAft>
                <a:spcPts val="600"/>
              </a:spcAft>
              <a:buFont typeface="Arial" panose="020B0604020202020204" pitchFamily="34" charset="0"/>
              <a:buChar char="•"/>
            </a:pPr>
            <a:r>
              <a:rPr lang="en-US" altLang="en-US" sz="3100" dirty="0">
                <a:solidFill>
                  <a:schemeClr val="bg1"/>
                </a:solidFill>
                <a:ea typeface="Verdana" panose="020B0604030504040204" pitchFamily="34" charset="0"/>
                <a:cs typeface="Times New Roman" panose="02020603050405020304" pitchFamily="18" charset="0"/>
              </a:rPr>
              <a:t>Caesar had right to tribute because his authority was of God   </a:t>
            </a:r>
          </a:p>
          <a:p>
            <a:pPr>
              <a:spcAft>
                <a:spcPts val="600"/>
              </a:spcAft>
              <a:buFont typeface="Arial" panose="020B0604020202020204" pitchFamily="34" charset="0"/>
              <a:buChar char="•"/>
            </a:pPr>
            <a:r>
              <a:rPr lang="en-US" altLang="en-US" dirty="0">
                <a:solidFill>
                  <a:schemeClr val="bg1"/>
                </a:solidFill>
                <a:ea typeface="Verdana" panose="020B0604030504040204" pitchFamily="34" charset="0"/>
                <a:cs typeface="Times New Roman" panose="02020603050405020304" pitchFamily="18" charset="0"/>
              </a:rPr>
              <a:t>Dan.4</a:t>
            </a:r>
            <a:r>
              <a:rPr lang="en-US" altLang="en-US" baseline="30000" dirty="0">
                <a:solidFill>
                  <a:schemeClr val="bg1"/>
                </a:solidFill>
                <a:ea typeface="Verdana" panose="020B0604030504040204" pitchFamily="34" charset="0"/>
                <a:cs typeface="Times New Roman" panose="02020603050405020304" pitchFamily="18" charset="0"/>
              </a:rPr>
              <a:t>17</a:t>
            </a:r>
            <a:r>
              <a:rPr lang="en-US" altLang="en-US" dirty="0">
                <a:solidFill>
                  <a:schemeClr val="bg1"/>
                </a:solidFill>
                <a:ea typeface="Verdana" panose="020B0604030504040204" pitchFamily="34" charset="0"/>
                <a:cs typeface="Times New Roman" panose="02020603050405020304" pitchFamily="18" charset="0"/>
              </a:rPr>
              <a:t> </a:t>
            </a:r>
            <a:r>
              <a:rPr lang="en-US" altLang="en-US" sz="3100" dirty="0">
                <a:solidFill>
                  <a:srgbClr val="CCFFFF"/>
                </a:solidFill>
                <a:ea typeface="Verdana" panose="020B0604030504040204" pitchFamily="34" charset="0"/>
                <a:cs typeface="Times New Roman" panose="02020603050405020304" pitchFamily="18" charset="0"/>
              </a:rPr>
              <a:t> This decision is by the decree of the watchers,  And the sentence by the word of the holy ones, In order that the living may know That the Most High rules in the king-</a:t>
            </a:r>
            <a:r>
              <a:rPr lang="en-US" altLang="en-US" sz="3100" dirty="0" err="1">
                <a:solidFill>
                  <a:srgbClr val="CCFFFF"/>
                </a:solidFill>
                <a:ea typeface="Verdana" panose="020B0604030504040204" pitchFamily="34" charset="0"/>
                <a:cs typeface="Times New Roman" panose="02020603050405020304" pitchFamily="18" charset="0"/>
              </a:rPr>
              <a:t>dom</a:t>
            </a:r>
            <a:r>
              <a:rPr lang="en-US" altLang="en-US" sz="3100" dirty="0">
                <a:solidFill>
                  <a:srgbClr val="CCFFFF"/>
                </a:solidFill>
                <a:ea typeface="Verdana" panose="020B0604030504040204" pitchFamily="34" charset="0"/>
                <a:cs typeface="Times New Roman" panose="02020603050405020304" pitchFamily="18" charset="0"/>
              </a:rPr>
              <a:t> of men, Gives it to whomever He will, And sets over it the lowest of men</a:t>
            </a:r>
          </a:p>
          <a:p>
            <a:pPr>
              <a:spcAft>
                <a:spcPts val="600"/>
              </a:spcAft>
              <a:buFont typeface="Arial" panose="020B0604020202020204" pitchFamily="34" charset="0"/>
              <a:buChar char="•"/>
            </a:pPr>
            <a:endParaRPr lang="en-US" altLang="en-US" dirty="0">
              <a:solidFill>
                <a:schemeClr val="bg1"/>
              </a:solidFill>
              <a:ea typeface="Verdana" panose="020B0604030504040204" pitchFamily="34" charset="0"/>
              <a:cs typeface="Times New Roman" panose="02020603050405020304" pitchFamily="18" charset="0"/>
            </a:endParaRPr>
          </a:p>
          <a:p>
            <a:pPr>
              <a:spcAft>
                <a:spcPts val="600"/>
              </a:spcAft>
              <a:buFont typeface="Arial" panose="020B0604020202020204" pitchFamily="34" charset="0"/>
              <a:buChar char="•"/>
            </a:pPr>
            <a:endParaRPr lang="en-US" altLang="en-US"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169526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400" dirty="0">
                <a:solidFill>
                  <a:srgbClr val="FFFF00"/>
                </a:solidFill>
              </a:rPr>
              <a:t>John 19:…10-11</a:t>
            </a:r>
          </a:p>
        </p:txBody>
      </p:sp>
      <p:sp>
        <p:nvSpPr>
          <p:cNvPr id="3075" name="Rectangle 3"/>
          <p:cNvSpPr>
            <a:spLocks noGrp="1" noChangeArrowheads="1"/>
          </p:cNvSpPr>
          <p:nvPr>
            <p:ph type="body" idx="1"/>
          </p:nvPr>
        </p:nvSpPr>
        <p:spPr>
          <a:xfrm>
            <a:off x="343292" y="914399"/>
            <a:ext cx="8458200" cy="5476973"/>
          </a:xfrm>
        </p:spPr>
        <p:txBody>
          <a:bodyPr/>
          <a:lstStyle/>
          <a:p>
            <a:pPr>
              <a:spcAft>
                <a:spcPts val="6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Even Pilate had legitimate authority</a:t>
            </a:r>
          </a:p>
          <a:p>
            <a:pPr marL="0" indent="0" algn="ctr">
              <a:spcAft>
                <a:spcPts val="600"/>
              </a:spcAft>
              <a:buNone/>
            </a:pPr>
            <a:r>
              <a:rPr lang="en-US" altLang="en-US" sz="3400" dirty="0">
                <a:solidFill>
                  <a:srgbClr val="FFFF00"/>
                </a:solidFill>
                <a:ea typeface="Verdana" panose="020B0604030504040204" pitchFamily="34" charset="0"/>
                <a:cs typeface="Times New Roman" panose="02020603050405020304" pitchFamily="18" charset="0"/>
              </a:rPr>
              <a:t>Ac.5:…28-29</a:t>
            </a:r>
          </a:p>
          <a:p>
            <a:pPr>
              <a:spcAft>
                <a:spcPts val="600"/>
              </a:spcAft>
              <a:buFont typeface="Arial" panose="020B0604020202020204" pitchFamily="34" charset="0"/>
              <a:buChar char="•"/>
            </a:pPr>
            <a:r>
              <a:rPr lang="en-US" altLang="en-US" sz="3100" dirty="0">
                <a:solidFill>
                  <a:schemeClr val="bg1"/>
                </a:solidFill>
                <a:ea typeface="Verdana" panose="020B0604030504040204" pitchFamily="34" charset="0"/>
                <a:cs typeface="Times New Roman" panose="02020603050405020304" pitchFamily="18" charset="0"/>
              </a:rPr>
              <a:t>When government oversteps its bounds … disobedience must follow</a:t>
            </a:r>
          </a:p>
          <a:p>
            <a:pPr marL="0" indent="0" algn="ctr">
              <a:spcAft>
                <a:spcPts val="600"/>
              </a:spcAft>
              <a:buNone/>
            </a:pPr>
            <a:r>
              <a:rPr lang="en-US" altLang="en-US" sz="3400" dirty="0">
                <a:solidFill>
                  <a:srgbClr val="FFFF00"/>
                </a:solidFill>
                <a:ea typeface="Verdana" panose="020B0604030504040204" pitchFamily="34" charset="0"/>
                <a:cs typeface="Times New Roman" panose="02020603050405020304" pitchFamily="18" charset="0"/>
              </a:rPr>
              <a:t>Rom.13:…6-7</a:t>
            </a:r>
            <a:r>
              <a:rPr lang="en-US" altLang="en-US" sz="3100" dirty="0">
                <a:solidFill>
                  <a:srgbClr val="FFFF00"/>
                </a:solidFill>
                <a:ea typeface="Verdana" panose="020B0604030504040204" pitchFamily="34" charset="0"/>
                <a:cs typeface="Times New Roman" panose="02020603050405020304" pitchFamily="18" charset="0"/>
              </a:rPr>
              <a:t> </a:t>
            </a:r>
          </a:p>
          <a:p>
            <a:pPr>
              <a:spcAft>
                <a:spcPts val="600"/>
              </a:spcAft>
              <a:buFont typeface="Arial" panose="020B0604020202020204" pitchFamily="34" charset="0"/>
              <a:buChar char="•"/>
            </a:pPr>
            <a:r>
              <a:rPr lang="en-US" altLang="en-US" sz="3100" dirty="0">
                <a:solidFill>
                  <a:schemeClr val="bg1"/>
                </a:solidFill>
                <a:ea typeface="Verdana" panose="020B0604030504040204" pitchFamily="34" charset="0"/>
                <a:cs typeface="Times New Roman" panose="02020603050405020304" pitchFamily="18" charset="0"/>
              </a:rPr>
              <a:t>Variety of taxes   </a:t>
            </a:r>
            <a:endParaRPr lang="en-US" altLang="en-US" sz="2700" dirty="0">
              <a:solidFill>
                <a:srgbClr val="FFFF99"/>
              </a:solidFill>
            </a:endParaRPr>
          </a:p>
          <a:p>
            <a:pPr marL="0" indent="0">
              <a:spcAft>
                <a:spcPts val="600"/>
              </a:spcAft>
              <a:buNone/>
            </a:pPr>
            <a:endParaRPr lang="en-US" altLang="en-US" sz="3100"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744677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500" dirty="0">
                <a:solidFill>
                  <a:srgbClr val="FFFF00"/>
                </a:solidFill>
              </a:rPr>
              <a:t>Romans 13</a:t>
            </a:r>
          </a:p>
        </p:txBody>
      </p:sp>
      <p:sp>
        <p:nvSpPr>
          <p:cNvPr id="3075" name="Rectangle 3"/>
          <p:cNvSpPr>
            <a:spLocks noGrp="1" noChangeArrowheads="1"/>
          </p:cNvSpPr>
          <p:nvPr>
            <p:ph type="body" idx="1"/>
          </p:nvPr>
        </p:nvSpPr>
        <p:spPr>
          <a:xfrm>
            <a:off x="343292" y="752573"/>
            <a:ext cx="8458200" cy="5638800"/>
          </a:xfrm>
        </p:spPr>
        <p:txBody>
          <a:bodyPr/>
          <a:lstStyle/>
          <a:p>
            <a:pPr marL="0" indent="0">
              <a:spcAft>
                <a:spcPts val="600"/>
              </a:spcAft>
              <a:buNone/>
            </a:pPr>
            <a:r>
              <a:rPr lang="en-US" sz="2800" dirty="0">
                <a:solidFill>
                  <a:srgbClr val="CCFFCC"/>
                </a:solidFill>
                <a:ea typeface="Verdana" panose="020B0604030504040204" pitchFamily="34" charset="0"/>
                <a:cs typeface="Times New Roman" panose="02020603050405020304" pitchFamily="18" charset="0"/>
              </a:rPr>
              <a:t>1: </a:t>
            </a:r>
            <a:r>
              <a:rPr lang="en-US" dirty="0">
                <a:solidFill>
                  <a:schemeClr val="bg1"/>
                </a:solidFill>
                <a:ea typeface="Verdana" panose="020B0604030504040204" pitchFamily="34" charset="0"/>
                <a:cs typeface="Times New Roman" panose="02020603050405020304" pitchFamily="18" charset="0"/>
              </a:rPr>
              <a:t>appointed by God</a:t>
            </a:r>
          </a:p>
          <a:p>
            <a:pPr marL="0" indent="0">
              <a:spcAft>
                <a:spcPts val="600"/>
              </a:spcAft>
              <a:buNone/>
            </a:pPr>
            <a:r>
              <a:rPr lang="en-US" altLang="en-US" sz="2800" dirty="0">
                <a:solidFill>
                  <a:srgbClr val="CCFFCC"/>
                </a:solidFill>
                <a:ea typeface="Verdana" panose="020B0604030504040204" pitchFamily="34" charset="0"/>
                <a:cs typeface="Times New Roman" panose="02020603050405020304" pitchFamily="18" charset="0"/>
              </a:rPr>
              <a:t>2: </a:t>
            </a:r>
            <a:r>
              <a:rPr lang="en-US" altLang="en-US" sz="3100" dirty="0">
                <a:solidFill>
                  <a:schemeClr val="bg1"/>
                </a:solidFill>
                <a:ea typeface="Verdana" panose="020B0604030504040204" pitchFamily="34" charset="0"/>
                <a:cs typeface="Times New Roman" panose="02020603050405020304" pitchFamily="18" charset="0"/>
              </a:rPr>
              <a:t>resistance invites judgment</a:t>
            </a:r>
          </a:p>
          <a:p>
            <a:pPr marL="0" indent="0">
              <a:spcAft>
                <a:spcPts val="600"/>
              </a:spcAft>
              <a:buNone/>
            </a:pPr>
            <a:r>
              <a:rPr lang="en-US" altLang="en-US" sz="2800" dirty="0">
                <a:solidFill>
                  <a:srgbClr val="CCFFCC"/>
                </a:solidFill>
                <a:ea typeface="Verdana" panose="020B0604030504040204" pitchFamily="34" charset="0"/>
                <a:cs typeface="Times New Roman" panose="02020603050405020304" pitchFamily="18" charset="0"/>
              </a:rPr>
              <a:t>3: </a:t>
            </a:r>
            <a:r>
              <a:rPr lang="en-US" altLang="en-US" sz="3100" dirty="0">
                <a:solidFill>
                  <a:schemeClr val="bg1"/>
                </a:solidFill>
                <a:ea typeface="Verdana" panose="020B0604030504040204" pitchFamily="34" charset="0"/>
                <a:cs typeface="Times New Roman" panose="02020603050405020304" pitchFamily="18" charset="0"/>
              </a:rPr>
              <a:t>doing good brings praise</a:t>
            </a:r>
          </a:p>
          <a:p>
            <a:pPr marL="0" indent="0">
              <a:spcAft>
                <a:spcPts val="600"/>
              </a:spcAft>
              <a:buNone/>
            </a:pPr>
            <a:r>
              <a:rPr lang="en-US" altLang="en-US" sz="2800" dirty="0">
                <a:solidFill>
                  <a:srgbClr val="CCFFCC"/>
                </a:solidFill>
                <a:ea typeface="Verdana" panose="020B0604030504040204" pitchFamily="34" charset="0"/>
                <a:cs typeface="Times New Roman" panose="02020603050405020304" pitchFamily="18" charset="0"/>
              </a:rPr>
              <a:t>4: </a:t>
            </a:r>
            <a:r>
              <a:rPr lang="en-US" altLang="en-US" sz="3100" dirty="0">
                <a:solidFill>
                  <a:schemeClr val="bg1"/>
                </a:solidFill>
                <a:ea typeface="Verdana" panose="020B0604030504040204" pitchFamily="34" charset="0"/>
                <a:cs typeface="Times New Roman" panose="02020603050405020304" pitchFamily="18" charset="0"/>
              </a:rPr>
              <a:t>God’s minister to you for good</a:t>
            </a:r>
          </a:p>
          <a:p>
            <a:pPr marL="0" indent="0">
              <a:spcAft>
                <a:spcPts val="600"/>
              </a:spcAft>
              <a:buNone/>
            </a:pPr>
            <a:r>
              <a:rPr lang="en-US" altLang="en-US" sz="3100" dirty="0">
                <a:solidFill>
                  <a:srgbClr val="CCFFCC"/>
                </a:solidFill>
                <a:ea typeface="Verdana" panose="020B0604030504040204" pitchFamily="34" charset="0"/>
                <a:cs typeface="Times New Roman" panose="02020603050405020304" pitchFamily="18" charset="0"/>
              </a:rPr>
              <a:t>5: </a:t>
            </a:r>
            <a:r>
              <a:rPr lang="en-US" altLang="en-US" sz="3100" dirty="0">
                <a:solidFill>
                  <a:schemeClr val="bg1"/>
                </a:solidFill>
                <a:ea typeface="Verdana" panose="020B0604030504040204" pitchFamily="34" charset="0"/>
                <a:cs typeface="Times New Roman" panose="02020603050405020304" pitchFamily="18" charset="0"/>
              </a:rPr>
              <a:t>conscience’ sake</a:t>
            </a:r>
          </a:p>
          <a:p>
            <a:pPr marL="0" indent="0" algn="ctr">
              <a:spcAft>
                <a:spcPts val="600"/>
              </a:spcAft>
              <a:buNone/>
            </a:pPr>
            <a:r>
              <a:rPr lang="en-US" altLang="en-US" sz="3500" dirty="0">
                <a:solidFill>
                  <a:srgbClr val="FFFF00"/>
                </a:solidFill>
                <a:ea typeface="Verdana" panose="020B0604030504040204" pitchFamily="34" charset="0"/>
                <a:cs typeface="Times New Roman" panose="02020603050405020304" pitchFamily="18" charset="0"/>
              </a:rPr>
              <a:t>1 Peter 2</a:t>
            </a:r>
          </a:p>
          <a:p>
            <a:pPr marL="0" indent="0">
              <a:spcAft>
                <a:spcPts val="600"/>
              </a:spcAft>
              <a:buNone/>
            </a:pPr>
            <a:r>
              <a:rPr lang="en-US" altLang="en-US" sz="2800" dirty="0">
                <a:solidFill>
                  <a:srgbClr val="CCFFCC"/>
                </a:solidFill>
                <a:ea typeface="Verdana" panose="020B0604030504040204" pitchFamily="34" charset="0"/>
                <a:cs typeface="Times New Roman" panose="02020603050405020304" pitchFamily="18" charset="0"/>
              </a:rPr>
              <a:t>13-14: </a:t>
            </a:r>
            <a:r>
              <a:rPr lang="en-US" altLang="en-US" sz="3100" dirty="0">
                <a:solidFill>
                  <a:schemeClr val="bg1"/>
                </a:solidFill>
                <a:ea typeface="Verdana" panose="020B0604030504040204" pitchFamily="34" charset="0"/>
                <a:cs typeface="Times New Roman" panose="02020603050405020304" pitchFamily="18" charset="0"/>
              </a:rPr>
              <a:t>submit . . . </a:t>
            </a:r>
          </a:p>
          <a:p>
            <a:pPr marL="0" indent="0">
              <a:spcAft>
                <a:spcPts val="600"/>
              </a:spcAft>
              <a:buNone/>
            </a:pPr>
            <a:r>
              <a:rPr lang="en-US" altLang="en-US" sz="2800" dirty="0">
                <a:solidFill>
                  <a:srgbClr val="CCFFCC"/>
                </a:solidFill>
                <a:ea typeface="Verdana" panose="020B0604030504040204" pitchFamily="34" charset="0"/>
                <a:cs typeface="Times New Roman" panose="02020603050405020304" pitchFamily="18" charset="0"/>
              </a:rPr>
              <a:t>15: </a:t>
            </a:r>
            <a:r>
              <a:rPr lang="en-US" altLang="en-US" sz="3100" dirty="0">
                <a:solidFill>
                  <a:schemeClr val="bg1"/>
                </a:solidFill>
                <a:ea typeface="Verdana" panose="020B0604030504040204" pitchFamily="34" charset="0"/>
                <a:cs typeface="Times New Roman" panose="02020603050405020304" pitchFamily="18" charset="0"/>
              </a:rPr>
              <a:t>doing good may silence ignorance </a:t>
            </a:r>
          </a:p>
          <a:p>
            <a:pPr marL="0" indent="0">
              <a:spcAft>
                <a:spcPts val="600"/>
              </a:spcAft>
              <a:buNone/>
            </a:pPr>
            <a:r>
              <a:rPr lang="en-US" altLang="en-US" sz="2800" dirty="0">
                <a:solidFill>
                  <a:srgbClr val="CCFFCC"/>
                </a:solidFill>
                <a:ea typeface="Verdana" panose="020B0604030504040204" pitchFamily="34" charset="0"/>
                <a:cs typeface="Times New Roman" panose="02020603050405020304" pitchFamily="18" charset="0"/>
              </a:rPr>
              <a:t>16-17: </a:t>
            </a:r>
            <a:r>
              <a:rPr lang="en-US" altLang="en-US" sz="3100" dirty="0">
                <a:solidFill>
                  <a:schemeClr val="bg1"/>
                </a:solidFill>
                <a:ea typeface="Verdana" panose="020B0604030504040204" pitchFamily="34" charset="0"/>
                <a:cs typeface="Times New Roman" panose="02020603050405020304" pitchFamily="18" charset="0"/>
              </a:rPr>
              <a:t>honor . . . </a:t>
            </a:r>
            <a:endParaRPr lang="en-US" altLang="en-US" sz="3100" dirty="0">
              <a:solidFill>
                <a:srgbClr val="FFFF99"/>
              </a:solidFill>
            </a:endParaRPr>
          </a:p>
        </p:txBody>
      </p:sp>
    </p:spTree>
    <p:extLst>
      <p:ext uri="{BB962C8B-B14F-4D97-AF65-F5344CB8AC3E}">
        <p14:creationId xmlns:p14="http://schemas.microsoft.com/office/powerpoint/2010/main" val="850642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11981</TotalTime>
  <Words>724</Words>
  <Application>Microsoft Office PowerPoint</Application>
  <PresentationFormat>On-screen Show (4:3)</PresentationFormat>
  <Paragraphs>96</Paragraphs>
  <Slides>15</Slides>
  <Notes>11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15</vt:i4>
      </vt:variant>
    </vt:vector>
  </HeadingPairs>
  <TitlesOfParts>
    <vt:vector size="19" baseType="lpstr">
      <vt:lpstr>Arial</vt:lpstr>
      <vt:lpstr>Verdana</vt:lpstr>
      <vt:lpstr>1_Default Design</vt:lpstr>
      <vt:lpstr>Default Design</vt:lpstr>
      <vt:lpstr>PowerPoint Presentation</vt:lpstr>
      <vt:lpstr>PowerPoint Presentation</vt:lpstr>
      <vt:lpstr>PowerPoint Presentation</vt:lpstr>
      <vt:lpstr>Mt.17:24-27</vt:lpstr>
      <vt:lpstr>Mt.17:24-27</vt:lpstr>
      <vt:lpstr>Mt.22:15-22</vt:lpstr>
      <vt:lpstr>Mt.22:15-22</vt:lpstr>
      <vt:lpstr>John 19:…10-11</vt:lpstr>
      <vt:lpstr>Romans 13</vt:lpstr>
      <vt:lpstr>PowerPoint Presentation</vt:lpstr>
      <vt:lpstr>Money Matters</vt:lpstr>
      <vt:lpstr>Money Matters</vt:lpstr>
      <vt:lpstr>PowerPoint Presentation</vt:lpstr>
      <vt:lpstr>Lk.23:46, climax of His earthly life</vt:lpstr>
      <vt:lpstr>Misconceptions…   Some think that . . . </vt:lpstr>
    </vt:vector>
  </TitlesOfParts>
  <Company>Duggin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1153</cp:revision>
  <dcterms:created xsi:type="dcterms:W3CDTF">2011-08-18T15:42:19Z</dcterms:created>
  <dcterms:modified xsi:type="dcterms:W3CDTF">2022-11-05T15:15:52Z</dcterms:modified>
</cp:coreProperties>
</file>