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6"/>
  </p:notesMasterIdLst>
  <p:sldIdLst>
    <p:sldId id="610" r:id="rId2"/>
    <p:sldId id="609" r:id="rId3"/>
    <p:sldId id="622" r:id="rId4"/>
    <p:sldId id="647" r:id="rId5"/>
    <p:sldId id="632" r:id="rId6"/>
    <p:sldId id="611" r:id="rId7"/>
    <p:sldId id="633" r:id="rId8"/>
    <p:sldId id="634" r:id="rId9"/>
    <p:sldId id="635" r:id="rId10"/>
    <p:sldId id="636" r:id="rId11"/>
    <p:sldId id="637" r:id="rId12"/>
    <p:sldId id="638" r:id="rId13"/>
    <p:sldId id="612" r:id="rId14"/>
    <p:sldId id="639" r:id="rId15"/>
    <p:sldId id="640" r:id="rId16"/>
    <p:sldId id="641" r:id="rId17"/>
    <p:sldId id="642" r:id="rId18"/>
    <p:sldId id="648" r:id="rId19"/>
    <p:sldId id="643" r:id="rId20"/>
    <p:sldId id="613" r:id="rId21"/>
    <p:sldId id="644" r:id="rId22"/>
    <p:sldId id="645" r:id="rId23"/>
    <p:sldId id="615" r:id="rId24"/>
    <p:sldId id="646"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FFCC"/>
    <a:srgbClr val="66FFFF"/>
    <a:srgbClr val="FFFFCC"/>
    <a:srgbClr val="FFFF00"/>
    <a:srgbClr val="8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2D5F5-615E-4696-8E4C-BD233E9663DC}" type="datetimeFigureOut">
              <a:rPr lang="en-US" smtClean="0"/>
              <a:t>11/19/2022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F081AC-E897-4BA2-AEAD-F1C0A64DC01A}" type="slidenum">
              <a:rPr lang="en-US" smtClean="0"/>
              <a:t>‹#›</a:t>
            </a:fld>
            <a:endParaRPr lang="en-US"/>
          </a:p>
        </p:txBody>
      </p:sp>
    </p:spTree>
    <p:extLst>
      <p:ext uri="{BB962C8B-B14F-4D97-AF65-F5344CB8AC3E}">
        <p14:creationId xmlns:p14="http://schemas.microsoft.com/office/powerpoint/2010/main" val="196120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91292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1846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67666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93072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23982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0339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13947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9998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34581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11759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21697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09606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4096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93957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079754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6774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59037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8908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565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30515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98294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75881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04354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3920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3187289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80429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415072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137209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84635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2074413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302075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3175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38828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244122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8789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946500689"/>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1761536" y="685800"/>
            <a:ext cx="5620929"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914400" rtl="0" eaLnBrk="1" fontAlgn="base" latinLnBrk="0" hangingPunct="1">
              <a:lnSpc>
                <a:spcPct val="100000"/>
              </a:lnSpc>
              <a:spcBef>
                <a:spcPct val="0"/>
              </a:spcBef>
              <a:spcAft>
                <a:spcPct val="0"/>
              </a:spcAft>
              <a:buClrTx/>
              <a:buSzTx/>
              <a:tabLst/>
              <a:defRPr/>
            </a:pPr>
            <a:r>
              <a:rPr kumimoji="0" lang="en-US" sz="3600" b="0" i="0" u="none" strike="noStrike" kern="1200" cap="none" spc="0" normalizeH="0" baseline="0" noProof="0" dirty="0">
                <a:ln>
                  <a:noFill/>
                </a:ln>
                <a:solidFill>
                  <a:srgbClr val="FFFFCC"/>
                </a:solidFill>
                <a:effectLst/>
                <a:uLnTx/>
                <a:uFillTx/>
                <a:latin typeface="Arial"/>
                <a:ea typeface="+mn-ea"/>
                <a:cs typeface="+mn-cs"/>
              </a:rPr>
              <a:t>Paul’s Wish List</a:t>
            </a:r>
          </a:p>
          <a:p>
            <a:pPr marR="0" lvl="0" algn="ctr" defTabSz="914400" rtl="0" eaLnBrk="1" fontAlgn="base" latinLnBrk="0" hangingPunct="1">
              <a:lnSpc>
                <a:spcPct val="100000"/>
              </a:lnSpc>
              <a:spcBef>
                <a:spcPct val="0"/>
              </a:spcBef>
              <a:spcAft>
                <a:spcPct val="0"/>
              </a:spcAft>
              <a:buClrTx/>
              <a:buSzTx/>
              <a:tabLst/>
              <a:defRPr/>
            </a:pPr>
            <a:r>
              <a:rPr lang="en-US" sz="2800" dirty="0">
                <a:solidFill>
                  <a:schemeClr val="bg1"/>
                </a:solidFill>
                <a:latin typeface="Arial"/>
              </a:rPr>
              <a:t>(1 </a:t>
            </a:r>
            <a:r>
              <a:rPr lang="en-US" sz="2800" dirty="0" err="1">
                <a:solidFill>
                  <a:schemeClr val="bg1"/>
                </a:solidFill>
                <a:latin typeface="Arial"/>
              </a:rPr>
              <a:t>Thes</a:t>
            </a:r>
            <a:r>
              <a:rPr lang="en-US" sz="2800" dirty="0">
                <a:solidFill>
                  <a:schemeClr val="bg1"/>
                </a:solidFill>
                <a:latin typeface="Arial"/>
              </a:rPr>
              <a:t>. 3)</a:t>
            </a:r>
            <a:endParaRPr kumimoji="0" lang="en-US" sz="28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3522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400" dirty="0">
                <a:solidFill>
                  <a:srgbClr val="FFFF00"/>
                </a:solidFill>
              </a:rPr>
              <a:t>Bitter hatred assaulted Paul;</a:t>
            </a:r>
            <a:br>
              <a:rPr lang="en-US" altLang="en-US" sz="3400" dirty="0">
                <a:solidFill>
                  <a:srgbClr val="FFFF00"/>
                </a:solidFill>
              </a:rPr>
            </a:br>
            <a:r>
              <a:rPr lang="en-US" altLang="en-US" sz="3400" dirty="0">
                <a:solidFill>
                  <a:srgbClr val="FFFF00"/>
                </a:solidFill>
              </a:rPr>
              <a:t>how would Timothy fare?</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1219200"/>
            <a:ext cx="8305800" cy="5181600"/>
          </a:xfrm>
        </p:spPr>
        <p:txBody>
          <a:bodyPr/>
          <a:lstStyle/>
          <a:p>
            <a:pPr>
              <a:spcAft>
                <a:spcPts val="0"/>
              </a:spcAft>
              <a:buFont typeface="Wingdings" panose="05000000000000000000" pitchFamily="2" charset="2"/>
              <a:buChar char="§"/>
            </a:pPr>
            <a:r>
              <a:rPr lang="en-US" altLang="en-US" sz="2800" dirty="0">
                <a:solidFill>
                  <a:srgbClr val="FFFFCC"/>
                </a:solidFill>
              </a:rPr>
              <a:t>Power of encouragement, </a:t>
            </a:r>
            <a:r>
              <a:rPr lang="en-US" altLang="en-US" sz="2800" dirty="0">
                <a:solidFill>
                  <a:schemeClr val="bg1"/>
                </a:solidFill>
              </a:rPr>
              <a:t>1-2</a:t>
            </a:r>
          </a:p>
          <a:p>
            <a:pPr>
              <a:spcAft>
                <a:spcPts val="0"/>
              </a:spcAft>
              <a:buFont typeface="Wingdings" panose="05000000000000000000" pitchFamily="2" charset="2"/>
              <a:buChar char="§"/>
            </a:pPr>
            <a:r>
              <a:rPr lang="en-US" altLang="en-US" sz="2800" dirty="0">
                <a:solidFill>
                  <a:srgbClr val="FFFFCC"/>
                </a:solidFill>
              </a:rPr>
              <a:t>Progress of faith, </a:t>
            </a:r>
            <a:r>
              <a:rPr lang="en-US" altLang="en-US" sz="2800" dirty="0">
                <a:solidFill>
                  <a:schemeClr val="bg1"/>
                </a:solidFill>
              </a:rPr>
              <a:t>2</a:t>
            </a:r>
          </a:p>
          <a:p>
            <a:pPr>
              <a:spcAft>
                <a:spcPts val="0"/>
              </a:spcAft>
              <a:buFont typeface="Wingdings" panose="05000000000000000000" pitchFamily="2" charset="2"/>
              <a:buChar char="§"/>
            </a:pPr>
            <a:r>
              <a:rPr lang="en-US" altLang="en-US" sz="2800" dirty="0">
                <a:solidFill>
                  <a:srgbClr val="FFFFCC"/>
                </a:solidFill>
              </a:rPr>
              <a:t>Protection for faith, </a:t>
            </a:r>
            <a:r>
              <a:rPr lang="en-US" altLang="en-US" sz="2800" dirty="0">
                <a:solidFill>
                  <a:schemeClr val="bg1"/>
                </a:solidFill>
              </a:rPr>
              <a:t>2</a:t>
            </a:r>
          </a:p>
          <a:p>
            <a:pPr>
              <a:spcAft>
                <a:spcPts val="0"/>
              </a:spcAft>
              <a:buFont typeface="Wingdings" panose="05000000000000000000" pitchFamily="2" charset="2"/>
              <a:buChar char="§"/>
            </a:pPr>
            <a:r>
              <a:rPr lang="en-US" altLang="en-US" dirty="0">
                <a:solidFill>
                  <a:srgbClr val="FFFFCC"/>
                </a:solidFill>
              </a:rPr>
              <a:t>Preparation for problems, </a:t>
            </a:r>
            <a:r>
              <a:rPr lang="en-US" altLang="en-US" dirty="0">
                <a:solidFill>
                  <a:schemeClr val="bg1"/>
                </a:solidFill>
              </a:rPr>
              <a:t>3-4</a:t>
            </a:r>
          </a:p>
          <a:p>
            <a:pPr lvl="1">
              <a:spcAft>
                <a:spcPts val="600"/>
              </a:spcAft>
              <a:buFont typeface="Wingdings" panose="05000000000000000000" pitchFamily="2" charset="2"/>
              <a:buChar char="§"/>
            </a:pPr>
            <a:r>
              <a:rPr lang="en-US" altLang="en-US" sz="3100" dirty="0">
                <a:solidFill>
                  <a:schemeClr val="bg1"/>
                </a:solidFill>
              </a:rPr>
              <a:t>3: </a:t>
            </a:r>
            <a:r>
              <a:rPr lang="en-US" altLang="en-US" sz="3100" dirty="0">
                <a:solidFill>
                  <a:srgbClr val="CCFFCC"/>
                </a:solidFill>
              </a:rPr>
              <a:t>not shaken</a:t>
            </a:r>
            <a:r>
              <a:rPr lang="en-US" altLang="en-US" sz="3100" dirty="0">
                <a:solidFill>
                  <a:schemeClr val="bg1"/>
                </a:solidFill>
              </a:rPr>
              <a:t>…  (confirmed; established, 2; </a:t>
            </a:r>
            <a:r>
              <a:rPr lang="en-US" altLang="en-US" sz="3100" dirty="0">
                <a:solidFill>
                  <a:srgbClr val="CCFFCC"/>
                </a:solidFill>
              </a:rPr>
              <a:t>stand fast, </a:t>
            </a:r>
            <a:r>
              <a:rPr lang="en-US" altLang="en-US" sz="3100" dirty="0">
                <a:solidFill>
                  <a:schemeClr val="bg1"/>
                </a:solidFill>
              </a:rPr>
              <a:t>8)   Ja.1:2-3.</a:t>
            </a:r>
          </a:p>
          <a:p>
            <a:pPr lvl="1">
              <a:spcAft>
                <a:spcPts val="600"/>
              </a:spcAft>
              <a:buFont typeface="Wingdings" panose="05000000000000000000" pitchFamily="2" charset="2"/>
              <a:buChar char="§"/>
            </a:pPr>
            <a:r>
              <a:rPr lang="en-US" altLang="en-US" sz="3100" dirty="0">
                <a:solidFill>
                  <a:schemeClr val="bg1"/>
                </a:solidFill>
              </a:rPr>
              <a:t>3: </a:t>
            </a:r>
            <a:r>
              <a:rPr lang="en-US" altLang="en-US" sz="3100" dirty="0">
                <a:solidFill>
                  <a:srgbClr val="CCFFCC"/>
                </a:solidFill>
              </a:rPr>
              <a:t>appointed</a:t>
            </a:r>
            <a:r>
              <a:rPr lang="en-US" altLang="en-US" sz="3100" dirty="0">
                <a:solidFill>
                  <a:schemeClr val="bg1"/>
                </a:solidFill>
              </a:rPr>
              <a:t>…  Lk.2:34;  1 Pt.4:12</a:t>
            </a:r>
          </a:p>
          <a:p>
            <a:pPr lvl="1">
              <a:spcAft>
                <a:spcPts val="0"/>
              </a:spcAft>
              <a:buFont typeface="Wingdings" panose="05000000000000000000" pitchFamily="2" charset="2"/>
              <a:buChar char="§"/>
            </a:pPr>
            <a:r>
              <a:rPr lang="en-US" altLang="en-US" sz="3100" dirty="0">
                <a:solidFill>
                  <a:schemeClr val="bg1"/>
                </a:solidFill>
              </a:rPr>
              <a:t>4: </a:t>
            </a:r>
            <a:r>
              <a:rPr lang="en-US" altLang="en-US" sz="3100" dirty="0">
                <a:solidFill>
                  <a:srgbClr val="CCFFCC"/>
                </a:solidFill>
              </a:rPr>
              <a:t>forewarned</a:t>
            </a:r>
            <a:r>
              <a:rPr lang="en-US" altLang="en-US" sz="3100" dirty="0">
                <a:solidFill>
                  <a:schemeClr val="bg1"/>
                </a:solidFill>
              </a:rPr>
              <a:t>; no deception… </a:t>
            </a:r>
          </a:p>
          <a:p>
            <a:pPr lvl="1">
              <a:spcAft>
                <a:spcPts val="0"/>
              </a:spcAft>
              <a:buFont typeface="Wingdings" panose="05000000000000000000" pitchFamily="2" charset="2"/>
              <a:buChar char="§"/>
            </a:pPr>
            <a:endParaRPr lang="en-US" altLang="en-US" sz="3100" dirty="0">
              <a:solidFill>
                <a:schemeClr val="bg1"/>
              </a:solidFill>
            </a:endParaRPr>
          </a:p>
        </p:txBody>
      </p:sp>
    </p:spTree>
    <p:extLst>
      <p:ext uri="{BB962C8B-B14F-4D97-AF65-F5344CB8AC3E}">
        <p14:creationId xmlns:p14="http://schemas.microsoft.com/office/powerpoint/2010/main" val="184535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400" dirty="0">
                <a:solidFill>
                  <a:srgbClr val="FFFF00"/>
                </a:solidFill>
              </a:rPr>
              <a:t>Bitter hatred assaulted Paul;</a:t>
            </a:r>
            <a:br>
              <a:rPr lang="en-US" altLang="en-US" sz="3400" dirty="0">
                <a:solidFill>
                  <a:srgbClr val="FFFF00"/>
                </a:solidFill>
              </a:rPr>
            </a:br>
            <a:r>
              <a:rPr lang="en-US" altLang="en-US" sz="3400" dirty="0">
                <a:solidFill>
                  <a:srgbClr val="FFFF00"/>
                </a:solidFill>
              </a:rPr>
              <a:t>how would Timothy fare?</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1219200"/>
            <a:ext cx="8305800" cy="5181600"/>
          </a:xfrm>
        </p:spPr>
        <p:txBody>
          <a:bodyPr/>
          <a:lstStyle/>
          <a:p>
            <a:pPr>
              <a:spcAft>
                <a:spcPts val="0"/>
              </a:spcAft>
              <a:buFont typeface="Wingdings" panose="05000000000000000000" pitchFamily="2" charset="2"/>
              <a:buChar char="§"/>
            </a:pPr>
            <a:r>
              <a:rPr lang="en-US" altLang="en-US" sz="2800" dirty="0">
                <a:solidFill>
                  <a:srgbClr val="FFFFCC"/>
                </a:solidFill>
              </a:rPr>
              <a:t>Power of encouragement, </a:t>
            </a:r>
            <a:r>
              <a:rPr lang="en-US" altLang="en-US" sz="2800" dirty="0">
                <a:solidFill>
                  <a:schemeClr val="bg1"/>
                </a:solidFill>
              </a:rPr>
              <a:t>1-2</a:t>
            </a:r>
          </a:p>
          <a:p>
            <a:pPr>
              <a:spcAft>
                <a:spcPts val="0"/>
              </a:spcAft>
              <a:buFont typeface="Wingdings" panose="05000000000000000000" pitchFamily="2" charset="2"/>
              <a:buChar char="§"/>
            </a:pPr>
            <a:r>
              <a:rPr lang="en-US" altLang="en-US" sz="2800" dirty="0">
                <a:solidFill>
                  <a:srgbClr val="FFFFCC"/>
                </a:solidFill>
              </a:rPr>
              <a:t>Progress of faith, </a:t>
            </a:r>
            <a:r>
              <a:rPr lang="en-US" altLang="en-US" sz="2800" dirty="0">
                <a:solidFill>
                  <a:schemeClr val="bg1"/>
                </a:solidFill>
              </a:rPr>
              <a:t>2</a:t>
            </a:r>
          </a:p>
          <a:p>
            <a:pPr>
              <a:spcAft>
                <a:spcPts val="0"/>
              </a:spcAft>
              <a:buFont typeface="Wingdings" panose="05000000000000000000" pitchFamily="2" charset="2"/>
              <a:buChar char="§"/>
            </a:pPr>
            <a:r>
              <a:rPr lang="en-US" altLang="en-US" sz="2800" dirty="0">
                <a:solidFill>
                  <a:srgbClr val="FFFFCC"/>
                </a:solidFill>
              </a:rPr>
              <a:t>Protection for faith, </a:t>
            </a:r>
            <a:r>
              <a:rPr lang="en-US" altLang="en-US" sz="2800" dirty="0">
                <a:solidFill>
                  <a:schemeClr val="bg1"/>
                </a:solidFill>
              </a:rPr>
              <a:t>2</a:t>
            </a:r>
          </a:p>
          <a:p>
            <a:pPr>
              <a:spcAft>
                <a:spcPts val="0"/>
              </a:spcAft>
              <a:buFont typeface="Wingdings" panose="05000000000000000000" pitchFamily="2" charset="2"/>
              <a:buChar char="§"/>
            </a:pPr>
            <a:r>
              <a:rPr lang="en-US" altLang="en-US" sz="2800" dirty="0">
                <a:solidFill>
                  <a:srgbClr val="FFFFCC"/>
                </a:solidFill>
              </a:rPr>
              <a:t>Preparation for problems, </a:t>
            </a:r>
            <a:r>
              <a:rPr lang="en-US" altLang="en-US" sz="2800" dirty="0">
                <a:solidFill>
                  <a:schemeClr val="bg1"/>
                </a:solidFill>
              </a:rPr>
              <a:t>3-4</a:t>
            </a:r>
          </a:p>
          <a:p>
            <a:pPr>
              <a:spcAft>
                <a:spcPts val="0"/>
              </a:spcAft>
              <a:buFont typeface="Wingdings" panose="05000000000000000000" pitchFamily="2" charset="2"/>
              <a:buChar char="§"/>
            </a:pPr>
            <a:r>
              <a:rPr lang="en-US" altLang="en-US" dirty="0">
                <a:solidFill>
                  <a:srgbClr val="FFFFCC"/>
                </a:solidFill>
              </a:rPr>
              <a:t>Plight of Thessalonians,</a:t>
            </a:r>
            <a:r>
              <a:rPr lang="en-US" altLang="en-US" dirty="0">
                <a:solidFill>
                  <a:schemeClr val="bg1"/>
                </a:solidFill>
              </a:rPr>
              <a:t> 5 (= 1-2)</a:t>
            </a:r>
          </a:p>
          <a:p>
            <a:pPr lvl="1">
              <a:spcAft>
                <a:spcPts val="0"/>
              </a:spcAft>
              <a:buFont typeface="Wingdings" panose="05000000000000000000" pitchFamily="2" charset="2"/>
              <a:buChar char="§"/>
            </a:pPr>
            <a:r>
              <a:rPr lang="en-US" altLang="en-US" sz="3100" dirty="0">
                <a:solidFill>
                  <a:schemeClr val="bg1"/>
                </a:solidFill>
              </a:rPr>
              <a:t>Has their faith survived the test?</a:t>
            </a:r>
          </a:p>
          <a:p>
            <a:pPr lvl="1">
              <a:spcAft>
                <a:spcPts val="0"/>
              </a:spcAft>
              <a:buFont typeface="Wingdings" panose="05000000000000000000" pitchFamily="2" charset="2"/>
              <a:buChar char="§"/>
            </a:pPr>
            <a:r>
              <a:rPr lang="en-US" altLang="en-US" sz="3100" dirty="0">
                <a:solidFill>
                  <a:schemeClr val="bg1"/>
                </a:solidFill>
              </a:rPr>
              <a:t>Did the tempter win a victory?</a:t>
            </a:r>
          </a:p>
          <a:p>
            <a:pPr lvl="1">
              <a:spcAft>
                <a:spcPts val="0"/>
              </a:spcAft>
              <a:buFont typeface="Wingdings" panose="05000000000000000000" pitchFamily="2" charset="2"/>
              <a:buChar char="§"/>
            </a:pPr>
            <a:endParaRPr lang="en-US" altLang="en-US" sz="3100" dirty="0">
              <a:solidFill>
                <a:schemeClr val="bg1"/>
              </a:solidFill>
            </a:endParaRPr>
          </a:p>
        </p:txBody>
      </p:sp>
    </p:spTree>
    <p:extLst>
      <p:ext uri="{BB962C8B-B14F-4D97-AF65-F5344CB8AC3E}">
        <p14:creationId xmlns:p14="http://schemas.microsoft.com/office/powerpoint/2010/main" val="77439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9144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Paul’s Plan</a:t>
            </a:r>
          </a:p>
        </p:txBody>
      </p:sp>
      <p:sp>
        <p:nvSpPr>
          <p:cNvPr id="3" name="Rectangle 2">
            <a:extLst>
              <a:ext uri="{FF2B5EF4-FFF2-40B4-BE49-F238E27FC236}">
                <a16:creationId xmlns:a16="http://schemas.microsoft.com/office/drawing/2014/main" id="{59F4BA06-605E-4573-BBA1-1C443AC404C8}"/>
              </a:ext>
            </a:extLst>
          </p:cNvPr>
          <p:cNvSpPr/>
          <p:nvPr/>
        </p:nvSpPr>
        <p:spPr>
          <a:xfrm>
            <a:off x="1770525" y="2286000"/>
            <a:ext cx="5620929"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III. </a:t>
            </a:r>
            <a:r>
              <a:rPr kumimoji="0" lang="en-US" sz="3600" b="0" i="0" u="none" strike="noStrike" kern="1200" cap="none" spc="0" normalizeH="0" baseline="0" noProof="0" dirty="0">
                <a:ln>
                  <a:noFill/>
                </a:ln>
                <a:solidFill>
                  <a:srgbClr val="FFC000"/>
                </a:solidFill>
                <a:effectLst/>
                <a:uLnTx/>
                <a:uFillTx/>
                <a:latin typeface="Arial"/>
                <a:ea typeface="+mn-ea"/>
                <a:cs typeface="+mn-cs"/>
              </a:rPr>
              <a:t>Paul’s Progress</a:t>
            </a:r>
          </a:p>
        </p:txBody>
      </p:sp>
      <p:sp>
        <p:nvSpPr>
          <p:cNvPr id="4" name="Rectangle 3">
            <a:extLst>
              <a:ext uri="{FF2B5EF4-FFF2-40B4-BE49-F238E27FC236}">
                <a16:creationId xmlns:a16="http://schemas.microsoft.com/office/drawing/2014/main" id="{A97CEBE0-ECEC-2DCF-BA4F-60351097B9B8}"/>
              </a:ext>
            </a:extLst>
          </p:cNvPr>
          <p:cNvSpPr/>
          <p:nvPr/>
        </p:nvSpPr>
        <p:spPr>
          <a:xfrm>
            <a:off x="2257719" y="16002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2400" b="0" i="0" u="none" strike="noStrike" kern="1200" cap="none" spc="0" normalizeH="0" baseline="0" noProof="0" dirty="0">
                <a:ln>
                  <a:noFill/>
                </a:ln>
                <a:solidFill>
                  <a:schemeClr val="bg1"/>
                </a:solidFill>
                <a:effectLst/>
                <a:uLnTx/>
                <a:uFillTx/>
                <a:latin typeface="Arial"/>
              </a:rPr>
              <a:t>Paul’s Partner</a:t>
            </a:r>
          </a:p>
        </p:txBody>
      </p:sp>
    </p:spTree>
    <p:extLst>
      <p:ext uri="{BB962C8B-B14F-4D97-AF65-F5344CB8AC3E}">
        <p14:creationId xmlns:p14="http://schemas.microsoft.com/office/powerpoint/2010/main" val="1207286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“But now…Timothy has come…” </a:t>
            </a:r>
            <a:r>
              <a:rPr lang="en-US" altLang="en-US" sz="3500" dirty="0">
                <a:solidFill>
                  <a:schemeClr val="bg1"/>
                </a:solidFill>
              </a:rPr>
              <a:t>(v.6)</a:t>
            </a: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FF"/>
                </a:solidFill>
              </a:rPr>
              <a:t>“Good news” – their . . . </a:t>
            </a:r>
          </a:p>
          <a:p>
            <a:pPr lvl="1">
              <a:spcAft>
                <a:spcPts val="600"/>
              </a:spcAft>
              <a:buFont typeface="Wingdings" panose="05000000000000000000" pitchFamily="2" charset="2"/>
              <a:buChar char="§"/>
            </a:pPr>
            <a:r>
              <a:rPr lang="en-US" altLang="en-US" sz="3200" dirty="0">
                <a:solidFill>
                  <a:srgbClr val="FFFF00"/>
                </a:solidFill>
              </a:rPr>
              <a:t>faith:</a:t>
            </a:r>
            <a:r>
              <a:rPr lang="en-US" altLang="en-US" sz="3200" dirty="0">
                <a:solidFill>
                  <a:schemeClr val="bg1"/>
                </a:solidFill>
              </a:rPr>
              <a:t> 1:8.  </a:t>
            </a:r>
            <a:r>
              <a:rPr lang="en-US" altLang="en-US" sz="3200" dirty="0">
                <a:solidFill>
                  <a:srgbClr val="CCFFCC"/>
                </a:solidFill>
              </a:rPr>
              <a:t>[unshaken]</a:t>
            </a:r>
          </a:p>
          <a:p>
            <a:pPr lvl="1">
              <a:spcAft>
                <a:spcPts val="600"/>
              </a:spcAft>
              <a:buFont typeface="Wingdings" panose="05000000000000000000" pitchFamily="2" charset="2"/>
              <a:buChar char="§"/>
            </a:pPr>
            <a:r>
              <a:rPr lang="en-US" altLang="en-US" sz="3200" dirty="0">
                <a:solidFill>
                  <a:srgbClr val="FFFF00"/>
                </a:solidFill>
              </a:rPr>
              <a:t>love:</a:t>
            </a:r>
            <a:r>
              <a:rPr lang="en-US" altLang="en-US" sz="3200" dirty="0">
                <a:solidFill>
                  <a:schemeClr val="bg1"/>
                </a:solidFill>
              </a:rPr>
              <a:t>  3:12  </a:t>
            </a:r>
            <a:r>
              <a:rPr lang="en-US" altLang="en-US" sz="3200" dirty="0">
                <a:solidFill>
                  <a:srgbClr val="CCFFCC"/>
                </a:solidFill>
              </a:rPr>
              <a:t>[not cold]</a:t>
            </a:r>
          </a:p>
          <a:p>
            <a:pPr lvl="1">
              <a:spcAft>
                <a:spcPts val="600"/>
              </a:spcAft>
              <a:buFont typeface="Wingdings" panose="05000000000000000000" pitchFamily="2" charset="2"/>
              <a:buChar char="§"/>
            </a:pPr>
            <a:r>
              <a:rPr lang="en-US" altLang="en-US" sz="3200" dirty="0">
                <a:solidFill>
                  <a:srgbClr val="FFFF00"/>
                </a:solidFill>
              </a:rPr>
              <a:t>good remembrance of us:</a:t>
            </a:r>
            <a:r>
              <a:rPr lang="en-US" altLang="en-US" sz="3200" dirty="0">
                <a:solidFill>
                  <a:schemeClr val="bg1"/>
                </a:solidFill>
              </a:rPr>
              <a:t> 2:9-11 </a:t>
            </a:r>
            <a:r>
              <a:rPr lang="en-US" altLang="en-US" sz="3200" dirty="0">
                <a:solidFill>
                  <a:srgbClr val="CCFFCC"/>
                </a:solidFill>
              </a:rPr>
              <a:t>[hungry for more]</a:t>
            </a:r>
          </a:p>
        </p:txBody>
      </p:sp>
    </p:spTree>
    <p:extLst>
      <p:ext uri="{BB962C8B-B14F-4D97-AF65-F5344CB8AC3E}">
        <p14:creationId xmlns:p14="http://schemas.microsoft.com/office/powerpoint/2010/main" val="398934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“We were comforted…” </a:t>
            </a:r>
            <a:r>
              <a:rPr lang="en-US" altLang="en-US" sz="3500" dirty="0">
                <a:solidFill>
                  <a:schemeClr val="bg1"/>
                </a:solidFill>
              </a:rPr>
              <a:t>(v.7)</a:t>
            </a: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FF"/>
                </a:solidFill>
              </a:rPr>
              <a:t>Reassured, encouraged…by your faith</a:t>
            </a:r>
          </a:p>
          <a:p>
            <a:pPr>
              <a:spcAft>
                <a:spcPts val="200"/>
              </a:spcAft>
              <a:buFont typeface="Wingdings" panose="05000000000000000000" pitchFamily="2" charset="2"/>
              <a:buChar char="§"/>
            </a:pPr>
            <a:r>
              <a:rPr lang="en-US" altLang="en-US" dirty="0">
                <a:solidFill>
                  <a:schemeClr val="bg1"/>
                </a:solidFill>
              </a:rPr>
              <a:t>Despite…</a:t>
            </a:r>
          </a:p>
          <a:p>
            <a:pPr marL="457200" lvl="1" indent="0">
              <a:spcAft>
                <a:spcPts val="200"/>
              </a:spcAft>
              <a:buNone/>
            </a:pPr>
            <a:r>
              <a:rPr lang="en-US" altLang="en-US" sz="2400" dirty="0">
                <a:solidFill>
                  <a:srgbClr val="FFFF00"/>
                </a:solidFill>
              </a:rPr>
              <a:t>1. </a:t>
            </a:r>
            <a:r>
              <a:rPr lang="en-US" altLang="en-US" sz="3200" dirty="0">
                <a:solidFill>
                  <a:schemeClr val="bg1"/>
                </a:solidFill>
              </a:rPr>
              <a:t>Persecution</a:t>
            </a:r>
          </a:p>
          <a:p>
            <a:pPr marL="457200" lvl="1" indent="0">
              <a:spcAft>
                <a:spcPts val="200"/>
              </a:spcAft>
              <a:buNone/>
            </a:pPr>
            <a:r>
              <a:rPr lang="en-US" altLang="en-US" sz="2400" dirty="0">
                <a:solidFill>
                  <a:srgbClr val="FFFF00"/>
                </a:solidFill>
              </a:rPr>
              <a:t>2. </a:t>
            </a:r>
            <a:r>
              <a:rPr lang="en-US" altLang="en-US" sz="3200" dirty="0">
                <a:solidFill>
                  <a:schemeClr val="bg1"/>
                </a:solidFill>
              </a:rPr>
              <a:t>False charges (2:3-5…)</a:t>
            </a:r>
          </a:p>
          <a:p>
            <a:pPr marL="457200" lvl="1" indent="0">
              <a:spcAft>
                <a:spcPts val="600"/>
              </a:spcAft>
              <a:buNone/>
            </a:pPr>
            <a:r>
              <a:rPr lang="en-US" altLang="en-US" sz="2400" dirty="0">
                <a:solidFill>
                  <a:srgbClr val="FFFF00"/>
                </a:solidFill>
              </a:rPr>
              <a:t>3.</a:t>
            </a:r>
            <a:r>
              <a:rPr lang="en-US" altLang="en-US" sz="2400" dirty="0">
                <a:solidFill>
                  <a:schemeClr val="bg1"/>
                </a:solidFill>
              </a:rPr>
              <a:t> </a:t>
            </a:r>
            <a:r>
              <a:rPr lang="en-US" altLang="en-US" sz="3200" dirty="0">
                <a:solidFill>
                  <a:schemeClr val="bg1"/>
                </a:solidFill>
              </a:rPr>
              <a:t>Immorality</a:t>
            </a:r>
          </a:p>
        </p:txBody>
      </p:sp>
    </p:spTree>
    <p:extLst>
      <p:ext uri="{BB962C8B-B14F-4D97-AF65-F5344CB8AC3E}">
        <p14:creationId xmlns:p14="http://schemas.microsoft.com/office/powerpoint/2010/main" val="314189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“Now we live if you stand…” </a:t>
            </a:r>
            <a:r>
              <a:rPr lang="en-US" altLang="en-US" sz="3500" dirty="0">
                <a:solidFill>
                  <a:schemeClr val="bg1"/>
                </a:solidFill>
              </a:rPr>
              <a:t>(v.8)</a:t>
            </a:r>
          </a:p>
        </p:txBody>
      </p:sp>
      <p:sp>
        <p:nvSpPr>
          <p:cNvPr id="3075" name="Rectangle 3"/>
          <p:cNvSpPr>
            <a:spLocks noGrp="1" noChangeArrowheads="1"/>
          </p:cNvSpPr>
          <p:nvPr>
            <p:ph type="body" idx="1"/>
          </p:nvPr>
        </p:nvSpPr>
        <p:spPr>
          <a:xfrm>
            <a:off x="420256" y="838200"/>
            <a:ext cx="8305800" cy="5562600"/>
          </a:xfrm>
        </p:spPr>
        <p:txBody>
          <a:bodyPr/>
          <a:lstStyle/>
          <a:p>
            <a:pPr>
              <a:spcAft>
                <a:spcPts val="600"/>
              </a:spcAft>
              <a:buFont typeface="Wingdings" panose="05000000000000000000" pitchFamily="2" charset="2"/>
              <a:buChar char="§"/>
            </a:pPr>
            <a:r>
              <a:rPr lang="en-US" altLang="en-US" dirty="0">
                <a:solidFill>
                  <a:srgbClr val="FFFFCC"/>
                </a:solidFill>
              </a:rPr>
              <a:t>“My misgiving was needless; you will go on to justify my confidence”</a:t>
            </a:r>
            <a:r>
              <a:rPr lang="en-US" altLang="en-US" dirty="0">
                <a:solidFill>
                  <a:srgbClr val="CCFFFF"/>
                </a:solidFill>
              </a:rPr>
              <a:t> </a:t>
            </a:r>
            <a:r>
              <a:rPr lang="en-US" altLang="en-US" sz="2000" dirty="0">
                <a:solidFill>
                  <a:schemeClr val="bg1"/>
                </a:solidFill>
              </a:rPr>
              <a:t>– Findlay</a:t>
            </a:r>
            <a:endParaRPr lang="en-US" altLang="en-US" dirty="0">
              <a:solidFill>
                <a:schemeClr val="bg1"/>
              </a:solidFill>
            </a:endParaRPr>
          </a:p>
          <a:p>
            <a:pPr>
              <a:spcAft>
                <a:spcPts val="600"/>
              </a:spcAft>
              <a:buFont typeface="Wingdings" panose="05000000000000000000" pitchFamily="2" charset="2"/>
              <a:buChar char="§"/>
            </a:pPr>
            <a:r>
              <a:rPr lang="en-US" altLang="en-US" dirty="0">
                <a:solidFill>
                  <a:srgbClr val="CCFFFF"/>
                </a:solidFill>
              </a:rPr>
              <a:t>“I don’t think I could survive without you” </a:t>
            </a:r>
            <a:r>
              <a:rPr lang="en-US" altLang="en-US" sz="2400" dirty="0">
                <a:solidFill>
                  <a:schemeClr val="bg1"/>
                </a:solidFill>
              </a:rPr>
              <a:t>– paraphrase</a:t>
            </a:r>
            <a:endParaRPr lang="en-US" altLang="en-US" sz="3200" dirty="0">
              <a:solidFill>
                <a:schemeClr val="bg1"/>
              </a:solidFill>
            </a:endParaRPr>
          </a:p>
        </p:txBody>
      </p:sp>
    </p:spTree>
    <p:extLst>
      <p:ext uri="{BB962C8B-B14F-4D97-AF65-F5344CB8AC3E}">
        <p14:creationId xmlns:p14="http://schemas.microsoft.com/office/powerpoint/2010/main" val="1194058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“Gratitude floods Paul’s soul” </a:t>
            </a:r>
            <a:r>
              <a:rPr lang="en-US" altLang="en-US" sz="3500" dirty="0">
                <a:solidFill>
                  <a:schemeClr val="bg1"/>
                </a:solidFill>
              </a:rPr>
              <a:t>(v.9)</a:t>
            </a: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FFFFCC"/>
                </a:solidFill>
              </a:rPr>
              <a:t>Paul:  </a:t>
            </a:r>
            <a:r>
              <a:rPr lang="en-US" altLang="en-US" dirty="0">
                <a:solidFill>
                  <a:schemeClr val="bg1"/>
                </a:solidFill>
              </a:rPr>
              <a:t>“I couldn’t care more!”</a:t>
            </a:r>
          </a:p>
          <a:p>
            <a:pPr>
              <a:spcAft>
                <a:spcPts val="600"/>
              </a:spcAft>
              <a:buFont typeface="Wingdings" panose="05000000000000000000" pitchFamily="2" charset="2"/>
              <a:buChar char="§"/>
            </a:pPr>
            <a:r>
              <a:rPr lang="en-US" altLang="en-US" sz="3200" dirty="0">
                <a:solidFill>
                  <a:srgbClr val="FFFFCC"/>
                </a:solidFill>
              </a:rPr>
              <a:t>Verses 6-10:  </a:t>
            </a:r>
            <a:r>
              <a:rPr lang="en-US" altLang="en-US" sz="3200" dirty="0">
                <a:solidFill>
                  <a:schemeClr val="bg1"/>
                </a:solidFill>
              </a:rPr>
              <a:t>‘you’ and ‘your’ (11x)</a:t>
            </a:r>
          </a:p>
        </p:txBody>
      </p:sp>
    </p:spTree>
    <p:extLst>
      <p:ext uri="{BB962C8B-B14F-4D97-AF65-F5344CB8AC3E}">
        <p14:creationId xmlns:p14="http://schemas.microsoft.com/office/powerpoint/2010/main" val="268217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Paul’s prayers </a:t>
            </a:r>
            <a:r>
              <a:rPr lang="en-US" altLang="en-US" sz="3500" dirty="0">
                <a:solidFill>
                  <a:schemeClr val="bg1"/>
                </a:solidFill>
              </a:rPr>
              <a:t>(v.10)</a:t>
            </a:r>
          </a:p>
        </p:txBody>
      </p:sp>
      <p:sp>
        <p:nvSpPr>
          <p:cNvPr id="3075" name="Rectangle 3"/>
          <p:cNvSpPr>
            <a:spLocks noGrp="1" noChangeArrowheads="1"/>
          </p:cNvSpPr>
          <p:nvPr>
            <p:ph type="body" idx="1"/>
          </p:nvPr>
        </p:nvSpPr>
        <p:spPr>
          <a:xfrm>
            <a:off x="420256" y="762000"/>
            <a:ext cx="8305800" cy="5638800"/>
          </a:xfrm>
        </p:spPr>
        <p:txBody>
          <a:bodyPr/>
          <a:lstStyle/>
          <a:p>
            <a:pPr marL="339725" indent="-339725">
              <a:spcAft>
                <a:spcPts val="600"/>
              </a:spcAft>
              <a:buNone/>
            </a:pPr>
            <a:r>
              <a:rPr lang="en-US" altLang="en-US" sz="2400" dirty="0">
                <a:solidFill>
                  <a:schemeClr val="bg1"/>
                </a:solidFill>
              </a:rPr>
              <a:t>1. </a:t>
            </a:r>
            <a:r>
              <a:rPr lang="en-US" altLang="en-US" dirty="0">
                <a:solidFill>
                  <a:srgbClr val="FFC000"/>
                </a:solidFill>
              </a:rPr>
              <a:t>Praying</a:t>
            </a:r>
            <a:r>
              <a:rPr lang="en-US" altLang="en-US" dirty="0">
                <a:solidFill>
                  <a:srgbClr val="FFFFCC"/>
                </a:solidFill>
              </a:rPr>
              <a:t> </a:t>
            </a:r>
            <a:r>
              <a:rPr lang="en-US" altLang="en-US" dirty="0">
                <a:solidFill>
                  <a:srgbClr val="FFC000"/>
                </a:solidFill>
              </a:rPr>
              <a:t>exceedingly</a:t>
            </a:r>
            <a:r>
              <a:rPr lang="en-US" altLang="en-US" dirty="0">
                <a:solidFill>
                  <a:srgbClr val="FFFFCC"/>
                </a:solidFill>
              </a:rPr>
              <a:t> [quite beyond all measure, most earnestly]</a:t>
            </a:r>
          </a:p>
          <a:p>
            <a:pPr marL="339725" indent="-339725">
              <a:spcAft>
                <a:spcPts val="600"/>
              </a:spcAft>
              <a:buNone/>
            </a:pPr>
            <a:r>
              <a:rPr lang="en-US" altLang="en-US" sz="2400" dirty="0">
                <a:solidFill>
                  <a:schemeClr val="bg1"/>
                </a:solidFill>
              </a:rPr>
              <a:t>2. </a:t>
            </a:r>
            <a:r>
              <a:rPr lang="en-US" altLang="en-US" dirty="0">
                <a:solidFill>
                  <a:srgbClr val="FFC000"/>
                </a:solidFill>
              </a:rPr>
              <a:t>Perfect</a:t>
            </a:r>
            <a:r>
              <a:rPr lang="en-US" altLang="en-US" dirty="0">
                <a:solidFill>
                  <a:srgbClr val="FFFFCC"/>
                </a:solidFill>
              </a:rPr>
              <a:t>: fix up any </a:t>
            </a:r>
            <a:r>
              <a:rPr lang="en-US" altLang="en-US" dirty="0">
                <a:solidFill>
                  <a:srgbClr val="FFC000"/>
                </a:solidFill>
              </a:rPr>
              <a:t>deficiencies</a:t>
            </a:r>
            <a:r>
              <a:rPr lang="en-US" altLang="en-US" dirty="0">
                <a:solidFill>
                  <a:srgbClr val="FFFFCC"/>
                </a:solidFill>
              </a:rPr>
              <a:t> in their faith </a:t>
            </a:r>
          </a:p>
          <a:p>
            <a:pPr marL="339725" indent="-339725">
              <a:spcAft>
                <a:spcPts val="600"/>
              </a:spcAft>
              <a:buNone/>
            </a:pPr>
            <a:r>
              <a:rPr lang="en-US" altLang="en-US" sz="2400" dirty="0">
                <a:solidFill>
                  <a:schemeClr val="bg1"/>
                </a:solidFill>
              </a:rPr>
              <a:t>3.</a:t>
            </a:r>
            <a:r>
              <a:rPr lang="en-US" altLang="en-US" dirty="0">
                <a:solidFill>
                  <a:srgbClr val="FFFFCC"/>
                </a:solidFill>
              </a:rPr>
              <a:t> </a:t>
            </a:r>
            <a:r>
              <a:rPr lang="en-US" altLang="en-US" dirty="0">
                <a:solidFill>
                  <a:srgbClr val="FFC000"/>
                </a:solidFill>
              </a:rPr>
              <a:t>A defect that must be removed, short-coming</a:t>
            </a:r>
          </a:p>
        </p:txBody>
      </p:sp>
    </p:spTree>
    <p:extLst>
      <p:ext uri="{BB962C8B-B14F-4D97-AF65-F5344CB8AC3E}">
        <p14:creationId xmlns:p14="http://schemas.microsoft.com/office/powerpoint/2010/main" val="251638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Paul’s prayers </a:t>
            </a:r>
            <a:r>
              <a:rPr lang="en-US" altLang="en-US" sz="3500" dirty="0">
                <a:solidFill>
                  <a:schemeClr val="bg1"/>
                </a:solidFill>
              </a:rPr>
              <a:t>(v.10)</a:t>
            </a: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chemeClr val="bg1"/>
                </a:solidFill>
              </a:rPr>
              <a:t>Spiritual babies of </a:t>
            </a:r>
            <a:r>
              <a:rPr lang="en-US" altLang="en-US" dirty="0" err="1">
                <a:solidFill>
                  <a:schemeClr val="bg1"/>
                </a:solidFill>
              </a:rPr>
              <a:t>Thessalonia</a:t>
            </a:r>
            <a:r>
              <a:rPr lang="en-US" altLang="en-US" dirty="0">
                <a:solidFill>
                  <a:schemeClr val="bg1"/>
                </a:solidFill>
              </a:rPr>
              <a:t> have much to learn.</a:t>
            </a:r>
          </a:p>
          <a:p>
            <a:pPr>
              <a:spcAft>
                <a:spcPts val="0"/>
              </a:spcAft>
              <a:buFont typeface="Wingdings" panose="05000000000000000000" pitchFamily="2" charset="2"/>
              <a:buChar char="§"/>
            </a:pPr>
            <a:r>
              <a:rPr lang="en-US" altLang="en-US" dirty="0">
                <a:solidFill>
                  <a:schemeClr val="bg1"/>
                </a:solidFill>
              </a:rPr>
              <a:t>Immaturity is dangerous. </a:t>
            </a:r>
          </a:p>
          <a:p>
            <a:pPr>
              <a:spcAft>
                <a:spcPts val="0"/>
              </a:spcAft>
              <a:buFont typeface="Wingdings" panose="05000000000000000000" pitchFamily="2" charset="2"/>
              <a:buChar char="§"/>
            </a:pPr>
            <a:r>
              <a:rPr lang="en-US" altLang="en-US" dirty="0">
                <a:solidFill>
                  <a:schemeClr val="bg1"/>
                </a:solidFill>
              </a:rPr>
              <a:t>Satan doesn’t care if we obey gospel, learn Bible…IF we leave pockets of ignorance intact.  </a:t>
            </a:r>
          </a:p>
          <a:p>
            <a:pPr lvl="2">
              <a:spcAft>
                <a:spcPts val="600"/>
              </a:spcAft>
              <a:buFont typeface="Wingdings" panose="05000000000000000000" pitchFamily="2" charset="2"/>
              <a:buChar char="§"/>
            </a:pPr>
            <a:r>
              <a:rPr lang="en-US" altLang="en-US" sz="3200" dirty="0">
                <a:solidFill>
                  <a:schemeClr val="bg1"/>
                </a:solidFill>
              </a:rPr>
              <a:t>Acts 2</a:t>
            </a:r>
          </a:p>
          <a:p>
            <a:pPr lvl="2">
              <a:spcAft>
                <a:spcPts val="600"/>
              </a:spcAft>
              <a:buFont typeface="Wingdings" panose="05000000000000000000" pitchFamily="2" charset="2"/>
              <a:buChar char="§"/>
            </a:pPr>
            <a:r>
              <a:rPr lang="en-US" altLang="en-US" sz="3200" dirty="0">
                <a:solidFill>
                  <a:schemeClr val="bg1"/>
                </a:solidFill>
              </a:rPr>
              <a:t>2 Pt.2</a:t>
            </a:r>
          </a:p>
        </p:txBody>
      </p:sp>
    </p:spTree>
    <p:extLst>
      <p:ext uri="{BB962C8B-B14F-4D97-AF65-F5344CB8AC3E}">
        <p14:creationId xmlns:p14="http://schemas.microsoft.com/office/powerpoint/2010/main" val="99712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9144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Paul’s Plan</a:t>
            </a:r>
          </a:p>
        </p:txBody>
      </p:sp>
      <p:sp>
        <p:nvSpPr>
          <p:cNvPr id="3" name="Rectangle 2">
            <a:extLst>
              <a:ext uri="{FF2B5EF4-FFF2-40B4-BE49-F238E27FC236}">
                <a16:creationId xmlns:a16="http://schemas.microsoft.com/office/drawing/2014/main" id="{59F4BA06-605E-4573-BBA1-1C443AC404C8}"/>
              </a:ext>
            </a:extLst>
          </p:cNvPr>
          <p:cNvSpPr/>
          <p:nvPr/>
        </p:nvSpPr>
        <p:spPr>
          <a:xfrm>
            <a:off x="1770525" y="2981227"/>
            <a:ext cx="5620929"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IV. </a:t>
            </a:r>
            <a:r>
              <a:rPr kumimoji="0" lang="en-US" sz="3600" b="0" i="0" u="none" strike="noStrike" kern="1200" cap="none" spc="0" normalizeH="0" baseline="0" noProof="0" dirty="0">
                <a:ln>
                  <a:noFill/>
                </a:ln>
                <a:solidFill>
                  <a:srgbClr val="FFC000"/>
                </a:solidFill>
                <a:effectLst/>
                <a:uLnTx/>
                <a:uFillTx/>
                <a:latin typeface="Arial"/>
                <a:ea typeface="+mn-ea"/>
                <a:cs typeface="+mn-cs"/>
              </a:rPr>
              <a:t>Paul’s Prayer</a:t>
            </a:r>
          </a:p>
        </p:txBody>
      </p:sp>
      <p:sp>
        <p:nvSpPr>
          <p:cNvPr id="4" name="Rectangle 3">
            <a:extLst>
              <a:ext uri="{FF2B5EF4-FFF2-40B4-BE49-F238E27FC236}">
                <a16:creationId xmlns:a16="http://schemas.microsoft.com/office/drawing/2014/main" id="{A97CEBE0-ECEC-2DCF-BA4F-60351097B9B8}"/>
              </a:ext>
            </a:extLst>
          </p:cNvPr>
          <p:cNvSpPr/>
          <p:nvPr/>
        </p:nvSpPr>
        <p:spPr>
          <a:xfrm>
            <a:off x="2257719" y="16002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2400" b="0" i="0" u="none" strike="noStrike" kern="1200" cap="none" spc="0" normalizeH="0" baseline="0" noProof="0" dirty="0">
                <a:ln>
                  <a:noFill/>
                </a:ln>
                <a:solidFill>
                  <a:schemeClr val="bg1"/>
                </a:solidFill>
                <a:effectLst/>
                <a:uLnTx/>
                <a:uFillTx/>
                <a:latin typeface="Arial"/>
              </a:rPr>
              <a:t>Paul’s Partner</a:t>
            </a:r>
          </a:p>
        </p:txBody>
      </p:sp>
      <p:sp>
        <p:nvSpPr>
          <p:cNvPr id="5" name="Rectangle 4">
            <a:extLst>
              <a:ext uri="{FF2B5EF4-FFF2-40B4-BE49-F238E27FC236}">
                <a16:creationId xmlns:a16="http://schemas.microsoft.com/office/drawing/2014/main" id="{81800C47-DABD-B829-AD4E-12046FB015E1}"/>
              </a:ext>
            </a:extLst>
          </p:cNvPr>
          <p:cNvSpPr/>
          <p:nvPr/>
        </p:nvSpPr>
        <p:spPr>
          <a:xfrm>
            <a:off x="2257719" y="22860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III. </a:t>
            </a:r>
            <a:r>
              <a:rPr kumimoji="0" lang="en-US" sz="2400" b="0" i="0" u="none" strike="noStrike" kern="1200" cap="none" spc="0" normalizeH="0" baseline="0" noProof="0" dirty="0">
                <a:ln>
                  <a:noFill/>
                </a:ln>
                <a:solidFill>
                  <a:schemeClr val="bg1"/>
                </a:solidFill>
                <a:effectLst/>
                <a:uLnTx/>
                <a:uFillTx/>
                <a:latin typeface="Arial"/>
              </a:rPr>
              <a:t>Paul’s Progress</a:t>
            </a:r>
          </a:p>
        </p:txBody>
      </p:sp>
    </p:spTree>
    <p:extLst>
      <p:ext uri="{BB962C8B-B14F-4D97-AF65-F5344CB8AC3E}">
        <p14:creationId xmlns:p14="http://schemas.microsoft.com/office/powerpoint/2010/main" val="2552027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Summary of 1 Th.3</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52573"/>
            <a:ext cx="8305800" cy="5638800"/>
          </a:xfrm>
        </p:spPr>
        <p:txBody>
          <a:bodyPr/>
          <a:lstStyle/>
          <a:p>
            <a:pPr marL="0" indent="0">
              <a:spcAft>
                <a:spcPts val="600"/>
              </a:spcAft>
              <a:buNone/>
            </a:pPr>
            <a:r>
              <a:rPr lang="en-US" altLang="en-US" dirty="0">
                <a:solidFill>
                  <a:schemeClr val="bg1"/>
                </a:solidFill>
              </a:rPr>
              <a:t>Thessalonians need help</a:t>
            </a:r>
          </a:p>
          <a:p>
            <a:pPr marL="0" indent="0">
              <a:spcAft>
                <a:spcPts val="600"/>
              </a:spcAft>
              <a:buNone/>
            </a:pPr>
            <a:r>
              <a:rPr lang="en-US" altLang="en-US" dirty="0">
                <a:solidFill>
                  <a:schemeClr val="bg1"/>
                </a:solidFill>
              </a:rPr>
              <a:t>Paul cannot be with them</a:t>
            </a:r>
          </a:p>
          <a:p>
            <a:pPr marL="0" indent="0">
              <a:spcAft>
                <a:spcPts val="600"/>
              </a:spcAft>
              <a:buNone/>
            </a:pPr>
            <a:r>
              <a:rPr lang="en-US" altLang="en-US" dirty="0">
                <a:solidFill>
                  <a:schemeClr val="bg1"/>
                </a:solidFill>
              </a:rPr>
              <a:t>What to do?</a:t>
            </a:r>
          </a:p>
        </p:txBody>
      </p:sp>
    </p:spTree>
    <p:extLst>
      <p:ext uri="{BB962C8B-B14F-4D97-AF65-F5344CB8AC3E}">
        <p14:creationId xmlns:p14="http://schemas.microsoft.com/office/powerpoint/2010/main" val="143589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Paul can’t be there; Lord can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marL="631825" indent="-631825">
              <a:spcAft>
                <a:spcPts val="0"/>
              </a:spcAft>
              <a:buNone/>
            </a:pPr>
            <a:r>
              <a:rPr lang="en-US" altLang="en-US" dirty="0">
                <a:solidFill>
                  <a:srgbClr val="FFC000"/>
                </a:solidFill>
              </a:rPr>
              <a:t>11:</a:t>
            </a:r>
            <a:r>
              <a:rPr lang="en-US" altLang="en-US" dirty="0">
                <a:solidFill>
                  <a:schemeClr val="bg1"/>
                </a:solidFill>
              </a:rPr>
              <a:t> </a:t>
            </a:r>
            <a:r>
              <a:rPr lang="en-US" altLang="en-US" dirty="0">
                <a:solidFill>
                  <a:srgbClr val="66FFFF"/>
                </a:solidFill>
              </a:rPr>
              <a:t>may</a:t>
            </a:r>
            <a:r>
              <a:rPr lang="en-US" altLang="en-US" dirty="0">
                <a:solidFill>
                  <a:schemeClr val="bg1"/>
                </a:solidFill>
              </a:rPr>
              <a:t> (</a:t>
            </a:r>
            <a:r>
              <a:rPr lang="en-US" altLang="en-US" i="1" u="sng" dirty="0">
                <a:solidFill>
                  <a:schemeClr val="bg1"/>
                </a:solidFill>
              </a:rPr>
              <a:t>wish</a:t>
            </a:r>
            <a:r>
              <a:rPr lang="en-US" altLang="en-US" dirty="0">
                <a:solidFill>
                  <a:schemeClr val="bg1"/>
                </a:solidFill>
              </a:rPr>
              <a:t>) God lead / direct us to Thessalonica   </a:t>
            </a:r>
          </a:p>
          <a:p>
            <a:pPr lvl="1">
              <a:spcAft>
                <a:spcPts val="600"/>
              </a:spcAft>
              <a:buFont typeface="Arial" panose="020B0604020202020204" pitchFamily="34" charset="0"/>
              <a:buChar char="•"/>
            </a:pPr>
            <a:r>
              <a:rPr lang="en-US" altLang="en-US" sz="3200" dirty="0">
                <a:solidFill>
                  <a:schemeClr val="bg1"/>
                </a:solidFill>
              </a:rPr>
              <a:t>Ac.17:14, alone</a:t>
            </a:r>
          </a:p>
          <a:p>
            <a:pPr lvl="1">
              <a:spcAft>
                <a:spcPts val="600"/>
              </a:spcAft>
              <a:buFont typeface="Arial" panose="020B0604020202020204" pitchFamily="34" charset="0"/>
              <a:buChar char="•"/>
            </a:pPr>
            <a:r>
              <a:rPr lang="en-US" altLang="en-US" sz="3200" dirty="0">
                <a:solidFill>
                  <a:schemeClr val="bg1"/>
                </a:solidFill>
              </a:rPr>
              <a:t>Ac.17:15, sent for Timothy / Silas (18:5)</a:t>
            </a:r>
          </a:p>
          <a:p>
            <a:pPr lvl="1">
              <a:spcAft>
                <a:spcPts val="600"/>
              </a:spcAft>
              <a:buFont typeface="Arial" panose="020B0604020202020204" pitchFamily="34" charset="0"/>
              <a:buChar char="•"/>
            </a:pPr>
            <a:r>
              <a:rPr lang="en-US" altLang="en-US" sz="3200" dirty="0">
                <a:solidFill>
                  <a:schemeClr val="bg1"/>
                </a:solidFill>
              </a:rPr>
              <a:t>1 Th.3:1-2, Timothy with him in Athens</a:t>
            </a:r>
          </a:p>
          <a:p>
            <a:pPr lvl="1">
              <a:spcAft>
                <a:spcPts val="600"/>
              </a:spcAft>
              <a:buFont typeface="Arial" panose="020B0604020202020204" pitchFamily="34" charset="0"/>
              <a:buChar char="•"/>
            </a:pPr>
            <a:r>
              <a:rPr lang="en-US" altLang="en-US" sz="3200" dirty="0">
                <a:solidFill>
                  <a:schemeClr val="bg1"/>
                </a:solidFill>
              </a:rPr>
              <a:t>Ac.20:1-4, Paul’s visit to Macedonia – </a:t>
            </a:r>
            <a:br>
              <a:rPr lang="en-US" altLang="en-US" sz="3200" dirty="0">
                <a:solidFill>
                  <a:schemeClr val="bg1"/>
                </a:solidFill>
              </a:rPr>
            </a:br>
            <a:r>
              <a:rPr lang="en-US" altLang="en-US" sz="3200" dirty="0">
                <a:solidFill>
                  <a:schemeClr val="bg1"/>
                </a:solidFill>
              </a:rPr>
              <a:t>3</a:t>
            </a:r>
            <a:r>
              <a:rPr lang="en-US" altLang="en-US" sz="3200" baseline="30000" dirty="0">
                <a:solidFill>
                  <a:schemeClr val="bg1"/>
                </a:solidFill>
              </a:rPr>
              <a:t>rd</a:t>
            </a:r>
            <a:r>
              <a:rPr lang="en-US" altLang="en-US" sz="3200" dirty="0">
                <a:solidFill>
                  <a:schemeClr val="bg1"/>
                </a:solidFill>
              </a:rPr>
              <a:t> journey</a:t>
            </a:r>
          </a:p>
          <a:p>
            <a:pPr lvl="1">
              <a:spcAft>
                <a:spcPts val="600"/>
              </a:spcAft>
              <a:buFont typeface="Arial" panose="020B0604020202020204" pitchFamily="34" charset="0"/>
              <a:buChar char="•"/>
            </a:pPr>
            <a:r>
              <a:rPr lang="en-US" altLang="en-US" sz="3200" dirty="0">
                <a:solidFill>
                  <a:schemeClr val="bg1"/>
                </a:solidFill>
              </a:rPr>
              <a:t>For much of his life, Paul traveled to preach, or was in prison</a:t>
            </a:r>
          </a:p>
        </p:txBody>
      </p:sp>
    </p:spTree>
    <p:extLst>
      <p:ext uri="{BB962C8B-B14F-4D97-AF65-F5344CB8AC3E}">
        <p14:creationId xmlns:p14="http://schemas.microsoft.com/office/powerpoint/2010/main" val="175106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Paul can’t be there; Lord can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marL="631825" indent="-631825">
              <a:spcAft>
                <a:spcPts val="0"/>
              </a:spcAft>
              <a:buNone/>
            </a:pPr>
            <a:r>
              <a:rPr lang="en-US" altLang="en-US" dirty="0">
                <a:solidFill>
                  <a:srgbClr val="FFC000"/>
                </a:solidFill>
              </a:rPr>
              <a:t>12: </a:t>
            </a:r>
            <a:r>
              <a:rPr lang="en-US" altLang="en-US" dirty="0">
                <a:solidFill>
                  <a:srgbClr val="66FFFF"/>
                </a:solidFill>
              </a:rPr>
              <a:t>may</a:t>
            </a:r>
            <a:r>
              <a:rPr lang="en-US" altLang="en-US" dirty="0">
                <a:solidFill>
                  <a:schemeClr val="bg1"/>
                </a:solidFill>
              </a:rPr>
              <a:t> (</a:t>
            </a:r>
            <a:r>
              <a:rPr lang="en-US" altLang="en-US" i="1" u="sng" dirty="0">
                <a:solidFill>
                  <a:schemeClr val="bg1"/>
                </a:solidFill>
              </a:rPr>
              <a:t>wish</a:t>
            </a:r>
            <a:r>
              <a:rPr lang="en-US" altLang="en-US" dirty="0">
                <a:solidFill>
                  <a:schemeClr val="bg1"/>
                </a:solidFill>
              </a:rPr>
              <a:t>) Lord make you increase and abound</a:t>
            </a:r>
          </a:p>
          <a:p>
            <a:pPr lvl="1">
              <a:spcAft>
                <a:spcPts val="600"/>
              </a:spcAft>
              <a:buFont typeface="Arial" panose="020B0604020202020204" pitchFamily="34" charset="0"/>
              <a:buChar char="•"/>
            </a:pPr>
            <a:r>
              <a:rPr lang="en-US" altLang="en-US" sz="3200" dirty="0">
                <a:solidFill>
                  <a:schemeClr val="bg1"/>
                </a:solidFill>
              </a:rPr>
              <a:t>Never be satisfied with present level of love.</a:t>
            </a:r>
          </a:p>
          <a:p>
            <a:pPr lvl="1">
              <a:spcAft>
                <a:spcPts val="0"/>
              </a:spcAft>
              <a:buFont typeface="Arial" panose="020B0604020202020204" pitchFamily="34" charset="0"/>
              <a:buChar char="•"/>
            </a:pPr>
            <a:r>
              <a:rPr lang="en-US" altLang="en-US" sz="3200" dirty="0">
                <a:solidFill>
                  <a:schemeClr val="bg1"/>
                </a:solidFill>
              </a:rPr>
              <a:t>We must abound . . .</a:t>
            </a:r>
          </a:p>
          <a:p>
            <a:pPr lvl="2">
              <a:spcAft>
                <a:spcPts val="300"/>
              </a:spcAft>
              <a:buFont typeface="Arial" panose="020B0604020202020204" pitchFamily="34" charset="0"/>
              <a:buChar char="•"/>
            </a:pPr>
            <a:r>
              <a:rPr lang="en-US" altLang="en-US" sz="3200" dirty="0">
                <a:solidFill>
                  <a:srgbClr val="FFFFCC"/>
                </a:solidFill>
              </a:rPr>
              <a:t>In love for one another</a:t>
            </a:r>
          </a:p>
          <a:p>
            <a:pPr lvl="2">
              <a:spcAft>
                <a:spcPts val="300"/>
              </a:spcAft>
              <a:buFont typeface="Arial" panose="020B0604020202020204" pitchFamily="34" charset="0"/>
              <a:buChar char="•"/>
            </a:pPr>
            <a:r>
              <a:rPr lang="en-US" altLang="en-US" sz="3200" dirty="0">
                <a:solidFill>
                  <a:srgbClr val="FFFFCC"/>
                </a:solidFill>
              </a:rPr>
              <a:t>In love for all.   </a:t>
            </a:r>
            <a:r>
              <a:rPr lang="en-US" altLang="en-US" sz="3200" dirty="0">
                <a:solidFill>
                  <a:schemeClr val="bg1"/>
                </a:solidFill>
              </a:rPr>
              <a:t>Mt.5:44</a:t>
            </a:r>
          </a:p>
          <a:p>
            <a:pPr lvl="2">
              <a:spcAft>
                <a:spcPts val="600"/>
              </a:spcAft>
              <a:buFont typeface="Arial" panose="020B0604020202020204" pitchFamily="34" charset="0"/>
              <a:buChar char="•"/>
            </a:pPr>
            <a:r>
              <a:rPr lang="en-US" altLang="en-US" sz="3200" dirty="0">
                <a:solidFill>
                  <a:srgbClr val="FFFFCC"/>
                </a:solidFill>
              </a:rPr>
              <a:t>With our love as your pattern</a:t>
            </a:r>
          </a:p>
        </p:txBody>
      </p:sp>
    </p:spTree>
    <p:extLst>
      <p:ext uri="{BB962C8B-B14F-4D97-AF65-F5344CB8AC3E}">
        <p14:creationId xmlns:p14="http://schemas.microsoft.com/office/powerpoint/2010/main" val="219812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Paul can’t be there; Lord can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marL="631825" indent="-631825">
              <a:spcAft>
                <a:spcPts val="0"/>
              </a:spcAft>
              <a:buNone/>
            </a:pPr>
            <a:r>
              <a:rPr lang="en-US" altLang="en-US" dirty="0">
                <a:solidFill>
                  <a:srgbClr val="FFC000"/>
                </a:solidFill>
              </a:rPr>
              <a:t>13:</a:t>
            </a:r>
            <a:r>
              <a:rPr lang="en-US" altLang="en-US" dirty="0">
                <a:solidFill>
                  <a:schemeClr val="bg1"/>
                </a:solidFill>
              </a:rPr>
              <a:t> </a:t>
            </a:r>
            <a:r>
              <a:rPr lang="en-US" altLang="en-US" dirty="0">
                <a:solidFill>
                  <a:srgbClr val="66FFFF"/>
                </a:solidFill>
              </a:rPr>
              <a:t>may</a:t>
            </a:r>
            <a:r>
              <a:rPr lang="en-US" altLang="en-US" dirty="0">
                <a:solidFill>
                  <a:schemeClr val="bg1"/>
                </a:solidFill>
              </a:rPr>
              <a:t> (</a:t>
            </a:r>
            <a:r>
              <a:rPr lang="en-US" altLang="en-US" i="1" u="sng" dirty="0">
                <a:solidFill>
                  <a:schemeClr val="bg1"/>
                </a:solidFill>
              </a:rPr>
              <a:t>wish</a:t>
            </a:r>
            <a:r>
              <a:rPr lang="en-US" altLang="en-US" dirty="0">
                <a:solidFill>
                  <a:schemeClr val="bg1"/>
                </a:solidFill>
              </a:rPr>
              <a:t>) He establish your hearts, fix firmly, strengthen; committed</a:t>
            </a:r>
          </a:p>
          <a:p>
            <a:pPr lvl="1">
              <a:spcAft>
                <a:spcPts val="400"/>
              </a:spcAft>
              <a:buFont typeface="Arial" panose="020B0604020202020204" pitchFamily="34" charset="0"/>
              <a:buChar char="•"/>
            </a:pPr>
            <a:r>
              <a:rPr lang="en-US" altLang="en-US" sz="3200" dirty="0">
                <a:solidFill>
                  <a:schemeClr val="bg1"/>
                </a:solidFill>
              </a:rPr>
              <a:t>Stouthearted people – courageous, and stubborn ... firm resolve to obey God…</a:t>
            </a:r>
          </a:p>
          <a:p>
            <a:pPr lvl="2">
              <a:spcAft>
                <a:spcPts val="600"/>
              </a:spcAft>
              <a:buFont typeface="Arial" panose="020B0604020202020204" pitchFamily="34" charset="0"/>
              <a:buChar char="•"/>
            </a:pPr>
            <a:r>
              <a:rPr lang="en-US" altLang="en-US" sz="3200" dirty="0">
                <a:solidFill>
                  <a:srgbClr val="CCFFFF"/>
                </a:solidFill>
              </a:rPr>
              <a:t>Blameless, faultless,</a:t>
            </a:r>
            <a:r>
              <a:rPr lang="en-US" altLang="en-US" sz="3200" dirty="0">
                <a:solidFill>
                  <a:schemeClr val="bg1"/>
                </a:solidFill>
              </a:rPr>
              <a:t> 2:10</a:t>
            </a:r>
          </a:p>
          <a:p>
            <a:pPr lvl="2">
              <a:spcAft>
                <a:spcPts val="600"/>
              </a:spcAft>
              <a:buFont typeface="Arial" panose="020B0604020202020204" pitchFamily="34" charset="0"/>
              <a:buChar char="•"/>
            </a:pPr>
            <a:r>
              <a:rPr lang="en-US" altLang="en-US" sz="3200">
                <a:solidFill>
                  <a:srgbClr val="CCFFFF"/>
                </a:solidFill>
              </a:rPr>
              <a:t>In holiness</a:t>
            </a:r>
            <a:endParaRPr lang="en-US" altLang="en-US" sz="3200" dirty="0">
              <a:solidFill>
                <a:srgbClr val="CCFFFF"/>
              </a:solidFill>
            </a:endParaRPr>
          </a:p>
          <a:p>
            <a:pPr lvl="2">
              <a:spcAft>
                <a:spcPts val="600"/>
              </a:spcAft>
              <a:buFont typeface="Arial" panose="020B0604020202020204" pitchFamily="34" charset="0"/>
              <a:buChar char="•"/>
            </a:pPr>
            <a:r>
              <a:rPr lang="en-US" altLang="en-US" sz="3200" dirty="0">
                <a:solidFill>
                  <a:srgbClr val="CCFFFF"/>
                </a:solidFill>
              </a:rPr>
              <a:t>Before our God and Father…</a:t>
            </a:r>
          </a:p>
          <a:p>
            <a:pPr marL="914400" lvl="2" indent="0">
              <a:spcAft>
                <a:spcPts val="600"/>
              </a:spcAft>
              <a:buNone/>
            </a:pPr>
            <a:endParaRPr lang="en-US" altLang="en-US" sz="3200" dirty="0">
              <a:solidFill>
                <a:schemeClr val="bg1"/>
              </a:solidFill>
            </a:endParaRPr>
          </a:p>
          <a:p>
            <a:pPr marL="457200" lvl="1" indent="0">
              <a:spcAft>
                <a:spcPts val="600"/>
              </a:spcAft>
              <a:buNone/>
            </a:pPr>
            <a:endParaRPr lang="en-US" altLang="en-US" sz="3200" dirty="0">
              <a:solidFill>
                <a:schemeClr val="bg1"/>
              </a:solidFill>
            </a:endParaRPr>
          </a:p>
        </p:txBody>
      </p:sp>
    </p:spTree>
    <p:extLst>
      <p:ext uri="{BB962C8B-B14F-4D97-AF65-F5344CB8AC3E}">
        <p14:creationId xmlns:p14="http://schemas.microsoft.com/office/powerpoint/2010/main" val="147622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Conclusion –</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marL="339725" indent="-339725">
              <a:spcAft>
                <a:spcPts val="500"/>
              </a:spcAft>
              <a:buNone/>
            </a:pPr>
            <a:r>
              <a:rPr lang="en-US" altLang="en-US" sz="2400" dirty="0">
                <a:solidFill>
                  <a:srgbClr val="66FFFF"/>
                </a:solidFill>
              </a:rPr>
              <a:t>1.</a:t>
            </a:r>
            <a:r>
              <a:rPr lang="en-US" altLang="en-US" sz="2400" dirty="0">
                <a:solidFill>
                  <a:schemeClr val="bg1"/>
                </a:solidFill>
              </a:rPr>
              <a:t> </a:t>
            </a:r>
            <a:r>
              <a:rPr lang="en-US" altLang="en-US" dirty="0">
                <a:solidFill>
                  <a:srgbClr val="FFFFCC"/>
                </a:solidFill>
              </a:rPr>
              <a:t>When gospel takes root, Christians rejoice, </a:t>
            </a:r>
            <a:r>
              <a:rPr lang="en-US" altLang="en-US" dirty="0">
                <a:solidFill>
                  <a:schemeClr val="bg1"/>
                </a:solidFill>
              </a:rPr>
              <a:t>5-9</a:t>
            </a:r>
          </a:p>
          <a:p>
            <a:pPr marL="339725" indent="-339725">
              <a:spcAft>
                <a:spcPts val="500"/>
              </a:spcAft>
              <a:buNone/>
            </a:pPr>
            <a:r>
              <a:rPr lang="en-US" altLang="en-US" sz="2400" dirty="0">
                <a:solidFill>
                  <a:srgbClr val="66FFFF"/>
                </a:solidFill>
              </a:rPr>
              <a:t>2.</a:t>
            </a:r>
            <a:r>
              <a:rPr lang="en-US" altLang="en-US" sz="2400" dirty="0">
                <a:solidFill>
                  <a:schemeClr val="bg1"/>
                </a:solidFill>
              </a:rPr>
              <a:t> </a:t>
            </a:r>
            <a:r>
              <a:rPr lang="en-US" altLang="en-US" sz="3100" dirty="0">
                <a:solidFill>
                  <a:srgbClr val="FFFFCC"/>
                </a:solidFill>
              </a:rPr>
              <a:t>Ministry of truth does not exclude emotions, </a:t>
            </a:r>
            <a:r>
              <a:rPr lang="en-US" altLang="en-US" sz="3100" dirty="0">
                <a:solidFill>
                  <a:schemeClr val="bg1"/>
                </a:solidFill>
              </a:rPr>
              <a:t>6-8</a:t>
            </a:r>
          </a:p>
          <a:p>
            <a:pPr marL="339725" indent="-339725">
              <a:spcAft>
                <a:spcPts val="500"/>
              </a:spcAft>
              <a:buNone/>
            </a:pPr>
            <a:r>
              <a:rPr lang="en-US" altLang="en-US" sz="2400" dirty="0">
                <a:solidFill>
                  <a:srgbClr val="66FFFF"/>
                </a:solidFill>
              </a:rPr>
              <a:t>3.</a:t>
            </a:r>
            <a:r>
              <a:rPr lang="en-US" altLang="en-US" sz="2400" dirty="0">
                <a:solidFill>
                  <a:schemeClr val="bg1"/>
                </a:solidFill>
              </a:rPr>
              <a:t> </a:t>
            </a:r>
            <a:r>
              <a:rPr lang="en-US" altLang="en-US" sz="3100" dirty="0">
                <a:solidFill>
                  <a:srgbClr val="FFFFCC"/>
                </a:solidFill>
              </a:rPr>
              <a:t>Faith and love are two primary indicators of a Christian’s growth, </a:t>
            </a:r>
            <a:r>
              <a:rPr lang="en-US" altLang="en-US" sz="2800" dirty="0">
                <a:solidFill>
                  <a:schemeClr val="bg1"/>
                </a:solidFill>
              </a:rPr>
              <a:t>5-6, 10</a:t>
            </a:r>
            <a:endParaRPr lang="en-US" altLang="en-US" sz="3100" dirty="0">
              <a:solidFill>
                <a:schemeClr val="bg1"/>
              </a:solidFill>
            </a:endParaRPr>
          </a:p>
          <a:p>
            <a:pPr marL="339725" indent="-339725">
              <a:spcAft>
                <a:spcPts val="500"/>
              </a:spcAft>
              <a:buNone/>
            </a:pPr>
            <a:r>
              <a:rPr lang="en-US" altLang="en-US" sz="2400" dirty="0">
                <a:solidFill>
                  <a:srgbClr val="66FFFF"/>
                </a:solidFill>
              </a:rPr>
              <a:t>4.</a:t>
            </a:r>
            <a:r>
              <a:rPr lang="en-US" altLang="en-US" sz="2400" dirty="0">
                <a:solidFill>
                  <a:schemeClr val="bg1"/>
                </a:solidFill>
              </a:rPr>
              <a:t> </a:t>
            </a:r>
            <a:r>
              <a:rPr lang="en-US" altLang="en-US" sz="3100" dirty="0">
                <a:solidFill>
                  <a:srgbClr val="FFFFCC"/>
                </a:solidFill>
              </a:rPr>
              <a:t>Our chief concern for brothers is not </a:t>
            </a:r>
            <a:r>
              <a:rPr lang="en-US" altLang="en-US" sz="3100" dirty="0" err="1">
                <a:solidFill>
                  <a:srgbClr val="FFFFCC"/>
                </a:solidFill>
              </a:rPr>
              <a:t>phys-ical</a:t>
            </a:r>
            <a:r>
              <a:rPr lang="en-US" altLang="en-US" sz="3100" dirty="0">
                <a:solidFill>
                  <a:srgbClr val="FFFFCC"/>
                </a:solidFill>
              </a:rPr>
              <a:t> health, but spiritual, </a:t>
            </a:r>
            <a:r>
              <a:rPr lang="en-US" altLang="en-US" sz="2800" dirty="0">
                <a:solidFill>
                  <a:schemeClr val="bg1"/>
                </a:solidFill>
              </a:rPr>
              <a:t>8-10</a:t>
            </a:r>
          </a:p>
          <a:p>
            <a:pPr marL="0" indent="0">
              <a:spcAft>
                <a:spcPts val="500"/>
              </a:spcAft>
              <a:buNone/>
            </a:pPr>
            <a:r>
              <a:rPr lang="en-US" altLang="en-US" sz="2400" dirty="0">
                <a:solidFill>
                  <a:srgbClr val="66FFFF"/>
                </a:solidFill>
              </a:rPr>
              <a:t>5.</a:t>
            </a:r>
            <a:r>
              <a:rPr lang="en-US" altLang="en-US" sz="2400" dirty="0">
                <a:solidFill>
                  <a:schemeClr val="bg1"/>
                </a:solidFill>
              </a:rPr>
              <a:t> </a:t>
            </a:r>
            <a:r>
              <a:rPr lang="en-US" altLang="en-US" sz="3100" dirty="0">
                <a:solidFill>
                  <a:srgbClr val="FFFFCC"/>
                </a:solidFill>
              </a:rPr>
              <a:t>Paul values face-to-face teaching</a:t>
            </a:r>
            <a:r>
              <a:rPr lang="en-US" altLang="en-US" sz="2800" dirty="0">
                <a:solidFill>
                  <a:schemeClr val="bg1"/>
                </a:solidFill>
              </a:rPr>
              <a:t>, 10</a:t>
            </a:r>
          </a:p>
          <a:p>
            <a:pPr marL="0" indent="0">
              <a:spcAft>
                <a:spcPts val="600"/>
              </a:spcAft>
              <a:buNone/>
            </a:pPr>
            <a:r>
              <a:rPr lang="en-US" altLang="en-US" sz="2400" dirty="0">
                <a:solidFill>
                  <a:srgbClr val="66FFFF"/>
                </a:solidFill>
              </a:rPr>
              <a:t>6.</a:t>
            </a:r>
            <a:r>
              <a:rPr lang="en-US" altLang="en-US" sz="2400" dirty="0">
                <a:solidFill>
                  <a:schemeClr val="bg1"/>
                </a:solidFill>
              </a:rPr>
              <a:t> </a:t>
            </a:r>
            <a:r>
              <a:rPr lang="en-US" altLang="en-US" sz="3100" dirty="0">
                <a:solidFill>
                  <a:srgbClr val="FFFFCC"/>
                </a:solidFill>
              </a:rPr>
              <a:t>We’re all a work in progress, </a:t>
            </a:r>
            <a:r>
              <a:rPr lang="en-US" altLang="en-US" sz="2800" dirty="0">
                <a:solidFill>
                  <a:schemeClr val="bg1"/>
                </a:solidFill>
              </a:rPr>
              <a:t>10</a:t>
            </a:r>
            <a:r>
              <a:rPr lang="en-US" altLang="en-US" sz="3100" dirty="0">
                <a:solidFill>
                  <a:srgbClr val="FFFFCC"/>
                </a:solidFill>
              </a:rPr>
              <a:t>.  </a:t>
            </a:r>
            <a:r>
              <a:rPr lang="en-US" altLang="en-US" sz="3100" dirty="0">
                <a:solidFill>
                  <a:schemeClr val="bg1"/>
                </a:solidFill>
              </a:rPr>
              <a:t>1 Tim.4:15</a:t>
            </a:r>
          </a:p>
          <a:p>
            <a:pPr>
              <a:spcAft>
                <a:spcPts val="600"/>
              </a:spcAft>
              <a:buFont typeface="Wingdings" panose="05000000000000000000" pitchFamily="2" charset="2"/>
              <a:buChar char="§"/>
            </a:pPr>
            <a:endParaRPr lang="en-US" altLang="en-US" sz="3200"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56191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20256" y="457200"/>
            <a:ext cx="8305800" cy="5943600"/>
          </a:xfrm>
        </p:spPr>
        <p:txBody>
          <a:bodyPr/>
          <a:lstStyle/>
          <a:p>
            <a:pPr marL="339725" indent="-339725">
              <a:spcAft>
                <a:spcPts val="500"/>
              </a:spcAft>
              <a:buNone/>
            </a:pPr>
            <a:r>
              <a:rPr lang="en-US" altLang="en-US" dirty="0">
                <a:solidFill>
                  <a:srgbClr val="CCFFFF"/>
                </a:solidFill>
              </a:rPr>
              <a:t>	“If we work on marble it will perish.  If we work on brass, time will efface it.   If we rear temples, they will crumble to dust.   But if we work on men’s immortal minds, if we impress on them high principles, the just fear of God and love for their fellow-men, we engrave on those tablets some-thing which no time can efface, and which will brighten and brighten to all eternity” </a:t>
            </a:r>
            <a:br>
              <a:rPr lang="en-US" altLang="en-US" dirty="0">
                <a:solidFill>
                  <a:srgbClr val="CCFFFF"/>
                </a:solidFill>
              </a:rPr>
            </a:br>
            <a:r>
              <a:rPr lang="en-US" altLang="en-US" sz="2400" dirty="0">
                <a:solidFill>
                  <a:schemeClr val="bg1"/>
                </a:solidFill>
              </a:rPr>
              <a:t>– Daniel Webster</a:t>
            </a:r>
            <a:r>
              <a:rPr lang="en-US" altLang="en-US" sz="2400" dirty="0">
                <a:solidFill>
                  <a:srgbClr val="FFFFCC"/>
                </a:solidFill>
              </a:rPr>
              <a:t> </a:t>
            </a:r>
            <a:endParaRPr lang="en-US" altLang="en-US" dirty="0">
              <a:solidFill>
                <a:schemeClr val="bg1"/>
              </a:solidFill>
            </a:endParaRPr>
          </a:p>
        </p:txBody>
      </p:sp>
    </p:spTree>
    <p:extLst>
      <p:ext uri="{BB962C8B-B14F-4D97-AF65-F5344CB8AC3E}">
        <p14:creationId xmlns:p14="http://schemas.microsoft.com/office/powerpoint/2010/main" val="1116906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9F4BA06-605E-4573-BBA1-1C443AC404C8}"/>
              </a:ext>
            </a:extLst>
          </p:cNvPr>
          <p:cNvSpPr/>
          <p:nvPr/>
        </p:nvSpPr>
        <p:spPr>
          <a:xfrm>
            <a:off x="1770525" y="1600200"/>
            <a:ext cx="5620929"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3600" b="0" i="0" u="none" strike="noStrike" kern="1200" cap="none" spc="0" normalizeH="0" baseline="0" noProof="0" dirty="0">
                <a:ln>
                  <a:noFill/>
                </a:ln>
                <a:solidFill>
                  <a:srgbClr val="FFC000"/>
                </a:solidFill>
                <a:effectLst/>
                <a:uLnTx/>
                <a:uFillTx/>
                <a:latin typeface="Arial"/>
                <a:ea typeface="+mn-ea"/>
                <a:cs typeface="+mn-cs"/>
              </a:rPr>
              <a:t>Paul’s Plan</a:t>
            </a:r>
          </a:p>
        </p:txBody>
      </p:sp>
    </p:spTree>
    <p:extLst>
      <p:ext uri="{BB962C8B-B14F-4D97-AF65-F5344CB8AC3E}">
        <p14:creationId xmlns:p14="http://schemas.microsoft.com/office/powerpoint/2010/main" val="2999407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Intolerable anxiety</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52573"/>
            <a:ext cx="8305800" cy="5638800"/>
          </a:xfrm>
        </p:spPr>
        <p:txBody>
          <a:bodyPr/>
          <a:lstStyle/>
          <a:p>
            <a:pPr marL="801688" indent="-801688">
              <a:spcAft>
                <a:spcPts val="900"/>
              </a:spcAft>
              <a:buNone/>
            </a:pPr>
            <a:r>
              <a:rPr lang="en-US" altLang="en-US" dirty="0">
                <a:solidFill>
                  <a:schemeClr val="bg1"/>
                </a:solidFill>
              </a:rPr>
              <a:t>1-2: </a:t>
            </a:r>
            <a:r>
              <a:rPr lang="en-US" altLang="en-US" dirty="0">
                <a:solidFill>
                  <a:srgbClr val="CCFFFF"/>
                </a:solidFill>
              </a:rPr>
              <a:t>Paul’s remedy.  </a:t>
            </a:r>
            <a:r>
              <a:rPr lang="en-US" altLang="en-US" dirty="0">
                <a:solidFill>
                  <a:schemeClr val="bg1"/>
                </a:solidFill>
              </a:rPr>
              <a:t> His anxiety, their persecution and imperfect faith</a:t>
            </a:r>
          </a:p>
          <a:p>
            <a:pPr marL="0" indent="0">
              <a:spcAft>
                <a:spcPts val="900"/>
              </a:spcAft>
              <a:buNone/>
            </a:pPr>
            <a:r>
              <a:rPr lang="en-US" altLang="en-US" dirty="0">
                <a:solidFill>
                  <a:schemeClr val="bg1"/>
                </a:solidFill>
              </a:rPr>
              <a:t>3-4: </a:t>
            </a:r>
            <a:r>
              <a:rPr lang="en-US" altLang="en-US" dirty="0">
                <a:solidFill>
                  <a:srgbClr val="CCFFFF"/>
                </a:solidFill>
              </a:rPr>
              <a:t>Paul’s reminder.   </a:t>
            </a:r>
            <a:r>
              <a:rPr lang="en-US" altLang="en-US" dirty="0">
                <a:solidFill>
                  <a:schemeClr val="bg1"/>
                </a:solidFill>
              </a:rPr>
              <a:t>Ac.14:22</a:t>
            </a:r>
          </a:p>
          <a:p>
            <a:pPr marL="0" indent="0">
              <a:spcAft>
                <a:spcPts val="900"/>
              </a:spcAft>
              <a:buNone/>
            </a:pPr>
            <a:r>
              <a:rPr lang="en-US" altLang="en-US" dirty="0">
                <a:solidFill>
                  <a:schemeClr val="bg1"/>
                </a:solidFill>
              </a:rPr>
              <a:t>   5: </a:t>
            </a:r>
            <a:r>
              <a:rPr lang="en-US" altLang="en-US" dirty="0">
                <a:solidFill>
                  <a:srgbClr val="CCFFFF"/>
                </a:solidFill>
              </a:rPr>
              <a:t>Paul’s realism.</a:t>
            </a:r>
          </a:p>
          <a:p>
            <a:pPr marL="0" indent="0">
              <a:spcAft>
                <a:spcPts val="900"/>
              </a:spcAft>
              <a:buNone/>
            </a:pPr>
            <a:r>
              <a:rPr lang="en-US" altLang="en-US" dirty="0">
                <a:solidFill>
                  <a:schemeClr val="bg1"/>
                </a:solidFill>
              </a:rPr>
              <a:t>6-7: </a:t>
            </a:r>
            <a:r>
              <a:rPr lang="en-US" altLang="en-US" dirty="0">
                <a:solidFill>
                  <a:srgbClr val="CCFFFF"/>
                </a:solidFill>
              </a:rPr>
              <a:t>Paul’s relief.</a:t>
            </a:r>
          </a:p>
          <a:p>
            <a:pPr marL="0" indent="0">
              <a:spcAft>
                <a:spcPts val="900"/>
              </a:spcAft>
              <a:buNone/>
            </a:pPr>
            <a:r>
              <a:rPr lang="en-US" altLang="en-US" dirty="0">
                <a:solidFill>
                  <a:schemeClr val="bg1"/>
                </a:solidFill>
              </a:rPr>
              <a:t>   8: </a:t>
            </a:r>
            <a:r>
              <a:rPr lang="en-US" altLang="en-US" dirty="0">
                <a:solidFill>
                  <a:srgbClr val="CCFFFF"/>
                </a:solidFill>
              </a:rPr>
              <a:t>Paul’s revival.</a:t>
            </a:r>
          </a:p>
          <a:p>
            <a:pPr marL="0" indent="0">
              <a:spcAft>
                <a:spcPts val="900"/>
              </a:spcAft>
              <a:buNone/>
            </a:pPr>
            <a:r>
              <a:rPr lang="en-US" altLang="en-US" dirty="0">
                <a:solidFill>
                  <a:schemeClr val="bg1"/>
                </a:solidFill>
              </a:rPr>
              <a:t>9-12: </a:t>
            </a:r>
            <a:r>
              <a:rPr lang="en-US" altLang="en-US" dirty="0">
                <a:solidFill>
                  <a:srgbClr val="CCFFFF"/>
                </a:solidFill>
              </a:rPr>
              <a:t>Paul’s rejoicing.</a:t>
            </a:r>
          </a:p>
          <a:p>
            <a:pPr marL="0" indent="0">
              <a:spcAft>
                <a:spcPts val="600"/>
              </a:spcAft>
              <a:buNone/>
            </a:pPr>
            <a:r>
              <a:rPr lang="en-US" altLang="en-US" dirty="0">
                <a:solidFill>
                  <a:schemeClr val="bg1"/>
                </a:solidFill>
              </a:rPr>
              <a:t>  13: </a:t>
            </a:r>
            <a:r>
              <a:rPr lang="en-US" altLang="en-US" dirty="0">
                <a:solidFill>
                  <a:srgbClr val="CCFFFF"/>
                </a:solidFill>
              </a:rPr>
              <a:t>Paul’s reunion.  </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96717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7EF4DA-82F0-4753-9D9E-8B7A288AAFFB}"/>
              </a:ext>
            </a:extLst>
          </p:cNvPr>
          <p:cNvSpPr/>
          <p:nvPr/>
        </p:nvSpPr>
        <p:spPr>
          <a:xfrm>
            <a:off x="2249303" y="914400"/>
            <a:ext cx="4645395" cy="5334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 </a:t>
            </a:r>
            <a:r>
              <a:rPr kumimoji="0" lang="en-US" sz="2400" b="0" i="0" u="none" strike="noStrike" kern="1200" cap="none" spc="0" normalizeH="0" baseline="0" noProof="0" dirty="0">
                <a:ln>
                  <a:noFill/>
                </a:ln>
                <a:solidFill>
                  <a:schemeClr val="bg1"/>
                </a:solidFill>
                <a:effectLst/>
                <a:uLnTx/>
                <a:uFillTx/>
                <a:latin typeface="Arial"/>
              </a:rPr>
              <a:t>Paul’s Plan</a:t>
            </a:r>
          </a:p>
        </p:txBody>
      </p:sp>
      <p:sp>
        <p:nvSpPr>
          <p:cNvPr id="3" name="Rectangle 2">
            <a:extLst>
              <a:ext uri="{FF2B5EF4-FFF2-40B4-BE49-F238E27FC236}">
                <a16:creationId xmlns:a16="http://schemas.microsoft.com/office/drawing/2014/main" id="{59F4BA06-605E-4573-BBA1-1C443AC404C8}"/>
              </a:ext>
            </a:extLst>
          </p:cNvPr>
          <p:cNvSpPr/>
          <p:nvPr/>
        </p:nvSpPr>
        <p:spPr>
          <a:xfrm>
            <a:off x="1770525" y="1600200"/>
            <a:ext cx="5620929"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rPr>
              <a:t>II. </a:t>
            </a:r>
            <a:r>
              <a:rPr kumimoji="0" lang="en-US" sz="3600" b="0" i="0" u="none" strike="noStrike" kern="1200" cap="none" spc="0" normalizeH="0" baseline="0" noProof="0" dirty="0">
                <a:ln>
                  <a:noFill/>
                </a:ln>
                <a:solidFill>
                  <a:srgbClr val="FFC000"/>
                </a:solidFill>
                <a:effectLst/>
                <a:uLnTx/>
                <a:uFillTx/>
                <a:latin typeface="Arial"/>
                <a:ea typeface="+mn-ea"/>
                <a:cs typeface="+mn-cs"/>
              </a:rPr>
              <a:t>Paul’s Partner</a:t>
            </a:r>
          </a:p>
        </p:txBody>
      </p:sp>
    </p:spTree>
    <p:extLst>
      <p:ext uri="{BB962C8B-B14F-4D97-AF65-F5344CB8AC3E}">
        <p14:creationId xmlns:p14="http://schemas.microsoft.com/office/powerpoint/2010/main" val="154908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400" dirty="0">
                <a:solidFill>
                  <a:srgbClr val="FFFF00"/>
                </a:solidFill>
              </a:rPr>
              <a:t>Bitter hatred assaulted Paul;</a:t>
            </a:r>
            <a:br>
              <a:rPr lang="en-US" altLang="en-US" sz="3400" dirty="0">
                <a:solidFill>
                  <a:srgbClr val="FFFF00"/>
                </a:solidFill>
              </a:rPr>
            </a:br>
            <a:r>
              <a:rPr lang="en-US" altLang="en-US" sz="3400" dirty="0">
                <a:solidFill>
                  <a:srgbClr val="FFFF00"/>
                </a:solidFill>
              </a:rPr>
              <a:t>how would Timothy fare?</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1219200"/>
            <a:ext cx="8305800" cy="5181600"/>
          </a:xfrm>
        </p:spPr>
        <p:txBody>
          <a:bodyPr/>
          <a:lstStyle/>
          <a:p>
            <a:pPr>
              <a:spcAft>
                <a:spcPts val="600"/>
              </a:spcAft>
              <a:buFont typeface="Wingdings" panose="05000000000000000000" pitchFamily="2" charset="2"/>
              <a:buChar char="§"/>
            </a:pPr>
            <a:r>
              <a:rPr lang="en-US" altLang="en-US" dirty="0">
                <a:solidFill>
                  <a:srgbClr val="FFFFCC"/>
                </a:solidFill>
              </a:rPr>
              <a:t>Power of encouragement, </a:t>
            </a:r>
            <a:r>
              <a:rPr lang="en-US" altLang="en-US" dirty="0">
                <a:solidFill>
                  <a:schemeClr val="bg1"/>
                </a:solidFill>
              </a:rPr>
              <a:t>1-2</a:t>
            </a:r>
          </a:p>
          <a:p>
            <a:pPr lvl="1">
              <a:spcAft>
                <a:spcPts val="1200"/>
              </a:spcAft>
              <a:buFont typeface="Wingdings" panose="05000000000000000000" pitchFamily="2" charset="2"/>
              <a:buChar char="§"/>
            </a:pPr>
            <a:r>
              <a:rPr lang="en-US" altLang="en-US" sz="3200" dirty="0">
                <a:solidFill>
                  <a:schemeClr val="bg1"/>
                </a:solidFill>
              </a:rPr>
              <a:t>To establish you  (strengthen; reinforce). </a:t>
            </a:r>
          </a:p>
          <a:p>
            <a:pPr marL="457200" lvl="1" indent="0">
              <a:spcAft>
                <a:spcPts val="600"/>
              </a:spcAft>
              <a:buNone/>
            </a:pPr>
            <a:endParaRPr lang="en-US" altLang="en-US" sz="3200" dirty="0">
              <a:solidFill>
                <a:schemeClr val="bg1"/>
              </a:solidFill>
            </a:endParaRPr>
          </a:p>
          <a:p>
            <a:pPr marL="457200" lvl="1" indent="0">
              <a:spcAft>
                <a:spcPts val="600"/>
              </a:spcAft>
              <a:buNone/>
            </a:pPr>
            <a:endParaRPr lang="en-US" altLang="en-US" sz="3200" dirty="0">
              <a:solidFill>
                <a:schemeClr val="bg1"/>
              </a:solidFill>
            </a:endParaRPr>
          </a:p>
          <a:p>
            <a:pPr lvl="1">
              <a:spcAft>
                <a:spcPts val="600"/>
              </a:spcAft>
              <a:buFont typeface="Wingdings" panose="05000000000000000000" pitchFamily="2" charset="2"/>
              <a:buChar char="§"/>
            </a:pPr>
            <a:endParaRPr lang="en-US" altLang="en-US" sz="3200" dirty="0">
              <a:solidFill>
                <a:schemeClr val="bg1"/>
              </a:solidFill>
            </a:endParaRPr>
          </a:p>
          <a:p>
            <a:pPr marL="0" indent="0">
              <a:spcAft>
                <a:spcPts val="600"/>
              </a:spcAft>
              <a:buNone/>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393D38F9-8128-00F7-B09A-99DE147FB5F9}"/>
              </a:ext>
            </a:extLst>
          </p:cNvPr>
          <p:cNvSpPr/>
          <p:nvPr/>
        </p:nvSpPr>
        <p:spPr>
          <a:xfrm>
            <a:off x="1066800" y="2667000"/>
            <a:ext cx="7010400" cy="1981200"/>
          </a:xfrm>
          <a:prstGeom prst="round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solidFill>
                  <a:srgbClr val="FFFFCC"/>
                </a:solidFill>
              </a:rPr>
              <a:t>“Make them capable of standing fast without discouragement or doubt, in midst of physical, moral, and doctrinal calamities” </a:t>
            </a:r>
            <a:r>
              <a:rPr lang="en-US" sz="2000" dirty="0"/>
              <a:t>– </a:t>
            </a:r>
            <a:r>
              <a:rPr lang="en-US" sz="2000" dirty="0" err="1"/>
              <a:t>Spicq</a:t>
            </a:r>
            <a:endParaRPr lang="en-US" sz="2000" dirty="0"/>
          </a:p>
        </p:txBody>
      </p:sp>
    </p:spTree>
    <p:extLst>
      <p:ext uri="{BB962C8B-B14F-4D97-AF65-F5344CB8AC3E}">
        <p14:creationId xmlns:p14="http://schemas.microsoft.com/office/powerpoint/2010/main" val="336405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400" dirty="0">
                <a:solidFill>
                  <a:srgbClr val="FFFF00"/>
                </a:solidFill>
              </a:rPr>
              <a:t>Bitter hatred assaulted Paul;</a:t>
            </a:r>
            <a:br>
              <a:rPr lang="en-US" altLang="en-US" sz="3400" dirty="0">
                <a:solidFill>
                  <a:srgbClr val="FFFF00"/>
                </a:solidFill>
              </a:rPr>
            </a:br>
            <a:r>
              <a:rPr lang="en-US" altLang="en-US" sz="3400" dirty="0">
                <a:solidFill>
                  <a:srgbClr val="FFFF00"/>
                </a:solidFill>
              </a:rPr>
              <a:t>how would Timothy fare?</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1219200"/>
            <a:ext cx="8305800" cy="5181600"/>
          </a:xfrm>
        </p:spPr>
        <p:txBody>
          <a:bodyPr/>
          <a:lstStyle/>
          <a:p>
            <a:pPr>
              <a:spcAft>
                <a:spcPts val="0"/>
              </a:spcAft>
              <a:buFont typeface="Wingdings" panose="05000000000000000000" pitchFamily="2" charset="2"/>
              <a:buChar char="§"/>
            </a:pPr>
            <a:r>
              <a:rPr lang="en-US" altLang="en-US" dirty="0">
                <a:solidFill>
                  <a:srgbClr val="FFFFCC"/>
                </a:solidFill>
              </a:rPr>
              <a:t>Power of encouragement, </a:t>
            </a:r>
            <a:r>
              <a:rPr lang="en-US" altLang="en-US" dirty="0">
                <a:solidFill>
                  <a:schemeClr val="bg1"/>
                </a:solidFill>
              </a:rPr>
              <a:t>1-2</a:t>
            </a:r>
          </a:p>
          <a:p>
            <a:pPr lvl="1">
              <a:spcAft>
                <a:spcPts val="0"/>
              </a:spcAft>
              <a:buFont typeface="Wingdings" panose="05000000000000000000" pitchFamily="2" charset="2"/>
              <a:buChar char="§"/>
            </a:pPr>
            <a:r>
              <a:rPr lang="en-US" altLang="en-US" sz="2400" dirty="0">
                <a:solidFill>
                  <a:schemeClr val="bg1"/>
                </a:solidFill>
              </a:rPr>
              <a:t>To establish you  (strengthen; reinforce)</a:t>
            </a:r>
            <a:r>
              <a:rPr lang="en-US" altLang="en-US" sz="3200" dirty="0">
                <a:solidFill>
                  <a:schemeClr val="bg1"/>
                </a:solidFill>
              </a:rPr>
              <a:t>.</a:t>
            </a:r>
          </a:p>
          <a:p>
            <a:pPr lvl="1">
              <a:spcAft>
                <a:spcPts val="600"/>
              </a:spcAft>
              <a:buFont typeface="Wingdings" panose="05000000000000000000" pitchFamily="2" charset="2"/>
              <a:buChar char="§"/>
            </a:pPr>
            <a:r>
              <a:rPr lang="en-US" altLang="en-US" sz="3200" dirty="0">
                <a:solidFill>
                  <a:schemeClr val="bg1"/>
                </a:solidFill>
              </a:rPr>
              <a:t>To encourage your faith.  Equip / sustain</a:t>
            </a:r>
          </a:p>
          <a:p>
            <a:pPr lvl="2">
              <a:spcAft>
                <a:spcPts val="600"/>
              </a:spcAft>
              <a:buFont typeface="Wingdings" panose="05000000000000000000" pitchFamily="2" charset="2"/>
              <a:buChar char="§"/>
            </a:pPr>
            <a:r>
              <a:rPr lang="en-US" altLang="en-US" sz="3100" dirty="0">
                <a:solidFill>
                  <a:schemeClr val="bg1"/>
                </a:solidFill>
              </a:rPr>
              <a:t>Paul: jailed, stoned, condemned to die… but could not stand now knowing …  2 Co.11:28</a:t>
            </a:r>
          </a:p>
          <a:p>
            <a:pPr lvl="2">
              <a:spcAft>
                <a:spcPts val="600"/>
              </a:spcAft>
              <a:buFont typeface="Wingdings" panose="05000000000000000000" pitchFamily="2" charset="2"/>
              <a:buChar char="§"/>
            </a:pPr>
            <a:r>
              <a:rPr lang="en-US" altLang="en-US" sz="3100" dirty="0">
                <a:solidFill>
                  <a:schemeClr val="bg1"/>
                </a:solidFill>
              </a:rPr>
              <a:t>Timothy: </a:t>
            </a:r>
            <a:r>
              <a:rPr lang="en-US" altLang="en-US" sz="3100" baseline="30000" dirty="0">
                <a:solidFill>
                  <a:srgbClr val="66FFFF"/>
                </a:solidFill>
              </a:rPr>
              <a:t>1</a:t>
            </a:r>
            <a:r>
              <a:rPr lang="en-US" altLang="en-US" sz="3100" dirty="0">
                <a:solidFill>
                  <a:schemeClr val="bg1"/>
                </a:solidFill>
              </a:rPr>
              <a:t>Greek father; </a:t>
            </a:r>
            <a:r>
              <a:rPr lang="en-US" altLang="en-US" sz="3100" baseline="30000" dirty="0">
                <a:solidFill>
                  <a:srgbClr val="66FFFF"/>
                </a:solidFill>
              </a:rPr>
              <a:t>2</a:t>
            </a:r>
            <a:r>
              <a:rPr lang="en-US" altLang="en-US" sz="3100" dirty="0">
                <a:solidFill>
                  <a:schemeClr val="bg1"/>
                </a:solidFill>
              </a:rPr>
              <a:t>youth; </a:t>
            </a:r>
            <a:r>
              <a:rPr lang="en-US" altLang="en-US" sz="3100" baseline="30000" dirty="0">
                <a:solidFill>
                  <a:srgbClr val="66FFFF"/>
                </a:solidFill>
              </a:rPr>
              <a:t>3</a:t>
            </a:r>
            <a:r>
              <a:rPr lang="en-US" altLang="en-US" sz="3100" dirty="0">
                <a:solidFill>
                  <a:schemeClr val="bg1"/>
                </a:solidFill>
              </a:rPr>
              <a:t>likely to escape persecution…</a:t>
            </a:r>
            <a:r>
              <a:rPr lang="en-US" altLang="en-US" sz="2800" dirty="0">
                <a:solidFill>
                  <a:schemeClr val="bg1"/>
                </a:solidFill>
              </a:rPr>
              <a:t> </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99018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400" dirty="0">
                <a:solidFill>
                  <a:srgbClr val="FFFF00"/>
                </a:solidFill>
              </a:rPr>
              <a:t>Bitter hatred assaulted Paul;</a:t>
            </a:r>
            <a:br>
              <a:rPr lang="en-US" altLang="en-US" sz="3400" dirty="0">
                <a:solidFill>
                  <a:srgbClr val="FFFF00"/>
                </a:solidFill>
              </a:rPr>
            </a:br>
            <a:r>
              <a:rPr lang="en-US" altLang="en-US" sz="3400" dirty="0">
                <a:solidFill>
                  <a:srgbClr val="FFFF00"/>
                </a:solidFill>
              </a:rPr>
              <a:t>how would Timothy fare?</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1219200"/>
            <a:ext cx="8305800" cy="5181600"/>
          </a:xfrm>
        </p:spPr>
        <p:txBody>
          <a:bodyPr/>
          <a:lstStyle/>
          <a:p>
            <a:pPr>
              <a:spcAft>
                <a:spcPts val="0"/>
              </a:spcAft>
              <a:buFont typeface="Wingdings" panose="05000000000000000000" pitchFamily="2" charset="2"/>
              <a:buChar char="§"/>
            </a:pPr>
            <a:r>
              <a:rPr lang="en-US" altLang="en-US" sz="2800" dirty="0">
                <a:solidFill>
                  <a:srgbClr val="FFFFCC"/>
                </a:solidFill>
              </a:rPr>
              <a:t>Power of encouragement, </a:t>
            </a:r>
            <a:r>
              <a:rPr lang="en-US" altLang="en-US" sz="2800" dirty="0">
                <a:solidFill>
                  <a:schemeClr val="bg1"/>
                </a:solidFill>
              </a:rPr>
              <a:t>1-2</a:t>
            </a:r>
          </a:p>
          <a:p>
            <a:pPr>
              <a:spcAft>
                <a:spcPts val="0"/>
              </a:spcAft>
              <a:buFont typeface="Wingdings" panose="05000000000000000000" pitchFamily="2" charset="2"/>
              <a:buChar char="§"/>
            </a:pPr>
            <a:r>
              <a:rPr lang="en-US" altLang="en-US" dirty="0">
                <a:solidFill>
                  <a:srgbClr val="FFFFCC"/>
                </a:solidFill>
              </a:rPr>
              <a:t>Progress of faith, </a:t>
            </a:r>
            <a:r>
              <a:rPr lang="en-US" altLang="en-US" dirty="0">
                <a:solidFill>
                  <a:schemeClr val="bg1"/>
                </a:solidFill>
              </a:rPr>
              <a:t>2</a:t>
            </a:r>
          </a:p>
          <a:p>
            <a:pPr lvl="1">
              <a:spcAft>
                <a:spcPts val="600"/>
              </a:spcAft>
              <a:buFont typeface="Wingdings" panose="05000000000000000000" pitchFamily="2" charset="2"/>
              <a:buChar char="§"/>
            </a:pPr>
            <a:r>
              <a:rPr lang="en-US" altLang="en-US" sz="3200" dirty="0">
                <a:solidFill>
                  <a:schemeClr val="bg1"/>
                </a:solidFill>
              </a:rPr>
              <a:t>“Faith” – 3:5, 6, 7, 10</a:t>
            </a:r>
            <a:endParaRPr lang="en-US" altLang="en-US" dirty="0">
              <a:solidFill>
                <a:schemeClr val="bg1"/>
              </a:solidFill>
            </a:endParaRPr>
          </a:p>
        </p:txBody>
      </p:sp>
    </p:spTree>
    <p:extLst>
      <p:ext uri="{BB962C8B-B14F-4D97-AF65-F5344CB8AC3E}">
        <p14:creationId xmlns:p14="http://schemas.microsoft.com/office/powerpoint/2010/main" val="312932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400" dirty="0">
                <a:solidFill>
                  <a:srgbClr val="FFFF00"/>
                </a:solidFill>
              </a:rPr>
              <a:t>Bitter hatred assaulted Paul;</a:t>
            </a:r>
            <a:br>
              <a:rPr lang="en-US" altLang="en-US" sz="3400" dirty="0">
                <a:solidFill>
                  <a:srgbClr val="FFFF00"/>
                </a:solidFill>
              </a:rPr>
            </a:br>
            <a:r>
              <a:rPr lang="en-US" altLang="en-US" sz="3400" dirty="0">
                <a:solidFill>
                  <a:srgbClr val="FFFF00"/>
                </a:solidFill>
              </a:rPr>
              <a:t>how would Timothy fare?</a:t>
            </a:r>
            <a:endParaRPr lang="en-US" altLang="en-US" sz="3400" dirty="0">
              <a:solidFill>
                <a:schemeClr val="bg1"/>
              </a:solidFill>
            </a:endParaRPr>
          </a:p>
        </p:txBody>
      </p:sp>
      <p:sp>
        <p:nvSpPr>
          <p:cNvPr id="3075" name="Rectangle 3"/>
          <p:cNvSpPr>
            <a:spLocks noGrp="1" noChangeArrowheads="1"/>
          </p:cNvSpPr>
          <p:nvPr>
            <p:ph type="body" idx="1"/>
          </p:nvPr>
        </p:nvSpPr>
        <p:spPr>
          <a:xfrm>
            <a:off x="420256" y="1219200"/>
            <a:ext cx="8305800" cy="5181600"/>
          </a:xfrm>
        </p:spPr>
        <p:txBody>
          <a:bodyPr/>
          <a:lstStyle/>
          <a:p>
            <a:pPr>
              <a:spcAft>
                <a:spcPts val="0"/>
              </a:spcAft>
              <a:buFont typeface="Wingdings" panose="05000000000000000000" pitchFamily="2" charset="2"/>
              <a:buChar char="§"/>
            </a:pPr>
            <a:r>
              <a:rPr lang="en-US" altLang="en-US" sz="2800" dirty="0">
                <a:solidFill>
                  <a:srgbClr val="FFFFCC"/>
                </a:solidFill>
              </a:rPr>
              <a:t>Power of encouragement, </a:t>
            </a:r>
            <a:r>
              <a:rPr lang="en-US" altLang="en-US" sz="2800" dirty="0">
                <a:solidFill>
                  <a:schemeClr val="bg1"/>
                </a:solidFill>
              </a:rPr>
              <a:t>1-2</a:t>
            </a:r>
          </a:p>
          <a:p>
            <a:pPr>
              <a:spcAft>
                <a:spcPts val="0"/>
              </a:spcAft>
              <a:buFont typeface="Wingdings" panose="05000000000000000000" pitchFamily="2" charset="2"/>
              <a:buChar char="§"/>
            </a:pPr>
            <a:r>
              <a:rPr lang="en-US" altLang="en-US" sz="2800" dirty="0">
                <a:solidFill>
                  <a:srgbClr val="FFFFCC"/>
                </a:solidFill>
              </a:rPr>
              <a:t>Progress of faith, </a:t>
            </a:r>
            <a:r>
              <a:rPr lang="en-US" altLang="en-US" sz="2800" dirty="0">
                <a:solidFill>
                  <a:schemeClr val="bg1"/>
                </a:solidFill>
              </a:rPr>
              <a:t>2</a:t>
            </a:r>
          </a:p>
          <a:p>
            <a:pPr>
              <a:spcAft>
                <a:spcPts val="0"/>
              </a:spcAft>
              <a:buFont typeface="Wingdings" panose="05000000000000000000" pitchFamily="2" charset="2"/>
              <a:buChar char="§"/>
            </a:pPr>
            <a:r>
              <a:rPr lang="en-US" altLang="en-US" dirty="0">
                <a:solidFill>
                  <a:srgbClr val="FFFFCC"/>
                </a:solidFill>
              </a:rPr>
              <a:t>Protection for faith, </a:t>
            </a:r>
            <a:r>
              <a:rPr lang="en-US" altLang="en-US" dirty="0">
                <a:solidFill>
                  <a:schemeClr val="bg1"/>
                </a:solidFill>
              </a:rPr>
              <a:t>2</a:t>
            </a:r>
          </a:p>
          <a:p>
            <a:pPr lvl="1">
              <a:spcAft>
                <a:spcPts val="600"/>
              </a:spcAft>
              <a:buFont typeface="Wingdings" panose="05000000000000000000" pitchFamily="2" charset="2"/>
              <a:buChar char="§"/>
            </a:pPr>
            <a:r>
              <a:rPr lang="en-US" altLang="en-US" sz="3200" dirty="0">
                <a:solidFill>
                  <a:schemeClr val="bg1"/>
                </a:solidFill>
              </a:rPr>
              <a:t>Satan (2:18) attacks faith</a:t>
            </a:r>
          </a:p>
          <a:p>
            <a:pPr marL="1084263" lvl="2" indent="-282575">
              <a:spcAft>
                <a:spcPts val="600"/>
              </a:spcAft>
              <a:buFont typeface="Wingdings" panose="05000000000000000000" pitchFamily="2" charset="2"/>
              <a:buChar char="§"/>
            </a:pPr>
            <a:r>
              <a:rPr lang="en-US" altLang="en-US" sz="3100" dirty="0">
                <a:solidFill>
                  <a:schemeClr val="bg1"/>
                </a:solidFill>
              </a:rPr>
              <a:t>1 Tim.1:5-6</a:t>
            </a:r>
          </a:p>
          <a:p>
            <a:pPr marL="1084263" lvl="2" indent="-282575">
              <a:spcAft>
                <a:spcPts val="600"/>
              </a:spcAft>
              <a:buFont typeface="Wingdings" panose="05000000000000000000" pitchFamily="2" charset="2"/>
              <a:buChar char="§"/>
            </a:pPr>
            <a:r>
              <a:rPr lang="en-US" altLang="en-US" sz="3100" dirty="0">
                <a:solidFill>
                  <a:schemeClr val="bg1"/>
                </a:solidFill>
              </a:rPr>
              <a:t>1 Tim.1:19-20</a:t>
            </a:r>
          </a:p>
          <a:p>
            <a:pPr marL="1084263" lvl="2" indent="-282575">
              <a:spcAft>
                <a:spcPts val="600"/>
              </a:spcAft>
              <a:buFont typeface="Wingdings" panose="05000000000000000000" pitchFamily="2" charset="2"/>
              <a:buChar char="§"/>
            </a:pPr>
            <a:r>
              <a:rPr lang="en-US" altLang="en-US" sz="3100" dirty="0">
                <a:solidFill>
                  <a:schemeClr val="bg1"/>
                </a:solidFill>
              </a:rPr>
              <a:t>1 Tim.4:1</a:t>
            </a:r>
          </a:p>
          <a:p>
            <a:pPr marL="1084263" lvl="2" indent="-282575">
              <a:spcAft>
                <a:spcPts val="600"/>
              </a:spcAft>
              <a:buFont typeface="Wingdings" panose="05000000000000000000" pitchFamily="2" charset="2"/>
              <a:buChar char="§"/>
            </a:pPr>
            <a:r>
              <a:rPr lang="en-US" altLang="en-US" sz="3100" dirty="0">
                <a:solidFill>
                  <a:schemeClr val="bg1"/>
                </a:solidFill>
              </a:rPr>
              <a:t>2 Tim.2:17-19</a:t>
            </a:r>
          </a:p>
        </p:txBody>
      </p:sp>
      <p:sp>
        <p:nvSpPr>
          <p:cNvPr id="2" name="Rectangle 1">
            <a:extLst>
              <a:ext uri="{FF2B5EF4-FFF2-40B4-BE49-F238E27FC236}">
                <a16:creationId xmlns:a16="http://schemas.microsoft.com/office/drawing/2014/main" id="{74FE1C58-ECE4-76D2-4B12-5BD5FB919EA7}"/>
              </a:ext>
            </a:extLst>
          </p:cNvPr>
          <p:cNvSpPr/>
          <p:nvPr/>
        </p:nvSpPr>
        <p:spPr>
          <a:xfrm>
            <a:off x="4724400" y="3810000"/>
            <a:ext cx="4114800" cy="1952232"/>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spcAft>
                <a:spcPts val="600"/>
              </a:spcAft>
            </a:pPr>
            <a:r>
              <a:rPr lang="en-US" sz="3100" dirty="0">
                <a:solidFill>
                  <a:srgbClr val="FFFFCC"/>
                </a:solidFill>
              </a:rPr>
              <a:t>How to protect faith?</a:t>
            </a:r>
          </a:p>
          <a:p>
            <a:pPr>
              <a:spcAft>
                <a:spcPts val="600"/>
              </a:spcAft>
            </a:pPr>
            <a:r>
              <a:rPr lang="en-US" sz="3000" dirty="0"/>
              <a:t>Lk.9:51, </a:t>
            </a:r>
            <a:r>
              <a:rPr lang="en-US" sz="3000" dirty="0">
                <a:solidFill>
                  <a:srgbClr val="FFFFCC"/>
                </a:solidFill>
              </a:rPr>
              <a:t>steadfastness</a:t>
            </a:r>
          </a:p>
          <a:p>
            <a:r>
              <a:rPr lang="en-US" sz="3000" dirty="0"/>
              <a:t>Lk.22:32, </a:t>
            </a:r>
            <a:r>
              <a:rPr lang="en-US" sz="3000" dirty="0">
                <a:solidFill>
                  <a:srgbClr val="FFFFCC"/>
                </a:solidFill>
              </a:rPr>
              <a:t>prayer</a:t>
            </a:r>
          </a:p>
        </p:txBody>
      </p:sp>
    </p:spTree>
    <p:extLst>
      <p:ext uri="{BB962C8B-B14F-4D97-AF65-F5344CB8AC3E}">
        <p14:creationId xmlns:p14="http://schemas.microsoft.com/office/powerpoint/2010/main" val="255754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2726</TotalTime>
  <Words>1059</Words>
  <Application>Microsoft Office PowerPoint</Application>
  <PresentationFormat>On-screen Show (4:3)</PresentationFormat>
  <Paragraphs>147</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Tahoma</vt:lpstr>
      <vt:lpstr>Verdana</vt:lpstr>
      <vt:lpstr>Wingdings</vt:lpstr>
      <vt:lpstr>3_Default Design</vt:lpstr>
      <vt:lpstr>PowerPoint Presentation</vt:lpstr>
      <vt:lpstr>Summary of 1 Th.3</vt:lpstr>
      <vt:lpstr>PowerPoint Presentation</vt:lpstr>
      <vt:lpstr>Intolerable anxiety</vt:lpstr>
      <vt:lpstr>PowerPoint Presentation</vt:lpstr>
      <vt:lpstr>Bitter hatred assaulted Paul; how would Timothy fare?</vt:lpstr>
      <vt:lpstr>Bitter hatred assaulted Paul; how would Timothy fare?</vt:lpstr>
      <vt:lpstr>Bitter hatred assaulted Paul; how would Timothy fare?</vt:lpstr>
      <vt:lpstr>Bitter hatred assaulted Paul; how would Timothy fare?</vt:lpstr>
      <vt:lpstr>Bitter hatred assaulted Paul; how would Timothy fare?</vt:lpstr>
      <vt:lpstr>Bitter hatred assaulted Paul; how would Timothy fare?</vt:lpstr>
      <vt:lpstr>PowerPoint Presentation</vt:lpstr>
      <vt:lpstr>“But now…Timothy has come…” (v.6)</vt:lpstr>
      <vt:lpstr>“We were comforted…” (v.7)</vt:lpstr>
      <vt:lpstr>“Now we live if you stand…” (v.8)</vt:lpstr>
      <vt:lpstr>“Gratitude floods Paul’s soul” (v.9)</vt:lpstr>
      <vt:lpstr>Paul’s prayers (v.10)</vt:lpstr>
      <vt:lpstr>Paul’s prayers (v.10)</vt:lpstr>
      <vt:lpstr>PowerPoint Presentation</vt:lpstr>
      <vt:lpstr>Paul can’t be there; Lord can</vt:lpstr>
      <vt:lpstr>Paul can’t be there; Lord can</vt:lpstr>
      <vt:lpstr>Paul can’t be there; Lord can</vt:lpstr>
      <vt:lpstr>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Corrupt World by Rick Duggin</dc:title>
  <dc:creator>System Administrator</dc:creator>
  <cp:lastModifiedBy>Ty Johnson</cp:lastModifiedBy>
  <cp:revision>96</cp:revision>
  <dcterms:created xsi:type="dcterms:W3CDTF">2008-01-16T19:15:47Z</dcterms:created>
  <dcterms:modified xsi:type="dcterms:W3CDTF">2022-11-20T04:47:37Z</dcterms:modified>
</cp:coreProperties>
</file>