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9"/>
  </p:notesMasterIdLst>
  <p:sldIdLst>
    <p:sldId id="610" r:id="rId2"/>
    <p:sldId id="609" r:id="rId3"/>
    <p:sldId id="649" r:id="rId4"/>
    <p:sldId id="622" r:id="rId5"/>
    <p:sldId id="647" r:id="rId6"/>
    <p:sldId id="632" r:id="rId7"/>
    <p:sldId id="611" r:id="rId8"/>
    <p:sldId id="650" r:id="rId9"/>
    <p:sldId id="633" r:id="rId10"/>
    <p:sldId id="651" r:id="rId11"/>
    <p:sldId id="652" r:id="rId12"/>
    <p:sldId id="660" r:id="rId13"/>
    <p:sldId id="653" r:id="rId14"/>
    <p:sldId id="634" r:id="rId15"/>
    <p:sldId id="654" r:id="rId16"/>
    <p:sldId id="635" r:id="rId17"/>
    <p:sldId id="655" r:id="rId18"/>
    <p:sldId id="636" r:id="rId19"/>
    <p:sldId id="656" r:id="rId20"/>
    <p:sldId id="664" r:id="rId21"/>
    <p:sldId id="657" r:id="rId22"/>
    <p:sldId id="637" r:id="rId23"/>
    <p:sldId id="662" r:id="rId24"/>
    <p:sldId id="658" r:id="rId25"/>
    <p:sldId id="612" r:id="rId26"/>
    <p:sldId id="661" r:id="rId27"/>
    <p:sldId id="663"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FF"/>
    <a:srgbClr val="CCFFCC"/>
    <a:srgbClr val="FFFF66"/>
    <a:srgbClr val="CCFFFF"/>
    <a:srgbClr val="FFFFCC"/>
    <a:srgbClr val="FFFF00"/>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2D5F5-615E-4696-8E4C-BD233E9663DC}" type="datetimeFigureOut">
              <a:rPr lang="en-US" smtClean="0"/>
              <a:t>11/19/2022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081AC-E897-4BA2-AEAD-F1C0A64DC01A}" type="slidenum">
              <a:rPr lang="en-US" smtClean="0"/>
              <a:t>‹#›</a:t>
            </a:fld>
            <a:endParaRPr lang="en-US"/>
          </a:p>
        </p:txBody>
      </p:sp>
    </p:spTree>
    <p:extLst>
      <p:ext uri="{BB962C8B-B14F-4D97-AF65-F5344CB8AC3E}">
        <p14:creationId xmlns:p14="http://schemas.microsoft.com/office/powerpoint/2010/main" val="196120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129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9552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814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72719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03326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4354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40316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3920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6643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184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9823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60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5964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0099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67666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41701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3762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9823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3675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04678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592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8908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565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0515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98294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7223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588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318728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80429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415072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137209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84635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207441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302075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317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38828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24412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8789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94650068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1761536" y="6858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914400" rtl="0" eaLnBrk="1" fontAlgn="base" latinLnBrk="0" hangingPunct="1">
              <a:lnSpc>
                <a:spcPct val="100000"/>
              </a:lnSpc>
              <a:spcBef>
                <a:spcPct val="0"/>
              </a:spcBef>
              <a:spcAft>
                <a:spcPct val="0"/>
              </a:spcAft>
              <a:buClrTx/>
              <a:buSzTx/>
              <a:tabLst/>
              <a:defRPr/>
            </a:pPr>
            <a:r>
              <a:rPr kumimoji="0" lang="en-US" sz="3600" b="0" i="0" u="none" strike="noStrike" kern="1200" cap="none" spc="0" normalizeH="0" baseline="0" noProof="0" dirty="0">
                <a:ln>
                  <a:noFill/>
                </a:ln>
                <a:solidFill>
                  <a:srgbClr val="FFFFCC"/>
                </a:solidFill>
                <a:effectLst/>
                <a:uLnTx/>
                <a:uFillTx/>
                <a:latin typeface="Arial"/>
                <a:ea typeface="+mn-ea"/>
                <a:cs typeface="+mn-cs"/>
              </a:rPr>
              <a:t>Sanctified</a:t>
            </a:r>
            <a:br>
              <a:rPr kumimoji="0" lang="en-US" sz="3600" b="0" i="0" u="none" strike="noStrike" kern="1200" cap="none" spc="0" normalizeH="0" baseline="0" noProof="0" dirty="0">
                <a:ln>
                  <a:noFill/>
                </a:ln>
                <a:solidFill>
                  <a:srgbClr val="FFFFCC"/>
                </a:solidFill>
                <a:effectLst/>
                <a:uLnTx/>
                <a:uFillTx/>
                <a:latin typeface="Arial"/>
                <a:ea typeface="+mn-ea"/>
                <a:cs typeface="+mn-cs"/>
              </a:rPr>
            </a:br>
            <a:r>
              <a:rPr kumimoji="0" lang="en-US" sz="3600" b="0" i="0" u="none" strike="noStrike" kern="1200" cap="none" spc="0" normalizeH="0" baseline="0" noProof="0" dirty="0">
                <a:ln>
                  <a:noFill/>
                </a:ln>
                <a:solidFill>
                  <a:srgbClr val="FFFFCC"/>
                </a:solidFill>
                <a:effectLst/>
                <a:uLnTx/>
                <a:uFillTx/>
                <a:latin typeface="Arial"/>
                <a:ea typeface="+mn-ea"/>
                <a:cs typeface="+mn-cs"/>
              </a:rPr>
              <a:t>Uncommon Sense </a:t>
            </a:r>
            <a:endParaRPr kumimoji="0" lang="en-US" sz="28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522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Will of God</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sz="2800" dirty="0">
                <a:solidFill>
                  <a:srgbClr val="FFFFCC"/>
                </a:solidFill>
              </a:rPr>
              <a:t>Sanctified: to be subject to God’s will.</a:t>
            </a:r>
            <a:r>
              <a:rPr lang="en-US" altLang="en-US" sz="2800" dirty="0">
                <a:solidFill>
                  <a:schemeClr val="bg1"/>
                </a:solidFill>
              </a:rPr>
              <a:t> </a:t>
            </a:r>
          </a:p>
          <a:p>
            <a:pPr>
              <a:spcAft>
                <a:spcPts val="0"/>
              </a:spcAft>
              <a:buFont typeface="Wingdings" panose="05000000000000000000" pitchFamily="2" charset="2"/>
              <a:buChar char="§"/>
            </a:pPr>
            <a:r>
              <a:rPr lang="en-US" altLang="en-US" dirty="0">
                <a:solidFill>
                  <a:srgbClr val="FFFFCC"/>
                </a:solidFill>
              </a:rPr>
              <a:t>Abstain:</a:t>
            </a:r>
            <a:r>
              <a:rPr lang="en-US" altLang="en-US" dirty="0">
                <a:solidFill>
                  <a:schemeClr val="bg1"/>
                </a:solidFill>
              </a:rPr>
              <a:t> sanctification requires a life of submission to His will and separation from sin.  Have good sense to be afraid!  </a:t>
            </a:r>
          </a:p>
          <a:p>
            <a:pPr lvl="1">
              <a:spcAft>
                <a:spcPts val="0"/>
              </a:spcAft>
              <a:buFont typeface="Wingdings" panose="05000000000000000000" pitchFamily="2" charset="2"/>
              <a:buChar char="§"/>
            </a:pPr>
            <a:r>
              <a:rPr lang="en-US" altLang="en-US" sz="3100" dirty="0">
                <a:solidFill>
                  <a:schemeClr val="bg1"/>
                </a:solidFill>
              </a:rPr>
              <a:t>Ac.15:29</a:t>
            </a:r>
          </a:p>
          <a:p>
            <a:pPr lvl="2">
              <a:spcAft>
                <a:spcPts val="0"/>
              </a:spcAft>
              <a:buFont typeface="Wingdings" panose="05000000000000000000" pitchFamily="2" charset="2"/>
              <a:buChar char="§"/>
            </a:pPr>
            <a:r>
              <a:rPr lang="en-US" altLang="en-US" sz="3100" dirty="0">
                <a:solidFill>
                  <a:srgbClr val="CCFFCC"/>
                </a:solidFill>
              </a:rPr>
              <a:t>Hot stove </a:t>
            </a:r>
            <a:r>
              <a:rPr lang="en-US" altLang="en-US" sz="3100" dirty="0">
                <a:solidFill>
                  <a:schemeClr val="bg1"/>
                </a:solidFill>
              </a:rPr>
              <a:t>/ </a:t>
            </a:r>
            <a:r>
              <a:rPr lang="en-US" altLang="en-US" sz="3100" dirty="0">
                <a:solidFill>
                  <a:srgbClr val="CCFFCC"/>
                </a:solidFill>
              </a:rPr>
              <a:t>street</a:t>
            </a:r>
            <a:r>
              <a:rPr lang="en-US" altLang="en-US" sz="3100" dirty="0">
                <a:solidFill>
                  <a:schemeClr val="bg1"/>
                </a:solidFill>
              </a:rPr>
              <a:t> / </a:t>
            </a:r>
            <a:r>
              <a:rPr lang="en-US" altLang="en-US" sz="3100" dirty="0">
                <a:solidFill>
                  <a:srgbClr val="CCFFCC"/>
                </a:solidFill>
              </a:rPr>
              <a:t>knife</a:t>
            </a:r>
            <a:r>
              <a:rPr lang="en-US" altLang="en-US" sz="3100" dirty="0">
                <a:solidFill>
                  <a:schemeClr val="bg1"/>
                </a:solidFill>
              </a:rPr>
              <a:t> / </a:t>
            </a:r>
            <a:r>
              <a:rPr lang="en-US" altLang="en-US" sz="3100" dirty="0">
                <a:solidFill>
                  <a:srgbClr val="CCFFCC"/>
                </a:solidFill>
              </a:rPr>
              <a:t>gun</a:t>
            </a:r>
            <a:r>
              <a:rPr lang="en-US" altLang="en-US" sz="3100" dirty="0">
                <a:solidFill>
                  <a:schemeClr val="bg1"/>
                </a:solidFill>
              </a:rPr>
              <a:t> / </a:t>
            </a:r>
            <a:r>
              <a:rPr lang="en-US" altLang="en-US" sz="3100" dirty="0">
                <a:solidFill>
                  <a:srgbClr val="CCFFCC"/>
                </a:solidFill>
              </a:rPr>
              <a:t>lust</a:t>
            </a:r>
            <a:r>
              <a:rPr lang="en-US" altLang="en-US" sz="3100" dirty="0">
                <a:solidFill>
                  <a:schemeClr val="bg1"/>
                </a:solidFill>
              </a:rPr>
              <a:t> . . . </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0A2AA94A-F424-EA47-627E-E576B50593CC}"/>
              </a:ext>
            </a:extLst>
          </p:cNvPr>
          <p:cNvSpPr/>
          <p:nvPr/>
        </p:nvSpPr>
        <p:spPr>
          <a:xfrm>
            <a:off x="1333892" y="4267200"/>
            <a:ext cx="6477000" cy="1371600"/>
          </a:xfrm>
          <a:prstGeom prst="rect">
            <a:avLst/>
          </a:prstGeom>
          <a:solidFill>
            <a:schemeClr val="accent6">
              <a:lumMod val="50000"/>
            </a:schemeClr>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Chaste living is the critical factor</a:t>
            </a:r>
            <a:br>
              <a:rPr lang="en-US" sz="3200" dirty="0">
                <a:solidFill>
                  <a:srgbClr val="FFFFCC"/>
                </a:solidFill>
              </a:rPr>
            </a:br>
            <a:r>
              <a:rPr lang="en-US" sz="3200" dirty="0">
                <a:solidFill>
                  <a:srgbClr val="FFFFCC"/>
                </a:solidFill>
              </a:rPr>
              <a:t>in Thessalonian sanctification</a:t>
            </a:r>
          </a:p>
        </p:txBody>
      </p:sp>
    </p:spTree>
    <p:extLst>
      <p:ext uri="{BB962C8B-B14F-4D97-AF65-F5344CB8AC3E}">
        <p14:creationId xmlns:p14="http://schemas.microsoft.com/office/powerpoint/2010/main" val="100062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Will of God</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0"/>
              </a:spcAft>
              <a:buFont typeface="Wingdings" panose="05000000000000000000" pitchFamily="2" charset="2"/>
              <a:buChar char="§"/>
            </a:pPr>
            <a:r>
              <a:rPr lang="en-US" altLang="en-US" sz="2800" dirty="0">
                <a:solidFill>
                  <a:srgbClr val="FFFFCC"/>
                </a:solidFill>
              </a:rPr>
              <a:t>Sanctified: to be subject to God’s will</a:t>
            </a:r>
            <a:r>
              <a:rPr lang="en-US" altLang="en-US" sz="2800" dirty="0">
                <a:solidFill>
                  <a:schemeClr val="bg1"/>
                </a:solidFill>
              </a:rPr>
              <a:t>.   </a:t>
            </a:r>
          </a:p>
          <a:p>
            <a:pPr>
              <a:spcAft>
                <a:spcPts val="600"/>
              </a:spcAft>
              <a:buFont typeface="Wingdings" panose="05000000000000000000" pitchFamily="2" charset="2"/>
              <a:buChar char="§"/>
            </a:pPr>
            <a:r>
              <a:rPr lang="en-US" altLang="en-US" sz="2800" dirty="0">
                <a:solidFill>
                  <a:srgbClr val="FFFFCC"/>
                </a:solidFill>
              </a:rPr>
              <a:t>Abstain:</a:t>
            </a:r>
            <a:r>
              <a:rPr lang="en-US" altLang="en-US" sz="2800" dirty="0">
                <a:solidFill>
                  <a:schemeClr val="bg1"/>
                </a:solidFill>
              </a:rPr>
              <a:t> sanctification requires a life of submission to His will. </a:t>
            </a:r>
          </a:p>
          <a:p>
            <a:pPr>
              <a:spcAft>
                <a:spcPts val="0"/>
              </a:spcAft>
              <a:buFont typeface="Wingdings" panose="05000000000000000000" pitchFamily="2" charset="2"/>
              <a:buChar char="§"/>
            </a:pPr>
            <a:r>
              <a:rPr lang="en-US" altLang="en-US" dirty="0">
                <a:solidFill>
                  <a:srgbClr val="FFFFCC"/>
                </a:solidFill>
              </a:rPr>
              <a:t>Sexual immorality:</a:t>
            </a:r>
            <a:r>
              <a:rPr lang="en-US" altLang="en-US" dirty="0">
                <a:solidFill>
                  <a:schemeClr val="bg1"/>
                </a:solidFill>
              </a:rPr>
              <a:t> </a:t>
            </a:r>
          </a:p>
          <a:p>
            <a:pPr lvl="1">
              <a:spcBef>
                <a:spcPts val="600"/>
              </a:spcBef>
              <a:spcAft>
                <a:spcPts val="0"/>
              </a:spcAft>
              <a:buFont typeface="Wingdings" panose="05000000000000000000" pitchFamily="2" charset="2"/>
              <a:buChar char="§"/>
            </a:pPr>
            <a:r>
              <a:rPr lang="en-US" altLang="en-US" sz="3200" dirty="0">
                <a:solidFill>
                  <a:schemeClr val="bg1"/>
                </a:solidFill>
              </a:rPr>
              <a:t>Stands first in sin lists.  1 Co.6:9;  Ep.5:3</a:t>
            </a:r>
          </a:p>
          <a:p>
            <a:pPr lvl="1">
              <a:spcAft>
                <a:spcPts val="0"/>
              </a:spcAft>
              <a:buFont typeface="Wingdings" panose="05000000000000000000" pitchFamily="2" charset="2"/>
              <a:buChar char="§"/>
            </a:pPr>
            <a:r>
              <a:rPr lang="en-US" altLang="en-US" sz="3200" dirty="0">
                <a:solidFill>
                  <a:schemeClr val="bg1"/>
                </a:solidFill>
              </a:rPr>
              <a:t>Surrenders to former habits.  </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D7014821-A316-0254-CB87-F6FF1C19B254}"/>
              </a:ext>
            </a:extLst>
          </p:cNvPr>
          <p:cNvSpPr/>
          <p:nvPr/>
        </p:nvSpPr>
        <p:spPr>
          <a:xfrm>
            <a:off x="503551" y="4114800"/>
            <a:ext cx="8154184" cy="22860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“The deadly sin here reprobated</a:t>
            </a:r>
            <a:r>
              <a:rPr lang="en-US" sz="2400" dirty="0"/>
              <a:t>…</a:t>
            </a:r>
            <a:r>
              <a:rPr lang="en-US" sz="3000" dirty="0"/>
              <a:t>was excused by parents, commended by moralists, and consecrated by the Religion of Heathenism, especially in Greece, and particularly at Corinth where…Paul now was” </a:t>
            </a:r>
            <a:r>
              <a:rPr lang="en-US" sz="2400" dirty="0"/>
              <a:t>– Wordsworth</a:t>
            </a:r>
            <a:r>
              <a:rPr lang="en-US" sz="3000" dirty="0"/>
              <a:t> </a:t>
            </a:r>
          </a:p>
        </p:txBody>
      </p:sp>
    </p:spTree>
    <p:extLst>
      <p:ext uri="{BB962C8B-B14F-4D97-AF65-F5344CB8AC3E}">
        <p14:creationId xmlns:p14="http://schemas.microsoft.com/office/powerpoint/2010/main" val="378734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Will of God</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0"/>
              </a:spcAft>
              <a:buFont typeface="Wingdings" panose="05000000000000000000" pitchFamily="2" charset="2"/>
              <a:buChar char="§"/>
            </a:pPr>
            <a:r>
              <a:rPr lang="en-US" altLang="en-US" sz="2800" dirty="0">
                <a:solidFill>
                  <a:srgbClr val="FFFFCC"/>
                </a:solidFill>
              </a:rPr>
              <a:t>Sanctified: to be subject to God’s will</a:t>
            </a:r>
            <a:r>
              <a:rPr lang="en-US" altLang="en-US" sz="2800" dirty="0">
                <a:solidFill>
                  <a:schemeClr val="bg1"/>
                </a:solidFill>
              </a:rPr>
              <a:t>.   </a:t>
            </a:r>
          </a:p>
          <a:p>
            <a:pPr>
              <a:spcAft>
                <a:spcPts val="600"/>
              </a:spcAft>
              <a:buFont typeface="Wingdings" panose="05000000000000000000" pitchFamily="2" charset="2"/>
              <a:buChar char="§"/>
            </a:pPr>
            <a:r>
              <a:rPr lang="en-US" altLang="en-US" sz="2800" dirty="0">
                <a:solidFill>
                  <a:srgbClr val="FFFFCC"/>
                </a:solidFill>
              </a:rPr>
              <a:t>Abstain:</a:t>
            </a:r>
            <a:r>
              <a:rPr lang="en-US" altLang="en-US" sz="2800" dirty="0">
                <a:solidFill>
                  <a:schemeClr val="bg1"/>
                </a:solidFill>
              </a:rPr>
              <a:t> sanctification requires a life of submission to His will. </a:t>
            </a:r>
          </a:p>
          <a:p>
            <a:pPr>
              <a:spcAft>
                <a:spcPts val="0"/>
              </a:spcAft>
              <a:buFont typeface="Wingdings" panose="05000000000000000000" pitchFamily="2" charset="2"/>
              <a:buChar char="§"/>
            </a:pPr>
            <a:r>
              <a:rPr lang="en-US" altLang="en-US" dirty="0">
                <a:solidFill>
                  <a:srgbClr val="FFFFCC"/>
                </a:solidFill>
              </a:rPr>
              <a:t>Sexual immorality:</a:t>
            </a:r>
            <a:r>
              <a:rPr lang="en-US" altLang="en-US" dirty="0">
                <a:solidFill>
                  <a:schemeClr val="bg1"/>
                </a:solidFill>
              </a:rPr>
              <a:t> </a:t>
            </a:r>
          </a:p>
          <a:p>
            <a:pPr lvl="1">
              <a:spcBef>
                <a:spcPts val="600"/>
              </a:spcBef>
              <a:spcAft>
                <a:spcPts val="0"/>
              </a:spcAft>
              <a:buFont typeface="Wingdings" panose="05000000000000000000" pitchFamily="2" charset="2"/>
              <a:buChar char="§"/>
            </a:pPr>
            <a:r>
              <a:rPr lang="en-US" altLang="en-US" sz="3200" dirty="0">
                <a:solidFill>
                  <a:schemeClr val="bg1"/>
                </a:solidFill>
              </a:rPr>
              <a:t>Stands first in sin lists.  1 Co.6:9;  Ep.5:3</a:t>
            </a:r>
          </a:p>
          <a:p>
            <a:pPr lvl="1">
              <a:spcAft>
                <a:spcPts val="0"/>
              </a:spcAft>
              <a:buFont typeface="Wingdings" panose="05000000000000000000" pitchFamily="2" charset="2"/>
              <a:buChar char="§"/>
            </a:pPr>
            <a:r>
              <a:rPr lang="en-US" altLang="en-US" sz="3200" dirty="0">
                <a:solidFill>
                  <a:schemeClr val="bg1"/>
                </a:solidFill>
              </a:rPr>
              <a:t>Surrenders to former habits. </a:t>
            </a:r>
          </a:p>
          <a:p>
            <a:pPr lvl="1">
              <a:spcAft>
                <a:spcPts val="0"/>
              </a:spcAft>
              <a:buFont typeface="Wingdings" panose="05000000000000000000" pitchFamily="2" charset="2"/>
              <a:buChar char="§"/>
            </a:pPr>
            <a:r>
              <a:rPr lang="en-US" altLang="en-US" sz="3200" dirty="0">
                <a:solidFill>
                  <a:schemeClr val="bg1"/>
                </a:solidFill>
              </a:rPr>
              <a:t>Surrounds Christians in immoral society.  </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895095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6858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9478" y="2781692"/>
            <a:ext cx="6183022" cy="11430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3600" b="0" i="0" u="none" strike="noStrike" kern="1200" cap="none" spc="0" normalizeH="0" baseline="0" noProof="0" dirty="0">
                <a:ln>
                  <a:noFill/>
                </a:ln>
                <a:solidFill>
                  <a:srgbClr val="FFC000"/>
                </a:solidFill>
                <a:effectLst/>
                <a:uLnTx/>
                <a:uFillTx/>
                <a:latin typeface="Arial"/>
                <a:ea typeface="+mn-ea"/>
                <a:cs typeface="+mn-cs"/>
              </a:rPr>
              <a:t>Protection, </a:t>
            </a:r>
            <a:r>
              <a:rPr kumimoji="0" lang="en-US" sz="3600" b="0" i="0" u="none" strike="noStrike" kern="1200" cap="none" spc="0" normalizeH="0" baseline="0" noProof="0" dirty="0">
                <a:ln>
                  <a:noFill/>
                </a:ln>
                <a:solidFill>
                  <a:srgbClr val="FFFF00"/>
                </a:solidFill>
                <a:effectLst/>
                <a:uLnTx/>
                <a:uFillTx/>
                <a:latin typeface="Arial"/>
                <a:ea typeface="+mn-ea"/>
                <a:cs typeface="+mn-cs"/>
              </a:rPr>
              <a:t>4</a:t>
            </a:r>
          </a:p>
        </p:txBody>
      </p:sp>
      <p:sp>
        <p:nvSpPr>
          <p:cNvPr id="4" name="Rectangle 3">
            <a:extLst>
              <a:ext uri="{FF2B5EF4-FFF2-40B4-BE49-F238E27FC236}">
                <a16:creationId xmlns:a16="http://schemas.microsoft.com/office/drawing/2014/main" id="{518A71D8-7B99-0F87-DB49-6B8AA5C616F8}"/>
              </a:ext>
            </a:extLst>
          </p:cNvPr>
          <p:cNvSpPr/>
          <p:nvPr/>
        </p:nvSpPr>
        <p:spPr>
          <a:xfrm>
            <a:off x="2257719" y="13716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
        <p:nvSpPr>
          <p:cNvPr id="5" name="Rectangle 4">
            <a:extLst>
              <a:ext uri="{FF2B5EF4-FFF2-40B4-BE49-F238E27FC236}">
                <a16:creationId xmlns:a16="http://schemas.microsoft.com/office/drawing/2014/main" id="{0DB8D2F0-2BA8-A2B3-C8FD-246E493A2C04}"/>
              </a:ext>
            </a:extLst>
          </p:cNvPr>
          <p:cNvSpPr/>
          <p:nvPr/>
        </p:nvSpPr>
        <p:spPr>
          <a:xfrm>
            <a:off x="2257719" y="2066827"/>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Purpose, 3</a:t>
            </a:r>
          </a:p>
        </p:txBody>
      </p:sp>
    </p:spTree>
    <p:extLst>
      <p:ext uri="{BB962C8B-B14F-4D97-AF65-F5344CB8AC3E}">
        <p14:creationId xmlns:p14="http://schemas.microsoft.com/office/powerpoint/2010/main" val="2955068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Know how to possess own vessel</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486400"/>
          </a:xfrm>
        </p:spPr>
        <p:txBody>
          <a:bodyPr/>
          <a:lstStyle/>
          <a:p>
            <a:pPr marL="0" indent="0" algn="ctr">
              <a:spcAft>
                <a:spcPts val="600"/>
              </a:spcAft>
              <a:buNone/>
            </a:pPr>
            <a:r>
              <a:rPr lang="en-US" altLang="en-US" dirty="0">
                <a:solidFill>
                  <a:schemeClr val="bg1"/>
                </a:solidFill>
              </a:rPr>
              <a:t>Two possibilities – </a:t>
            </a:r>
          </a:p>
          <a:p>
            <a:pPr marL="0" indent="0">
              <a:spcAft>
                <a:spcPts val="600"/>
              </a:spcAft>
              <a:buNone/>
            </a:pPr>
            <a:r>
              <a:rPr lang="en-US" altLang="en-US" sz="2400" dirty="0">
                <a:solidFill>
                  <a:srgbClr val="66FFFF"/>
                </a:solidFill>
              </a:rPr>
              <a:t>1. </a:t>
            </a:r>
            <a:r>
              <a:rPr lang="en-US" altLang="en-US" dirty="0">
                <a:solidFill>
                  <a:srgbClr val="FFFF99"/>
                </a:solidFill>
              </a:rPr>
              <a:t>Take a </a:t>
            </a:r>
            <a:r>
              <a:rPr lang="en-US" altLang="en-US" u="sng" dirty="0">
                <a:solidFill>
                  <a:srgbClr val="FFFF99"/>
                </a:solidFill>
              </a:rPr>
              <a:t>wife</a:t>
            </a:r>
            <a:r>
              <a:rPr lang="en-US" altLang="en-US" dirty="0">
                <a:solidFill>
                  <a:srgbClr val="FFFF99"/>
                </a:solidFill>
              </a:rPr>
              <a:t> for himself.   </a:t>
            </a:r>
            <a:r>
              <a:rPr lang="en-US" altLang="en-US" dirty="0">
                <a:solidFill>
                  <a:schemeClr val="bg1"/>
                </a:solidFill>
              </a:rPr>
              <a:t>1 Co.7:2; 1 Pt.3:7</a:t>
            </a:r>
          </a:p>
          <a:p>
            <a:pPr marL="0" indent="0">
              <a:spcAft>
                <a:spcPts val="0"/>
              </a:spcAft>
              <a:buNone/>
            </a:pPr>
            <a:r>
              <a:rPr lang="en-US" altLang="en-US" sz="2400" dirty="0">
                <a:solidFill>
                  <a:srgbClr val="66FFFF"/>
                </a:solidFill>
              </a:rPr>
              <a:t>2. </a:t>
            </a:r>
            <a:r>
              <a:rPr lang="en-US" altLang="en-US" dirty="0">
                <a:solidFill>
                  <a:srgbClr val="FFFF99"/>
                </a:solidFill>
              </a:rPr>
              <a:t>Gain control over </a:t>
            </a:r>
            <a:r>
              <a:rPr lang="en-US" altLang="en-US" u="sng" dirty="0">
                <a:solidFill>
                  <a:srgbClr val="FFFF99"/>
                </a:solidFill>
              </a:rPr>
              <a:t>own body</a:t>
            </a:r>
            <a:r>
              <a:rPr lang="en-US" altLang="en-US" dirty="0">
                <a:solidFill>
                  <a:srgbClr val="FFFF99"/>
                </a:solidFill>
              </a:rPr>
              <a:t>.  </a:t>
            </a:r>
          </a:p>
          <a:p>
            <a:pPr lvl="1">
              <a:spcAft>
                <a:spcPts val="0"/>
              </a:spcAft>
              <a:buFont typeface="Wingdings" panose="05000000000000000000" pitchFamily="2" charset="2"/>
              <a:buChar char="§"/>
            </a:pPr>
            <a:r>
              <a:rPr lang="en-US" altLang="en-US" sz="3100" dirty="0">
                <a:solidFill>
                  <a:schemeClr val="bg1"/>
                </a:solidFill>
              </a:rPr>
              <a:t>2 Co.4:7</a:t>
            </a:r>
          </a:p>
          <a:p>
            <a:pPr lvl="1">
              <a:spcAft>
                <a:spcPts val="300"/>
              </a:spcAft>
              <a:buFont typeface="Wingdings" panose="05000000000000000000" pitchFamily="2" charset="2"/>
              <a:buChar char="§"/>
            </a:pPr>
            <a:r>
              <a:rPr lang="en-US" altLang="en-US" sz="3100" dirty="0">
                <a:solidFill>
                  <a:schemeClr val="bg1"/>
                </a:solidFill>
              </a:rPr>
              <a:t>1 Sm.21:4-5</a:t>
            </a:r>
          </a:p>
          <a:p>
            <a:pPr lvl="2">
              <a:spcAft>
                <a:spcPts val="600"/>
              </a:spcAft>
              <a:buFont typeface="Wingdings" panose="05000000000000000000" pitchFamily="2" charset="2"/>
              <a:buChar char="§"/>
            </a:pPr>
            <a:r>
              <a:rPr lang="en-US" altLang="en-US" sz="3100" dirty="0">
                <a:solidFill>
                  <a:schemeClr val="bg1"/>
                </a:solidFill>
              </a:rPr>
              <a:t>In sanctification </a:t>
            </a:r>
            <a:r>
              <a:rPr lang="en-US" altLang="en-US" sz="3100" dirty="0">
                <a:solidFill>
                  <a:srgbClr val="FFFF00"/>
                </a:solidFill>
              </a:rPr>
              <a:t>(to God)</a:t>
            </a:r>
            <a:r>
              <a:rPr lang="en-US" altLang="en-US" sz="3100" dirty="0">
                <a:solidFill>
                  <a:schemeClr val="bg1"/>
                </a:solidFill>
              </a:rPr>
              <a:t> and honor </a:t>
            </a:r>
            <a:r>
              <a:rPr lang="en-US" altLang="en-US" sz="3100" dirty="0">
                <a:solidFill>
                  <a:srgbClr val="FFFF00"/>
                </a:solidFill>
              </a:rPr>
              <a:t>(to other people)</a:t>
            </a:r>
            <a:r>
              <a:rPr lang="en-US" altLang="en-US" sz="3100" dirty="0">
                <a:solidFill>
                  <a:schemeClr val="bg1"/>
                </a:solidFill>
              </a:rPr>
              <a:t> – not sinful lust (v.5).   </a:t>
            </a:r>
            <a:br>
              <a:rPr lang="en-US" altLang="en-US" sz="3100" dirty="0">
                <a:solidFill>
                  <a:schemeClr val="bg1"/>
                </a:solidFill>
              </a:rPr>
            </a:br>
            <a:r>
              <a:rPr lang="en-US" altLang="en-US" sz="3100" dirty="0">
                <a:solidFill>
                  <a:schemeClr val="bg1"/>
                </a:solidFill>
              </a:rPr>
              <a:t>2 Co.7:1</a:t>
            </a:r>
          </a:p>
          <a:p>
            <a:pPr lvl="3">
              <a:spcAft>
                <a:spcPts val="0"/>
              </a:spcAft>
              <a:buFont typeface="Wingdings" panose="05000000000000000000" pitchFamily="2" charset="2"/>
              <a:buChar char="§"/>
            </a:pPr>
            <a:r>
              <a:rPr lang="en-US" altLang="en-US" sz="3100" dirty="0">
                <a:solidFill>
                  <a:schemeClr val="bg1"/>
                </a:solidFill>
              </a:rPr>
              <a:t>Hb.13:4.   2 Sm.12:14, 9</a:t>
            </a:r>
          </a:p>
        </p:txBody>
      </p:sp>
    </p:spTree>
    <p:extLst>
      <p:ext uri="{BB962C8B-B14F-4D97-AF65-F5344CB8AC3E}">
        <p14:creationId xmlns:p14="http://schemas.microsoft.com/office/powerpoint/2010/main" val="312932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6858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0489" y="3447854"/>
            <a:ext cx="6183022" cy="11430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 </a:t>
            </a:r>
            <a:r>
              <a:rPr kumimoji="0" lang="en-US" sz="3600" b="0" i="0" u="none" strike="noStrike" kern="1200" cap="none" spc="0" normalizeH="0" baseline="0" noProof="0" dirty="0">
                <a:ln>
                  <a:noFill/>
                </a:ln>
                <a:solidFill>
                  <a:srgbClr val="FFC000"/>
                </a:solidFill>
                <a:effectLst/>
                <a:uLnTx/>
                <a:uFillTx/>
                <a:latin typeface="Arial"/>
                <a:ea typeface="+mn-ea"/>
                <a:cs typeface="+mn-cs"/>
              </a:rPr>
              <a:t>Passion, </a:t>
            </a:r>
            <a:r>
              <a:rPr lang="en-US" sz="3600" dirty="0">
                <a:solidFill>
                  <a:srgbClr val="FFFF00"/>
                </a:solidFill>
                <a:latin typeface="Arial"/>
              </a:rPr>
              <a:t>5</a:t>
            </a:r>
            <a:endParaRPr kumimoji="0" lang="en-US" sz="3600" b="0" i="0" u="none" strike="noStrike" kern="1200" cap="none" spc="0" normalizeH="0" baseline="0" noProof="0" dirty="0">
              <a:ln>
                <a:noFill/>
              </a:ln>
              <a:solidFill>
                <a:srgbClr val="FFFF00"/>
              </a:solidFill>
              <a:effectLst/>
              <a:uLnTx/>
              <a:uFillTx/>
              <a:latin typeface="Arial"/>
              <a:ea typeface="+mn-ea"/>
              <a:cs typeface="+mn-cs"/>
            </a:endParaRPr>
          </a:p>
        </p:txBody>
      </p:sp>
      <p:sp>
        <p:nvSpPr>
          <p:cNvPr id="4" name="Rectangle 3">
            <a:extLst>
              <a:ext uri="{FF2B5EF4-FFF2-40B4-BE49-F238E27FC236}">
                <a16:creationId xmlns:a16="http://schemas.microsoft.com/office/drawing/2014/main" id="{518A71D8-7B99-0F87-DB49-6B8AA5C616F8}"/>
              </a:ext>
            </a:extLst>
          </p:cNvPr>
          <p:cNvSpPr/>
          <p:nvPr/>
        </p:nvSpPr>
        <p:spPr>
          <a:xfrm>
            <a:off x="2257719" y="13716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
        <p:nvSpPr>
          <p:cNvPr id="5" name="Rectangle 4">
            <a:extLst>
              <a:ext uri="{FF2B5EF4-FFF2-40B4-BE49-F238E27FC236}">
                <a16:creationId xmlns:a16="http://schemas.microsoft.com/office/drawing/2014/main" id="{0DB8D2F0-2BA8-A2B3-C8FD-246E493A2C04}"/>
              </a:ext>
            </a:extLst>
          </p:cNvPr>
          <p:cNvSpPr/>
          <p:nvPr/>
        </p:nvSpPr>
        <p:spPr>
          <a:xfrm>
            <a:off x="2257719" y="2066827"/>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Purpose, 3</a:t>
            </a:r>
          </a:p>
        </p:txBody>
      </p:sp>
      <p:sp>
        <p:nvSpPr>
          <p:cNvPr id="6" name="Rectangle 5">
            <a:extLst>
              <a:ext uri="{FF2B5EF4-FFF2-40B4-BE49-F238E27FC236}">
                <a16:creationId xmlns:a16="http://schemas.microsoft.com/office/drawing/2014/main" id="{121F0BF7-F71D-F51B-F753-850238566063}"/>
              </a:ext>
            </a:extLst>
          </p:cNvPr>
          <p:cNvSpPr/>
          <p:nvPr/>
        </p:nvSpPr>
        <p:spPr>
          <a:xfrm>
            <a:off x="2257719" y="2762054"/>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2400" b="0" i="0" u="none" strike="noStrike" kern="1200" cap="none" spc="0" normalizeH="0" baseline="0" noProof="0" dirty="0">
                <a:ln>
                  <a:noFill/>
                </a:ln>
                <a:solidFill>
                  <a:schemeClr val="bg1"/>
                </a:solidFill>
                <a:effectLst/>
                <a:uLnTx/>
                <a:uFillTx/>
                <a:latin typeface="Arial"/>
              </a:rPr>
              <a:t>Protection, 4</a:t>
            </a:r>
          </a:p>
        </p:txBody>
      </p:sp>
    </p:spTree>
    <p:extLst>
      <p:ext uri="{BB962C8B-B14F-4D97-AF65-F5344CB8AC3E}">
        <p14:creationId xmlns:p14="http://schemas.microsoft.com/office/powerpoint/2010/main" val="2623484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Passions (of lust); dominated by animal desires.  </a:t>
            </a:r>
            <a:r>
              <a:rPr lang="en-US" altLang="en-US" sz="3400" i="1" dirty="0">
                <a:solidFill>
                  <a:srgbClr val="FFFF00"/>
                </a:solidFill>
              </a:rPr>
              <a:t>Depraved passion.  </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95400"/>
            <a:ext cx="8305800" cy="5181600"/>
          </a:xfrm>
        </p:spPr>
        <p:txBody>
          <a:bodyPr/>
          <a:lstStyle/>
          <a:p>
            <a:pPr>
              <a:spcAft>
                <a:spcPts val="0"/>
              </a:spcAft>
              <a:buFont typeface="Wingdings" panose="05000000000000000000" pitchFamily="2" charset="2"/>
              <a:buChar char="§"/>
            </a:pPr>
            <a:r>
              <a:rPr lang="en-US" altLang="en-US" dirty="0">
                <a:solidFill>
                  <a:srgbClr val="FFFFCC"/>
                </a:solidFill>
              </a:rPr>
              <a:t>“Gentiles that do not know God” </a:t>
            </a:r>
            <a:r>
              <a:rPr lang="en-US" altLang="en-US" dirty="0">
                <a:solidFill>
                  <a:schemeClr val="bg1"/>
                </a:solidFill>
              </a:rPr>
              <a:t>(Ga.4:8)</a:t>
            </a:r>
          </a:p>
          <a:p>
            <a:pPr lvl="1">
              <a:spcAft>
                <a:spcPts val="0"/>
              </a:spcAft>
              <a:buFont typeface="Wingdings" panose="05000000000000000000" pitchFamily="2" charset="2"/>
              <a:buChar char="§"/>
            </a:pPr>
            <a:r>
              <a:rPr lang="en-US" altLang="en-US" sz="3100" dirty="0">
                <a:solidFill>
                  <a:schemeClr val="bg1"/>
                </a:solidFill>
              </a:rPr>
              <a:t>Ignorance:  Ro.1:24, 26, 28   </a:t>
            </a:r>
          </a:p>
          <a:p>
            <a:pPr lvl="2">
              <a:spcAft>
                <a:spcPts val="0"/>
              </a:spcAft>
              <a:buFont typeface="Wingdings" panose="05000000000000000000" pitchFamily="2" charset="2"/>
              <a:buChar char="§"/>
            </a:pPr>
            <a:r>
              <a:rPr lang="en-US" altLang="en-US" sz="3100" dirty="0">
                <a:solidFill>
                  <a:schemeClr val="bg1"/>
                </a:solidFill>
              </a:rPr>
              <a:t>Roman society of </a:t>
            </a:r>
            <a:r>
              <a:rPr lang="en-US" altLang="en-US" sz="3100" dirty="0" err="1">
                <a:solidFill>
                  <a:schemeClr val="bg1"/>
                </a:solidFill>
              </a:rPr>
              <a:t>Thessalonia</a:t>
            </a:r>
            <a:r>
              <a:rPr lang="en-US" altLang="en-US" sz="3100" dirty="0">
                <a:solidFill>
                  <a:schemeClr val="bg1"/>
                </a:solidFill>
              </a:rPr>
              <a:t> = U.S.</a:t>
            </a:r>
          </a:p>
          <a:p>
            <a:pPr lvl="1">
              <a:spcAft>
                <a:spcPts val="0"/>
              </a:spcAft>
              <a:buFont typeface="Wingdings" panose="05000000000000000000" pitchFamily="2" charset="2"/>
              <a:buChar char="§"/>
            </a:pPr>
            <a:r>
              <a:rPr lang="en-US" altLang="en-US" sz="3100" dirty="0">
                <a:solidFill>
                  <a:schemeClr val="bg1"/>
                </a:solidFill>
              </a:rPr>
              <a:t>1 Pt.4:3</a:t>
            </a:r>
          </a:p>
          <a:p>
            <a:pPr>
              <a:spcAft>
                <a:spcPts val="0"/>
              </a:spcAft>
              <a:buFont typeface="Wingdings" panose="05000000000000000000" pitchFamily="2" charset="2"/>
              <a:buChar char="§"/>
            </a:pPr>
            <a:r>
              <a:rPr lang="en-US" altLang="en-US" dirty="0">
                <a:solidFill>
                  <a:schemeClr val="bg1"/>
                </a:solidFill>
              </a:rPr>
              <a:t>Knowing God is more than intellectual action or mere obedience.  Tit.1:16</a:t>
            </a:r>
          </a:p>
          <a:p>
            <a:pPr lvl="1">
              <a:spcAft>
                <a:spcPts val="0"/>
              </a:spcAft>
              <a:buFont typeface="Wingdings" panose="05000000000000000000" pitchFamily="2" charset="2"/>
              <a:buChar char="§"/>
            </a:pPr>
            <a:r>
              <a:rPr lang="en-US" altLang="en-US" sz="3200" dirty="0">
                <a:solidFill>
                  <a:schemeClr val="bg1"/>
                </a:solidFill>
              </a:rPr>
              <a:t>Jonah</a:t>
            </a:r>
          </a:p>
          <a:p>
            <a:pPr marL="457200" lvl="1" indent="0">
              <a:spcAft>
                <a:spcPts val="0"/>
              </a:spcAft>
              <a:buNone/>
            </a:pPr>
            <a:endParaRPr lang="en-US" altLang="en-US" dirty="0">
              <a:solidFill>
                <a:schemeClr val="bg1"/>
              </a:solidFill>
            </a:endParaRPr>
          </a:p>
        </p:txBody>
      </p:sp>
      <p:sp>
        <p:nvSpPr>
          <p:cNvPr id="3" name="Rectangle 2">
            <a:extLst>
              <a:ext uri="{FF2B5EF4-FFF2-40B4-BE49-F238E27FC236}">
                <a16:creationId xmlns:a16="http://schemas.microsoft.com/office/drawing/2014/main" id="{A9F8C36F-00AA-C841-D3E5-A66C763CD8B7}"/>
              </a:ext>
            </a:extLst>
          </p:cNvPr>
          <p:cNvSpPr/>
          <p:nvPr/>
        </p:nvSpPr>
        <p:spPr>
          <a:xfrm>
            <a:off x="1510718" y="5334000"/>
            <a:ext cx="6137563" cy="990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“Man first denies his Maker, and</a:t>
            </a:r>
            <a:br>
              <a:rPr lang="en-US" sz="3100" dirty="0">
                <a:solidFill>
                  <a:srgbClr val="FFFFCC"/>
                </a:solidFill>
              </a:rPr>
            </a:br>
            <a:r>
              <a:rPr lang="en-US" sz="3100" dirty="0">
                <a:solidFill>
                  <a:srgbClr val="FFFFCC"/>
                </a:solidFill>
              </a:rPr>
              <a:t>then degrades himself”</a:t>
            </a:r>
            <a:r>
              <a:rPr lang="en-US" dirty="0">
                <a:solidFill>
                  <a:srgbClr val="FFFFCC"/>
                </a:solidFill>
              </a:rPr>
              <a:t> </a:t>
            </a:r>
            <a:r>
              <a:rPr lang="en-US" dirty="0"/>
              <a:t>– Findlay </a:t>
            </a:r>
          </a:p>
        </p:txBody>
      </p:sp>
    </p:spTree>
    <p:extLst>
      <p:ext uri="{BB962C8B-B14F-4D97-AF65-F5344CB8AC3E}">
        <p14:creationId xmlns:p14="http://schemas.microsoft.com/office/powerpoint/2010/main" val="255754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6858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0489" y="4153292"/>
            <a:ext cx="6183022" cy="11430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 </a:t>
            </a:r>
            <a:r>
              <a:rPr kumimoji="0" lang="en-US" sz="3600" b="0" i="0" u="none" strike="noStrike" kern="1200" cap="none" spc="0" normalizeH="0" baseline="0" noProof="0" dirty="0">
                <a:ln>
                  <a:noFill/>
                </a:ln>
                <a:solidFill>
                  <a:srgbClr val="FFC000"/>
                </a:solidFill>
                <a:effectLst/>
                <a:uLnTx/>
                <a:uFillTx/>
                <a:latin typeface="Arial"/>
                <a:ea typeface="+mn-ea"/>
                <a:cs typeface="+mn-cs"/>
              </a:rPr>
              <a:t>Prohibition, </a:t>
            </a:r>
            <a:r>
              <a:rPr kumimoji="0" lang="en-US" sz="3600" b="0" i="0" u="none" strike="noStrike" kern="1200" cap="none" spc="0" normalizeH="0" baseline="0" noProof="0" dirty="0">
                <a:ln>
                  <a:noFill/>
                </a:ln>
                <a:solidFill>
                  <a:srgbClr val="FFFF00"/>
                </a:solidFill>
                <a:effectLst/>
                <a:uLnTx/>
                <a:uFillTx/>
                <a:latin typeface="Arial"/>
                <a:ea typeface="+mn-ea"/>
                <a:cs typeface="+mn-cs"/>
              </a:rPr>
              <a:t>6</a:t>
            </a:r>
          </a:p>
        </p:txBody>
      </p:sp>
      <p:sp>
        <p:nvSpPr>
          <p:cNvPr id="4" name="Rectangle 3">
            <a:extLst>
              <a:ext uri="{FF2B5EF4-FFF2-40B4-BE49-F238E27FC236}">
                <a16:creationId xmlns:a16="http://schemas.microsoft.com/office/drawing/2014/main" id="{518A71D8-7B99-0F87-DB49-6B8AA5C616F8}"/>
              </a:ext>
            </a:extLst>
          </p:cNvPr>
          <p:cNvSpPr/>
          <p:nvPr/>
        </p:nvSpPr>
        <p:spPr>
          <a:xfrm>
            <a:off x="2257719" y="13716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
        <p:nvSpPr>
          <p:cNvPr id="5" name="Rectangle 4">
            <a:extLst>
              <a:ext uri="{FF2B5EF4-FFF2-40B4-BE49-F238E27FC236}">
                <a16:creationId xmlns:a16="http://schemas.microsoft.com/office/drawing/2014/main" id="{0DB8D2F0-2BA8-A2B3-C8FD-246E493A2C04}"/>
              </a:ext>
            </a:extLst>
          </p:cNvPr>
          <p:cNvSpPr/>
          <p:nvPr/>
        </p:nvSpPr>
        <p:spPr>
          <a:xfrm>
            <a:off x="2257719" y="2066827"/>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Purpose, 3</a:t>
            </a:r>
          </a:p>
        </p:txBody>
      </p:sp>
      <p:sp>
        <p:nvSpPr>
          <p:cNvPr id="6" name="Rectangle 5">
            <a:extLst>
              <a:ext uri="{FF2B5EF4-FFF2-40B4-BE49-F238E27FC236}">
                <a16:creationId xmlns:a16="http://schemas.microsoft.com/office/drawing/2014/main" id="{121F0BF7-F71D-F51B-F753-850238566063}"/>
              </a:ext>
            </a:extLst>
          </p:cNvPr>
          <p:cNvSpPr/>
          <p:nvPr/>
        </p:nvSpPr>
        <p:spPr>
          <a:xfrm>
            <a:off x="2257719" y="2762054"/>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2400" b="0" i="0" u="none" strike="noStrike" kern="1200" cap="none" spc="0" normalizeH="0" baseline="0" noProof="0" dirty="0">
                <a:ln>
                  <a:noFill/>
                </a:ln>
                <a:solidFill>
                  <a:schemeClr val="bg1"/>
                </a:solidFill>
                <a:effectLst/>
                <a:uLnTx/>
                <a:uFillTx/>
                <a:latin typeface="Arial"/>
              </a:rPr>
              <a:t>Protection, 4</a:t>
            </a:r>
          </a:p>
        </p:txBody>
      </p:sp>
      <p:sp>
        <p:nvSpPr>
          <p:cNvPr id="7" name="Rectangle 6">
            <a:extLst>
              <a:ext uri="{FF2B5EF4-FFF2-40B4-BE49-F238E27FC236}">
                <a16:creationId xmlns:a16="http://schemas.microsoft.com/office/drawing/2014/main" id="{F7D3E8C8-FF17-CB25-7145-F79955719B2F}"/>
              </a:ext>
            </a:extLst>
          </p:cNvPr>
          <p:cNvSpPr/>
          <p:nvPr/>
        </p:nvSpPr>
        <p:spPr>
          <a:xfrm>
            <a:off x="2256935" y="3458065"/>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 </a:t>
            </a:r>
            <a:r>
              <a:rPr kumimoji="0" lang="en-US" sz="2400" b="0" i="0" u="none" strike="noStrike" kern="1200" cap="none" spc="0" normalizeH="0" baseline="0" noProof="0" dirty="0">
                <a:ln>
                  <a:noFill/>
                </a:ln>
                <a:solidFill>
                  <a:schemeClr val="bg1"/>
                </a:solidFill>
                <a:effectLst/>
                <a:uLnTx/>
                <a:uFillTx/>
                <a:latin typeface="Arial"/>
              </a:rPr>
              <a:t>Passion, 5</a:t>
            </a:r>
          </a:p>
        </p:txBody>
      </p:sp>
    </p:spTree>
    <p:extLst>
      <p:ext uri="{BB962C8B-B14F-4D97-AF65-F5344CB8AC3E}">
        <p14:creationId xmlns:p14="http://schemas.microsoft.com/office/powerpoint/2010/main" val="17771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Do not mistreat a brother</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6019800"/>
          </a:xfrm>
        </p:spPr>
        <p:txBody>
          <a:bodyPr/>
          <a:lstStyle/>
          <a:p>
            <a:pPr marL="0" indent="0" algn="ctr">
              <a:spcAft>
                <a:spcPts val="600"/>
              </a:spcAft>
              <a:buNone/>
            </a:pPr>
            <a:r>
              <a:rPr lang="en-US" altLang="en-US" dirty="0">
                <a:solidFill>
                  <a:srgbClr val="FFFFCC"/>
                </a:solidFill>
              </a:rPr>
              <a:t>One way, two words</a:t>
            </a:r>
            <a:endParaRPr lang="en-US" altLang="en-US" dirty="0">
              <a:solidFill>
                <a:schemeClr val="bg1"/>
              </a:solidFill>
            </a:endParaRPr>
          </a:p>
          <a:p>
            <a:pPr>
              <a:spcBef>
                <a:spcPts val="0"/>
              </a:spcBef>
              <a:spcAft>
                <a:spcPts val="200"/>
              </a:spcAft>
              <a:buFont typeface="Wingdings" panose="05000000000000000000" pitchFamily="2" charset="2"/>
              <a:buChar char="§"/>
            </a:pPr>
            <a:r>
              <a:rPr lang="en-US" altLang="en-US" dirty="0">
                <a:solidFill>
                  <a:srgbClr val="CCFFCC"/>
                </a:solidFill>
              </a:rPr>
              <a:t>Take advantage</a:t>
            </a:r>
            <a:r>
              <a:rPr lang="en-US" altLang="en-US" sz="3100" dirty="0">
                <a:solidFill>
                  <a:srgbClr val="CCFFCC"/>
                </a:solidFill>
              </a:rPr>
              <a:t>: </a:t>
            </a:r>
            <a:r>
              <a:rPr lang="en-US" altLang="en-US" sz="3100" dirty="0">
                <a:solidFill>
                  <a:schemeClr val="bg1"/>
                </a:solidFill>
              </a:rPr>
              <a:t>transgress by going beyond proper limits in behavior, trespass, sin   </a:t>
            </a:r>
          </a:p>
          <a:p>
            <a:pPr lvl="1">
              <a:spcBef>
                <a:spcPts val="0"/>
              </a:spcBef>
              <a:spcAft>
                <a:spcPts val="200"/>
              </a:spcAft>
              <a:buFont typeface="Wingdings" panose="05000000000000000000" pitchFamily="2" charset="2"/>
              <a:buChar char="§"/>
            </a:pPr>
            <a:r>
              <a:rPr lang="en-US" altLang="en-US" sz="3100" dirty="0">
                <a:solidFill>
                  <a:schemeClr val="bg1"/>
                </a:solidFill>
              </a:rPr>
              <a:t>Cannot break this rule without cheating others</a:t>
            </a:r>
          </a:p>
          <a:p>
            <a:pPr>
              <a:spcBef>
                <a:spcPts val="600"/>
              </a:spcBef>
              <a:spcAft>
                <a:spcPts val="0"/>
              </a:spcAft>
              <a:buFont typeface="Wingdings" panose="05000000000000000000" pitchFamily="2" charset="2"/>
              <a:buChar char="§"/>
            </a:pPr>
            <a:r>
              <a:rPr lang="en-US" altLang="en-US" dirty="0">
                <a:solidFill>
                  <a:srgbClr val="CCFFCC"/>
                </a:solidFill>
              </a:rPr>
              <a:t>Defraud</a:t>
            </a:r>
            <a:r>
              <a:rPr lang="en-US" altLang="en-US" sz="3100" dirty="0">
                <a:solidFill>
                  <a:srgbClr val="CCFFCC"/>
                </a:solidFill>
              </a:rPr>
              <a:t>: </a:t>
            </a:r>
            <a:r>
              <a:rPr lang="en-US" altLang="en-US" sz="3100" dirty="0">
                <a:solidFill>
                  <a:schemeClr val="bg1"/>
                </a:solidFill>
              </a:rPr>
              <a:t>take advantage of, outwit, defraud, cheat</a:t>
            </a:r>
          </a:p>
          <a:p>
            <a:pPr lvl="1">
              <a:spcBef>
                <a:spcPts val="0"/>
              </a:spcBef>
              <a:spcAft>
                <a:spcPts val="0"/>
              </a:spcAft>
              <a:buFont typeface="Wingdings" panose="05000000000000000000" pitchFamily="2" charset="2"/>
              <a:buChar char="§"/>
            </a:pPr>
            <a:r>
              <a:rPr lang="en-US" altLang="en-US" sz="3200" dirty="0">
                <a:solidFill>
                  <a:schemeClr val="bg1"/>
                </a:solidFill>
              </a:rPr>
              <a:t>Ro.12:17 … 21</a:t>
            </a:r>
            <a:endParaRPr lang="en-US" altLang="en-US" sz="3200" dirty="0">
              <a:solidFill>
                <a:srgbClr val="CCFFCC"/>
              </a:solidFill>
            </a:endParaRPr>
          </a:p>
        </p:txBody>
      </p:sp>
      <p:sp>
        <p:nvSpPr>
          <p:cNvPr id="2" name="Rectangle 1">
            <a:extLst>
              <a:ext uri="{FF2B5EF4-FFF2-40B4-BE49-F238E27FC236}">
                <a16:creationId xmlns:a16="http://schemas.microsoft.com/office/drawing/2014/main" id="{55696B74-7062-D532-B935-7B06938A8CCA}"/>
              </a:ext>
            </a:extLst>
          </p:cNvPr>
          <p:cNvSpPr/>
          <p:nvPr/>
        </p:nvSpPr>
        <p:spPr>
          <a:xfrm>
            <a:off x="1589517" y="5486400"/>
            <a:ext cx="5982645" cy="990600"/>
          </a:xfrm>
          <a:prstGeom prst="rect">
            <a:avLst/>
          </a:prstGeom>
          <a:solidFill>
            <a:schemeClr val="tx1"/>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Judgment Day casts its lengthy</a:t>
            </a:r>
            <a:br>
              <a:rPr lang="en-US" sz="3100" dirty="0">
                <a:solidFill>
                  <a:srgbClr val="FFFF99"/>
                </a:solidFill>
              </a:rPr>
            </a:br>
            <a:r>
              <a:rPr lang="en-US" sz="3100" dirty="0">
                <a:solidFill>
                  <a:srgbClr val="FFFF99"/>
                </a:solidFill>
              </a:rPr>
              <a:t>shadow over all of life </a:t>
            </a:r>
            <a:r>
              <a:rPr lang="en-US" sz="2400" dirty="0"/>
              <a:t>– unknown</a:t>
            </a:r>
            <a:r>
              <a:rPr lang="en-US" dirty="0"/>
              <a:t> </a:t>
            </a:r>
          </a:p>
        </p:txBody>
      </p:sp>
    </p:spTree>
    <p:extLst>
      <p:ext uri="{BB962C8B-B14F-4D97-AF65-F5344CB8AC3E}">
        <p14:creationId xmlns:p14="http://schemas.microsoft.com/office/powerpoint/2010/main" val="18453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Do not mistreat a brother</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914400"/>
            <a:ext cx="8305800" cy="5486400"/>
          </a:xfrm>
        </p:spPr>
        <p:txBody>
          <a:bodyPr/>
          <a:lstStyle/>
          <a:p>
            <a:pPr>
              <a:spcBef>
                <a:spcPts val="0"/>
              </a:spcBef>
              <a:spcAft>
                <a:spcPts val="600"/>
              </a:spcAft>
              <a:buFont typeface="Wingdings" panose="05000000000000000000" pitchFamily="2" charset="2"/>
              <a:buChar char="§"/>
            </a:pPr>
            <a:r>
              <a:rPr lang="en-US" altLang="en-US" dirty="0">
                <a:solidFill>
                  <a:srgbClr val="CCFFCC"/>
                </a:solidFill>
              </a:rPr>
              <a:t>Lord is the avenger of all such.   </a:t>
            </a:r>
          </a:p>
          <a:p>
            <a:pPr lvl="1">
              <a:spcBef>
                <a:spcPts val="0"/>
              </a:spcBef>
              <a:spcAft>
                <a:spcPts val="600"/>
              </a:spcAft>
              <a:buFont typeface="Wingdings" panose="05000000000000000000" pitchFamily="2" charset="2"/>
              <a:buChar char="§"/>
            </a:pPr>
            <a:r>
              <a:rPr lang="en-US" altLang="en-US" sz="3200" dirty="0">
                <a:solidFill>
                  <a:schemeClr val="bg1"/>
                </a:solidFill>
              </a:rPr>
              <a:t>Num.32:23</a:t>
            </a:r>
          </a:p>
          <a:p>
            <a:pPr lvl="1">
              <a:spcBef>
                <a:spcPts val="600"/>
              </a:spcBef>
              <a:spcAft>
                <a:spcPts val="600"/>
              </a:spcAft>
              <a:buFont typeface="Wingdings" panose="05000000000000000000" pitchFamily="2" charset="2"/>
              <a:buChar char="§"/>
            </a:pPr>
            <a:r>
              <a:rPr lang="en-US" altLang="en-US" sz="3200" dirty="0">
                <a:solidFill>
                  <a:schemeClr val="bg1"/>
                </a:solidFill>
              </a:rPr>
              <a:t>Hb.13:4</a:t>
            </a:r>
          </a:p>
          <a:p>
            <a:pPr lvl="1">
              <a:spcBef>
                <a:spcPts val="600"/>
              </a:spcBef>
              <a:spcAft>
                <a:spcPts val="600"/>
              </a:spcAft>
              <a:buFont typeface="Wingdings" panose="05000000000000000000" pitchFamily="2" charset="2"/>
              <a:buChar char="§"/>
            </a:pPr>
            <a:r>
              <a:rPr lang="en-US" altLang="en-US" sz="3200" dirty="0">
                <a:solidFill>
                  <a:schemeClr val="bg1"/>
                </a:solidFill>
              </a:rPr>
              <a:t>Ro.13:4</a:t>
            </a:r>
          </a:p>
          <a:p>
            <a:pPr marL="457200" lvl="1" indent="0">
              <a:spcBef>
                <a:spcPts val="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417992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Sanctified common sense</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52573"/>
            <a:ext cx="8305800" cy="5638800"/>
          </a:xfrm>
        </p:spPr>
        <p:txBody>
          <a:bodyPr/>
          <a:lstStyle/>
          <a:p>
            <a:pPr marL="0" indent="0">
              <a:spcAft>
                <a:spcPts val="600"/>
              </a:spcAft>
              <a:buNone/>
            </a:pPr>
            <a:r>
              <a:rPr lang="en-US" altLang="en-US" dirty="0">
                <a:solidFill>
                  <a:schemeClr val="bg1"/>
                </a:solidFill>
              </a:rPr>
              <a:t>Cannot rise to level of sanctified Scripture sense, as 1 Thes.4</a:t>
            </a:r>
          </a:p>
          <a:p>
            <a:pPr marL="0" indent="0">
              <a:spcAft>
                <a:spcPts val="0"/>
              </a:spcAft>
              <a:buNone/>
            </a:pPr>
            <a:r>
              <a:rPr lang="en-US" altLang="en-US" dirty="0">
                <a:solidFill>
                  <a:schemeClr val="bg1"/>
                </a:solidFill>
              </a:rPr>
              <a:t>After regaining his composure (ch.3), Paul begins to ground the Thessalonians in holy living </a:t>
            </a:r>
          </a:p>
          <a:p>
            <a:pPr lvl="1">
              <a:spcAft>
                <a:spcPts val="600"/>
              </a:spcAft>
              <a:buFont typeface="Arial" panose="020B0604020202020204" pitchFamily="34" charset="0"/>
              <a:buChar char="•"/>
            </a:pPr>
            <a:r>
              <a:rPr lang="en-US" altLang="en-US" sz="3200" dirty="0">
                <a:solidFill>
                  <a:schemeClr val="bg1"/>
                </a:solidFill>
              </a:rPr>
              <a:t>3:10…</a:t>
            </a:r>
            <a:r>
              <a:rPr lang="en-US" altLang="en-US" sz="3200" dirty="0">
                <a:solidFill>
                  <a:srgbClr val="CCFFFF"/>
                </a:solidFill>
              </a:rPr>
              <a:t> implies defects   </a:t>
            </a:r>
          </a:p>
          <a:p>
            <a:pPr lvl="1">
              <a:spcAft>
                <a:spcPts val="600"/>
              </a:spcAft>
              <a:buFont typeface="Arial" panose="020B0604020202020204" pitchFamily="34" charset="0"/>
              <a:buChar char="•"/>
            </a:pPr>
            <a:r>
              <a:rPr lang="en-US" altLang="en-US" sz="3200" dirty="0">
                <a:solidFill>
                  <a:schemeClr val="bg1"/>
                </a:solidFill>
              </a:rPr>
              <a:t>4:1…</a:t>
            </a:r>
            <a:r>
              <a:rPr lang="en-US" altLang="en-US" sz="3200" dirty="0">
                <a:solidFill>
                  <a:srgbClr val="CCFFFF"/>
                </a:solidFill>
              </a:rPr>
              <a:t> begins to address them</a:t>
            </a:r>
          </a:p>
        </p:txBody>
      </p:sp>
    </p:spTree>
    <p:extLst>
      <p:ext uri="{BB962C8B-B14F-4D97-AF65-F5344CB8AC3E}">
        <p14:creationId xmlns:p14="http://schemas.microsoft.com/office/powerpoint/2010/main" val="14358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Do not mistreat a brother</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914400"/>
            <a:ext cx="8305800" cy="5486400"/>
          </a:xfrm>
        </p:spPr>
        <p:txBody>
          <a:bodyPr/>
          <a:lstStyle/>
          <a:p>
            <a:pPr>
              <a:spcBef>
                <a:spcPts val="0"/>
              </a:spcBef>
              <a:spcAft>
                <a:spcPts val="600"/>
              </a:spcAft>
              <a:buFont typeface="Wingdings" panose="05000000000000000000" pitchFamily="2" charset="2"/>
              <a:buChar char="§"/>
            </a:pPr>
            <a:r>
              <a:rPr lang="en-US" altLang="en-US" sz="2400" dirty="0">
                <a:solidFill>
                  <a:srgbClr val="CCFFCC"/>
                </a:solidFill>
              </a:rPr>
              <a:t>Lord is the avenger of all such.   </a:t>
            </a:r>
          </a:p>
          <a:p>
            <a:pPr lvl="1">
              <a:spcBef>
                <a:spcPts val="0"/>
              </a:spcBef>
              <a:spcAft>
                <a:spcPts val="600"/>
              </a:spcAft>
              <a:buFont typeface="Wingdings" panose="05000000000000000000" pitchFamily="2" charset="2"/>
              <a:buChar char="§"/>
            </a:pPr>
            <a:r>
              <a:rPr lang="en-US" altLang="en-US" sz="2400" dirty="0">
                <a:solidFill>
                  <a:schemeClr val="bg1"/>
                </a:solidFill>
              </a:rPr>
              <a:t>Num.32:23</a:t>
            </a:r>
          </a:p>
          <a:p>
            <a:pPr lvl="1">
              <a:spcBef>
                <a:spcPts val="600"/>
              </a:spcBef>
              <a:spcAft>
                <a:spcPts val="600"/>
              </a:spcAft>
              <a:buFont typeface="Wingdings" panose="05000000000000000000" pitchFamily="2" charset="2"/>
              <a:buChar char="§"/>
            </a:pPr>
            <a:r>
              <a:rPr lang="en-US" altLang="en-US" sz="2400" dirty="0">
                <a:solidFill>
                  <a:schemeClr val="bg1"/>
                </a:solidFill>
              </a:rPr>
              <a:t>Hb.13:4</a:t>
            </a:r>
          </a:p>
          <a:p>
            <a:pPr lvl="1">
              <a:spcBef>
                <a:spcPts val="600"/>
              </a:spcBef>
              <a:spcAft>
                <a:spcPts val="600"/>
              </a:spcAft>
              <a:buFont typeface="Wingdings" panose="05000000000000000000" pitchFamily="2" charset="2"/>
              <a:buChar char="§"/>
            </a:pPr>
            <a:r>
              <a:rPr lang="en-US" altLang="en-US" sz="2400" dirty="0">
                <a:solidFill>
                  <a:schemeClr val="bg1"/>
                </a:solidFill>
              </a:rPr>
              <a:t>Ro.13:4</a:t>
            </a:r>
          </a:p>
          <a:p>
            <a:pPr>
              <a:spcBef>
                <a:spcPts val="600"/>
              </a:spcBef>
              <a:spcAft>
                <a:spcPts val="600"/>
              </a:spcAft>
              <a:buFont typeface="Wingdings" panose="05000000000000000000" pitchFamily="2" charset="2"/>
              <a:buChar char="§"/>
            </a:pPr>
            <a:r>
              <a:rPr lang="en-US" altLang="en-US" dirty="0">
                <a:solidFill>
                  <a:srgbClr val="CCFFCC"/>
                </a:solidFill>
              </a:rPr>
              <a:t>In all these things.  </a:t>
            </a:r>
          </a:p>
          <a:p>
            <a:pPr lvl="1">
              <a:spcBef>
                <a:spcPts val="0"/>
              </a:spcBef>
              <a:spcAft>
                <a:spcPts val="600"/>
              </a:spcAft>
              <a:buFont typeface="Wingdings" panose="05000000000000000000" pitchFamily="2" charset="2"/>
              <a:buChar char="§"/>
            </a:pPr>
            <a:r>
              <a:rPr lang="en-US" altLang="en-US" sz="3200" dirty="0">
                <a:solidFill>
                  <a:schemeClr val="bg1"/>
                </a:solidFill>
              </a:rPr>
              <a:t>Jesus – One through whom God judges the world at the Last day.    2 Th.1:7-9</a:t>
            </a:r>
          </a:p>
          <a:p>
            <a:pPr lvl="1">
              <a:spcBef>
                <a:spcPts val="0"/>
              </a:spcBef>
              <a:spcAft>
                <a:spcPts val="0"/>
              </a:spcAft>
              <a:buFont typeface="Wingdings" panose="05000000000000000000" pitchFamily="2" charset="2"/>
              <a:buChar char="§"/>
            </a:pPr>
            <a:endParaRPr lang="en-US" altLang="en-US" sz="3200" dirty="0">
              <a:solidFill>
                <a:schemeClr val="bg1"/>
              </a:solidFill>
            </a:endParaRPr>
          </a:p>
        </p:txBody>
      </p:sp>
    </p:spTree>
    <p:extLst>
      <p:ext uri="{BB962C8B-B14F-4D97-AF65-F5344CB8AC3E}">
        <p14:creationId xmlns:p14="http://schemas.microsoft.com/office/powerpoint/2010/main" val="32324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457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0489" y="4629346"/>
            <a:ext cx="6183022" cy="11430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VII. </a:t>
            </a:r>
            <a:r>
              <a:rPr kumimoji="0" lang="en-US" sz="3600" b="0" i="0" u="none" strike="noStrike" kern="1200" cap="none" spc="0" normalizeH="0" baseline="0" noProof="0" dirty="0">
                <a:ln>
                  <a:noFill/>
                </a:ln>
                <a:solidFill>
                  <a:srgbClr val="FFC000"/>
                </a:solidFill>
                <a:effectLst/>
                <a:uLnTx/>
                <a:uFillTx/>
                <a:latin typeface="Arial"/>
                <a:ea typeface="+mn-ea"/>
                <a:cs typeface="+mn-cs"/>
              </a:rPr>
              <a:t>Purity, </a:t>
            </a:r>
            <a:r>
              <a:rPr lang="en-US" sz="3600" dirty="0">
                <a:solidFill>
                  <a:srgbClr val="FFFF00"/>
                </a:solidFill>
                <a:latin typeface="Arial"/>
              </a:rPr>
              <a:t>7</a:t>
            </a:r>
            <a:endParaRPr kumimoji="0" lang="en-US" sz="3600" b="0" i="0" u="none" strike="noStrike" kern="1200" cap="none" spc="0" normalizeH="0" baseline="0" noProof="0" dirty="0">
              <a:ln>
                <a:noFill/>
              </a:ln>
              <a:solidFill>
                <a:srgbClr val="FFFF00"/>
              </a:solidFill>
              <a:effectLst/>
              <a:uLnTx/>
              <a:uFillTx/>
              <a:latin typeface="Arial"/>
              <a:ea typeface="+mn-ea"/>
              <a:cs typeface="+mn-cs"/>
            </a:endParaRPr>
          </a:p>
        </p:txBody>
      </p:sp>
      <p:sp>
        <p:nvSpPr>
          <p:cNvPr id="4" name="Rectangle 3">
            <a:extLst>
              <a:ext uri="{FF2B5EF4-FFF2-40B4-BE49-F238E27FC236}">
                <a16:creationId xmlns:a16="http://schemas.microsoft.com/office/drawing/2014/main" id="{518A71D8-7B99-0F87-DB49-6B8AA5C616F8}"/>
              </a:ext>
            </a:extLst>
          </p:cNvPr>
          <p:cNvSpPr/>
          <p:nvPr/>
        </p:nvSpPr>
        <p:spPr>
          <a:xfrm>
            <a:off x="2257719" y="11430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
        <p:nvSpPr>
          <p:cNvPr id="5" name="Rectangle 4">
            <a:extLst>
              <a:ext uri="{FF2B5EF4-FFF2-40B4-BE49-F238E27FC236}">
                <a16:creationId xmlns:a16="http://schemas.microsoft.com/office/drawing/2014/main" id="{0DB8D2F0-2BA8-A2B3-C8FD-246E493A2C04}"/>
              </a:ext>
            </a:extLst>
          </p:cNvPr>
          <p:cNvSpPr/>
          <p:nvPr/>
        </p:nvSpPr>
        <p:spPr>
          <a:xfrm>
            <a:off x="2257719" y="1838227"/>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Purpose, 3</a:t>
            </a:r>
          </a:p>
        </p:txBody>
      </p:sp>
      <p:sp>
        <p:nvSpPr>
          <p:cNvPr id="6" name="Rectangle 5">
            <a:extLst>
              <a:ext uri="{FF2B5EF4-FFF2-40B4-BE49-F238E27FC236}">
                <a16:creationId xmlns:a16="http://schemas.microsoft.com/office/drawing/2014/main" id="{121F0BF7-F71D-F51B-F753-850238566063}"/>
              </a:ext>
            </a:extLst>
          </p:cNvPr>
          <p:cNvSpPr/>
          <p:nvPr/>
        </p:nvSpPr>
        <p:spPr>
          <a:xfrm>
            <a:off x="2257719" y="2533454"/>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2400" b="0" i="0" u="none" strike="noStrike" kern="1200" cap="none" spc="0" normalizeH="0" baseline="0" noProof="0" dirty="0">
                <a:ln>
                  <a:noFill/>
                </a:ln>
                <a:solidFill>
                  <a:schemeClr val="bg1"/>
                </a:solidFill>
                <a:effectLst/>
                <a:uLnTx/>
                <a:uFillTx/>
                <a:latin typeface="Arial"/>
              </a:rPr>
              <a:t>Protection, 4</a:t>
            </a:r>
          </a:p>
        </p:txBody>
      </p:sp>
      <p:sp>
        <p:nvSpPr>
          <p:cNvPr id="7" name="Rectangle 6">
            <a:extLst>
              <a:ext uri="{FF2B5EF4-FFF2-40B4-BE49-F238E27FC236}">
                <a16:creationId xmlns:a16="http://schemas.microsoft.com/office/drawing/2014/main" id="{F7D3E8C8-FF17-CB25-7145-F79955719B2F}"/>
              </a:ext>
            </a:extLst>
          </p:cNvPr>
          <p:cNvSpPr/>
          <p:nvPr/>
        </p:nvSpPr>
        <p:spPr>
          <a:xfrm>
            <a:off x="2256935" y="3229465"/>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 </a:t>
            </a:r>
            <a:r>
              <a:rPr kumimoji="0" lang="en-US" sz="2400" b="0" i="0" u="none" strike="noStrike" kern="1200" cap="none" spc="0" normalizeH="0" baseline="0" noProof="0" dirty="0">
                <a:ln>
                  <a:noFill/>
                </a:ln>
                <a:solidFill>
                  <a:schemeClr val="bg1"/>
                </a:solidFill>
                <a:effectLst/>
                <a:uLnTx/>
                <a:uFillTx/>
                <a:latin typeface="Arial"/>
              </a:rPr>
              <a:t>Passion, 5</a:t>
            </a:r>
          </a:p>
        </p:txBody>
      </p:sp>
      <p:sp>
        <p:nvSpPr>
          <p:cNvPr id="8" name="Rectangle 7">
            <a:extLst>
              <a:ext uri="{FF2B5EF4-FFF2-40B4-BE49-F238E27FC236}">
                <a16:creationId xmlns:a16="http://schemas.microsoft.com/office/drawing/2014/main" id="{D92A4C93-57D0-12BD-10A9-2956F81F67B5}"/>
              </a:ext>
            </a:extLst>
          </p:cNvPr>
          <p:cNvSpPr/>
          <p:nvPr/>
        </p:nvSpPr>
        <p:spPr>
          <a:xfrm>
            <a:off x="2257719" y="3924692"/>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 </a:t>
            </a:r>
            <a:r>
              <a:rPr kumimoji="0" lang="en-US" sz="2400" b="0" i="0" u="none" strike="noStrike" kern="1200" cap="none" spc="0" normalizeH="0" baseline="0" noProof="0" dirty="0">
                <a:ln>
                  <a:noFill/>
                </a:ln>
                <a:solidFill>
                  <a:schemeClr val="bg1"/>
                </a:solidFill>
                <a:effectLst/>
                <a:uLnTx/>
                <a:uFillTx/>
                <a:latin typeface="Arial"/>
              </a:rPr>
              <a:t>Prohibition, 6</a:t>
            </a:r>
          </a:p>
        </p:txBody>
      </p:sp>
    </p:spTree>
    <p:extLst>
      <p:ext uri="{BB962C8B-B14F-4D97-AF65-F5344CB8AC3E}">
        <p14:creationId xmlns:p14="http://schemas.microsoft.com/office/powerpoint/2010/main" val="1233967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219200"/>
          </a:xfrm>
        </p:spPr>
        <p:txBody>
          <a:bodyPr/>
          <a:lstStyle/>
          <a:p>
            <a:r>
              <a:rPr lang="en-US" altLang="en-US" sz="3400" dirty="0">
                <a:solidFill>
                  <a:schemeClr val="bg1"/>
                </a:solidFill>
              </a:rPr>
              <a:t>Not . . . born to be wild.</a:t>
            </a:r>
            <a:br>
              <a:rPr lang="en-US" altLang="en-US" sz="3400" dirty="0">
                <a:solidFill>
                  <a:schemeClr val="bg1"/>
                </a:solidFill>
              </a:rPr>
            </a:br>
            <a:r>
              <a:rPr lang="en-US" altLang="en-US" sz="3400" dirty="0">
                <a:solidFill>
                  <a:srgbClr val="FFFFCC"/>
                </a:solidFill>
              </a:rPr>
              <a:t>Called to the most thorough holiness.</a:t>
            </a:r>
          </a:p>
        </p:txBody>
      </p:sp>
      <p:sp>
        <p:nvSpPr>
          <p:cNvPr id="3075" name="Rectangle 3"/>
          <p:cNvSpPr>
            <a:spLocks noGrp="1" noChangeArrowheads="1"/>
          </p:cNvSpPr>
          <p:nvPr>
            <p:ph type="body" idx="1"/>
          </p:nvPr>
        </p:nvSpPr>
        <p:spPr>
          <a:xfrm>
            <a:off x="420256" y="1323681"/>
            <a:ext cx="8305800" cy="5181600"/>
          </a:xfrm>
        </p:spPr>
        <p:txBody>
          <a:bodyPr/>
          <a:lstStyle/>
          <a:p>
            <a:pPr>
              <a:spcAft>
                <a:spcPts val="600"/>
              </a:spcAft>
              <a:buFont typeface="Wingdings" panose="05000000000000000000" pitchFamily="2" charset="2"/>
              <a:buChar char="§"/>
            </a:pPr>
            <a:r>
              <a:rPr lang="en-US" altLang="en-US" dirty="0">
                <a:solidFill>
                  <a:schemeClr val="bg1"/>
                </a:solidFill>
              </a:rPr>
              <a:t>God’s ‘call’ is the foundation of the Christian’s life</a:t>
            </a:r>
          </a:p>
          <a:p>
            <a:pPr lvl="1">
              <a:spcAft>
                <a:spcPts val="600"/>
              </a:spcAft>
              <a:buFont typeface="Wingdings" panose="05000000000000000000" pitchFamily="2" charset="2"/>
              <a:buChar char="§"/>
            </a:pPr>
            <a:r>
              <a:rPr lang="en-US" altLang="en-US" sz="3200" dirty="0">
                <a:solidFill>
                  <a:schemeClr val="bg1"/>
                </a:solidFill>
              </a:rPr>
              <a:t>Not to uncleanness, but holiness (= 3-4)</a:t>
            </a:r>
          </a:p>
          <a:p>
            <a:pPr>
              <a:spcAft>
                <a:spcPts val="600"/>
              </a:spcAft>
              <a:buFont typeface="Wingdings" panose="05000000000000000000" pitchFamily="2" charset="2"/>
              <a:buChar char="§"/>
            </a:pPr>
            <a:r>
              <a:rPr lang="en-US" altLang="en-US" dirty="0">
                <a:solidFill>
                  <a:schemeClr val="bg1"/>
                </a:solidFill>
              </a:rPr>
              <a:t>Ph.3:14, </a:t>
            </a:r>
            <a:r>
              <a:rPr lang="en-US" altLang="en-US" dirty="0">
                <a:solidFill>
                  <a:srgbClr val="FFFFCC"/>
                </a:solidFill>
              </a:rPr>
              <a:t>I press toward the goal for the prize of the </a:t>
            </a:r>
            <a:r>
              <a:rPr lang="en-US" altLang="en-US" u="sng" dirty="0">
                <a:solidFill>
                  <a:srgbClr val="FFFFCC"/>
                </a:solidFill>
              </a:rPr>
              <a:t>upward</a:t>
            </a:r>
            <a:r>
              <a:rPr lang="en-US" altLang="en-US" dirty="0">
                <a:solidFill>
                  <a:srgbClr val="FFFFCC"/>
                </a:solidFill>
              </a:rPr>
              <a:t> </a:t>
            </a:r>
            <a:r>
              <a:rPr lang="en-US" altLang="en-US" u="sng" dirty="0">
                <a:solidFill>
                  <a:srgbClr val="FFFFCC"/>
                </a:solidFill>
              </a:rPr>
              <a:t>call</a:t>
            </a:r>
            <a:r>
              <a:rPr lang="en-US" altLang="en-US" dirty="0">
                <a:solidFill>
                  <a:srgbClr val="FFFFCC"/>
                </a:solidFill>
              </a:rPr>
              <a:t> of God in Christ Jesus.</a:t>
            </a: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7743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219200"/>
          </a:xfrm>
        </p:spPr>
        <p:txBody>
          <a:bodyPr/>
          <a:lstStyle/>
          <a:p>
            <a:r>
              <a:rPr lang="en-US" altLang="en-US" sz="3400" dirty="0">
                <a:solidFill>
                  <a:srgbClr val="FFFFCC"/>
                </a:solidFill>
              </a:rPr>
              <a:t>Not . . . born to be wild.</a:t>
            </a:r>
            <a:br>
              <a:rPr lang="en-US" altLang="en-US" sz="3400" dirty="0">
                <a:solidFill>
                  <a:srgbClr val="FFFFCC"/>
                </a:solidFill>
              </a:rPr>
            </a:br>
            <a:r>
              <a:rPr lang="en-US" altLang="en-US" sz="3400" dirty="0">
                <a:solidFill>
                  <a:srgbClr val="FFFFCC"/>
                </a:solidFill>
              </a:rPr>
              <a:t>Called to the most thorough holiness.</a:t>
            </a:r>
          </a:p>
        </p:txBody>
      </p:sp>
      <p:sp>
        <p:nvSpPr>
          <p:cNvPr id="3075" name="Rectangle 3"/>
          <p:cNvSpPr>
            <a:spLocks noGrp="1" noChangeArrowheads="1"/>
          </p:cNvSpPr>
          <p:nvPr>
            <p:ph type="body" idx="1"/>
          </p:nvPr>
        </p:nvSpPr>
        <p:spPr>
          <a:xfrm>
            <a:off x="420256" y="1323681"/>
            <a:ext cx="8305800" cy="5181600"/>
          </a:xfrm>
        </p:spPr>
        <p:txBody>
          <a:bodyPr/>
          <a:lstStyle/>
          <a:p>
            <a:pPr>
              <a:spcAft>
                <a:spcPts val="600"/>
              </a:spcAft>
              <a:buFont typeface="Wingdings" panose="05000000000000000000" pitchFamily="2" charset="2"/>
              <a:buChar char="§"/>
            </a:pPr>
            <a:r>
              <a:rPr lang="en-US" altLang="en-US" dirty="0">
                <a:solidFill>
                  <a:srgbClr val="FFFFCC"/>
                </a:solidFill>
              </a:rPr>
              <a:t>…the upward call</a:t>
            </a:r>
          </a:p>
          <a:p>
            <a:pPr>
              <a:spcAft>
                <a:spcPts val="600"/>
              </a:spcAft>
              <a:buFont typeface="Wingdings" panose="05000000000000000000" pitchFamily="2" charset="2"/>
              <a:buChar char="§"/>
            </a:pPr>
            <a:endParaRPr lang="en-US" altLang="en-US" dirty="0">
              <a:solidFill>
                <a:srgbClr val="FFFFCC"/>
              </a:solidFill>
            </a:endParaRPr>
          </a:p>
          <a:p>
            <a:pPr>
              <a:spcAft>
                <a:spcPts val="600"/>
              </a:spcAft>
              <a:buFont typeface="Wingdings" panose="05000000000000000000" pitchFamily="2" charset="2"/>
              <a:buChar char="§"/>
            </a:pPr>
            <a:endParaRPr lang="en-US" altLang="en-US" dirty="0">
              <a:solidFill>
                <a:srgbClr val="FFFFCC"/>
              </a:solidFill>
            </a:endParaRPr>
          </a:p>
          <a:p>
            <a:pPr>
              <a:spcAft>
                <a:spcPts val="600"/>
              </a:spcAft>
              <a:buFont typeface="Wingdings" panose="05000000000000000000" pitchFamily="2" charset="2"/>
              <a:buChar char="§"/>
            </a:pPr>
            <a:endParaRPr lang="en-US" altLang="en-US" dirty="0">
              <a:solidFill>
                <a:srgbClr val="FFFFCC"/>
              </a:solidFill>
            </a:endParaRPr>
          </a:p>
          <a:p>
            <a:pPr>
              <a:spcAft>
                <a:spcPts val="600"/>
              </a:spcAft>
              <a:buFont typeface="Wingdings" panose="05000000000000000000" pitchFamily="2" charset="2"/>
              <a:buChar char="§"/>
            </a:pPr>
            <a:endParaRPr lang="en-US" altLang="en-US" dirty="0">
              <a:solidFill>
                <a:srgbClr val="FFFFCC"/>
              </a:solidFill>
            </a:endParaRPr>
          </a:p>
          <a:p>
            <a:pPr>
              <a:spcBef>
                <a:spcPts val="1200"/>
              </a:spcBef>
              <a:spcAft>
                <a:spcPts val="600"/>
              </a:spcAft>
              <a:buFont typeface="Wingdings" panose="05000000000000000000" pitchFamily="2" charset="2"/>
              <a:buChar char="§"/>
            </a:pPr>
            <a:r>
              <a:rPr lang="en-US" altLang="en-US" dirty="0">
                <a:solidFill>
                  <a:schemeClr val="bg1"/>
                </a:solidFill>
              </a:rPr>
              <a:t>1 Th.2:12</a:t>
            </a:r>
            <a:r>
              <a:rPr lang="en-US" altLang="en-US" dirty="0">
                <a:solidFill>
                  <a:srgbClr val="FFFFCC"/>
                </a:solidFill>
              </a:rPr>
              <a:t>, who / what kind of person will God allow in His heaven?  </a:t>
            </a:r>
          </a:p>
          <a:p>
            <a:pPr>
              <a:spcAft>
                <a:spcPts val="600"/>
              </a:spcAft>
              <a:buFont typeface="Wingdings" panose="05000000000000000000" pitchFamily="2" charset="2"/>
              <a:buChar char="§"/>
            </a:pPr>
            <a:r>
              <a:rPr lang="en-US" altLang="en-US" dirty="0">
                <a:solidFill>
                  <a:schemeClr val="bg1"/>
                </a:solidFill>
              </a:rPr>
              <a:t>2 Pt.1:10</a:t>
            </a:r>
          </a:p>
          <a:p>
            <a:pPr marL="0" indent="0">
              <a:spcAft>
                <a:spcPts val="600"/>
              </a:spcAft>
              <a:buNone/>
            </a:pPr>
            <a:r>
              <a:rPr lang="en-US" altLang="en-US" dirty="0">
                <a:solidFill>
                  <a:srgbClr val="FFFFCC"/>
                </a:solidFill>
              </a:rPr>
              <a:t> </a:t>
            </a:r>
            <a:r>
              <a:rPr lang="en-US" altLang="en-US" sz="3200" dirty="0">
                <a:solidFill>
                  <a:schemeClr val="bg1"/>
                </a:solidFill>
              </a:rPr>
              <a:t> </a:t>
            </a:r>
          </a:p>
          <a:p>
            <a:pPr marL="457200" lvl="1" indent="0">
              <a:spcAft>
                <a:spcPts val="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AC4BE98C-3649-7CCD-AF0D-53EFBAF5B8E2}"/>
              </a:ext>
            </a:extLst>
          </p:cNvPr>
          <p:cNvSpPr/>
          <p:nvPr/>
        </p:nvSpPr>
        <p:spPr>
          <a:xfrm>
            <a:off x="923043" y="2095892"/>
            <a:ext cx="7315200" cy="24384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“The athletes and charioteers who are due special honor are not crowned in the stadium below, but the king having called them up, crowns them there” </a:t>
            </a:r>
            <a:br>
              <a:rPr lang="en-US" sz="3200" dirty="0"/>
            </a:br>
            <a:r>
              <a:rPr lang="en-US" dirty="0"/>
              <a:t>– Chrysostom </a:t>
            </a:r>
          </a:p>
        </p:txBody>
      </p:sp>
    </p:spTree>
    <p:extLst>
      <p:ext uri="{BB962C8B-B14F-4D97-AF65-F5344CB8AC3E}">
        <p14:creationId xmlns:p14="http://schemas.microsoft.com/office/powerpoint/2010/main" val="191445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457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0489" y="5343427"/>
            <a:ext cx="6183022" cy="11430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VIII. </a:t>
            </a:r>
            <a:r>
              <a:rPr kumimoji="0" lang="en-US" sz="3600" b="0" i="0" u="none" strike="noStrike" kern="1200" cap="none" spc="0" normalizeH="0" baseline="0" noProof="0" dirty="0">
                <a:ln>
                  <a:noFill/>
                </a:ln>
                <a:solidFill>
                  <a:srgbClr val="FFC000"/>
                </a:solidFill>
                <a:effectLst/>
                <a:uLnTx/>
                <a:uFillTx/>
                <a:latin typeface="Arial"/>
                <a:ea typeface="+mn-ea"/>
                <a:cs typeface="+mn-cs"/>
              </a:rPr>
              <a:t>Precaution, </a:t>
            </a:r>
            <a:r>
              <a:rPr kumimoji="0" lang="en-US" sz="3600" b="0" i="0" u="none" strike="noStrike" kern="1200" cap="none" spc="0" normalizeH="0" baseline="0" noProof="0" dirty="0">
                <a:ln>
                  <a:noFill/>
                </a:ln>
                <a:solidFill>
                  <a:srgbClr val="FFFF00"/>
                </a:solidFill>
                <a:effectLst/>
                <a:uLnTx/>
                <a:uFillTx/>
                <a:latin typeface="Arial"/>
                <a:ea typeface="+mn-ea"/>
                <a:cs typeface="+mn-cs"/>
              </a:rPr>
              <a:t>8</a:t>
            </a:r>
          </a:p>
        </p:txBody>
      </p:sp>
      <p:sp>
        <p:nvSpPr>
          <p:cNvPr id="4" name="Rectangle 3">
            <a:extLst>
              <a:ext uri="{FF2B5EF4-FFF2-40B4-BE49-F238E27FC236}">
                <a16:creationId xmlns:a16="http://schemas.microsoft.com/office/drawing/2014/main" id="{518A71D8-7B99-0F87-DB49-6B8AA5C616F8}"/>
              </a:ext>
            </a:extLst>
          </p:cNvPr>
          <p:cNvSpPr/>
          <p:nvPr/>
        </p:nvSpPr>
        <p:spPr>
          <a:xfrm>
            <a:off x="2257719" y="11430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
        <p:nvSpPr>
          <p:cNvPr id="5" name="Rectangle 4">
            <a:extLst>
              <a:ext uri="{FF2B5EF4-FFF2-40B4-BE49-F238E27FC236}">
                <a16:creationId xmlns:a16="http://schemas.microsoft.com/office/drawing/2014/main" id="{0DB8D2F0-2BA8-A2B3-C8FD-246E493A2C04}"/>
              </a:ext>
            </a:extLst>
          </p:cNvPr>
          <p:cNvSpPr/>
          <p:nvPr/>
        </p:nvSpPr>
        <p:spPr>
          <a:xfrm>
            <a:off x="2257719" y="1838227"/>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Purpose, 3</a:t>
            </a:r>
          </a:p>
        </p:txBody>
      </p:sp>
      <p:sp>
        <p:nvSpPr>
          <p:cNvPr id="6" name="Rectangle 5">
            <a:extLst>
              <a:ext uri="{FF2B5EF4-FFF2-40B4-BE49-F238E27FC236}">
                <a16:creationId xmlns:a16="http://schemas.microsoft.com/office/drawing/2014/main" id="{121F0BF7-F71D-F51B-F753-850238566063}"/>
              </a:ext>
            </a:extLst>
          </p:cNvPr>
          <p:cNvSpPr/>
          <p:nvPr/>
        </p:nvSpPr>
        <p:spPr>
          <a:xfrm>
            <a:off x="2257719" y="2533454"/>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2400" b="0" i="0" u="none" strike="noStrike" kern="1200" cap="none" spc="0" normalizeH="0" baseline="0" noProof="0" dirty="0">
                <a:ln>
                  <a:noFill/>
                </a:ln>
                <a:solidFill>
                  <a:schemeClr val="bg1"/>
                </a:solidFill>
                <a:effectLst/>
                <a:uLnTx/>
                <a:uFillTx/>
                <a:latin typeface="Arial"/>
              </a:rPr>
              <a:t>Protection, 4</a:t>
            </a:r>
          </a:p>
        </p:txBody>
      </p:sp>
      <p:sp>
        <p:nvSpPr>
          <p:cNvPr id="7" name="Rectangle 6">
            <a:extLst>
              <a:ext uri="{FF2B5EF4-FFF2-40B4-BE49-F238E27FC236}">
                <a16:creationId xmlns:a16="http://schemas.microsoft.com/office/drawing/2014/main" id="{F7D3E8C8-FF17-CB25-7145-F79955719B2F}"/>
              </a:ext>
            </a:extLst>
          </p:cNvPr>
          <p:cNvSpPr/>
          <p:nvPr/>
        </p:nvSpPr>
        <p:spPr>
          <a:xfrm>
            <a:off x="2256935" y="3229465"/>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 </a:t>
            </a:r>
            <a:r>
              <a:rPr kumimoji="0" lang="en-US" sz="2400" b="0" i="0" u="none" strike="noStrike" kern="1200" cap="none" spc="0" normalizeH="0" baseline="0" noProof="0" dirty="0">
                <a:ln>
                  <a:noFill/>
                </a:ln>
                <a:solidFill>
                  <a:schemeClr val="bg1"/>
                </a:solidFill>
                <a:effectLst/>
                <a:uLnTx/>
                <a:uFillTx/>
                <a:latin typeface="Arial"/>
              </a:rPr>
              <a:t>Passion, 5</a:t>
            </a:r>
          </a:p>
        </p:txBody>
      </p:sp>
      <p:sp>
        <p:nvSpPr>
          <p:cNvPr id="8" name="Rectangle 7">
            <a:extLst>
              <a:ext uri="{FF2B5EF4-FFF2-40B4-BE49-F238E27FC236}">
                <a16:creationId xmlns:a16="http://schemas.microsoft.com/office/drawing/2014/main" id="{D92A4C93-57D0-12BD-10A9-2956F81F67B5}"/>
              </a:ext>
            </a:extLst>
          </p:cNvPr>
          <p:cNvSpPr/>
          <p:nvPr/>
        </p:nvSpPr>
        <p:spPr>
          <a:xfrm>
            <a:off x="2257719" y="3924692"/>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 </a:t>
            </a:r>
            <a:r>
              <a:rPr kumimoji="0" lang="en-US" sz="2400" b="0" i="0" u="none" strike="noStrike" kern="1200" cap="none" spc="0" normalizeH="0" baseline="0" noProof="0" dirty="0">
                <a:ln>
                  <a:noFill/>
                </a:ln>
                <a:solidFill>
                  <a:schemeClr val="bg1"/>
                </a:solidFill>
                <a:effectLst/>
                <a:uLnTx/>
                <a:uFillTx/>
                <a:latin typeface="Arial"/>
              </a:rPr>
              <a:t>Prohibition, 6</a:t>
            </a:r>
          </a:p>
        </p:txBody>
      </p:sp>
      <p:sp>
        <p:nvSpPr>
          <p:cNvPr id="9" name="Rectangle 8">
            <a:extLst>
              <a:ext uri="{FF2B5EF4-FFF2-40B4-BE49-F238E27FC236}">
                <a16:creationId xmlns:a16="http://schemas.microsoft.com/office/drawing/2014/main" id="{3238B214-503C-7974-7863-F4B34F19A371}"/>
              </a:ext>
            </a:extLst>
          </p:cNvPr>
          <p:cNvSpPr/>
          <p:nvPr/>
        </p:nvSpPr>
        <p:spPr>
          <a:xfrm>
            <a:off x="2257719" y="4629346"/>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VII. </a:t>
            </a:r>
            <a:r>
              <a:rPr kumimoji="0" lang="en-US" sz="2400" b="0" i="0" u="none" strike="noStrike" kern="1200" cap="none" spc="0" normalizeH="0" baseline="0" noProof="0" dirty="0">
                <a:ln>
                  <a:noFill/>
                </a:ln>
                <a:solidFill>
                  <a:schemeClr val="bg1"/>
                </a:solidFill>
                <a:effectLst/>
                <a:uLnTx/>
                <a:uFillTx/>
                <a:latin typeface="Arial"/>
              </a:rPr>
              <a:t>Purity, 7</a:t>
            </a:r>
          </a:p>
        </p:txBody>
      </p:sp>
    </p:spTree>
    <p:extLst>
      <p:ext uri="{BB962C8B-B14F-4D97-AF65-F5344CB8AC3E}">
        <p14:creationId xmlns:p14="http://schemas.microsoft.com/office/powerpoint/2010/main" val="1895745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We give invitation…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FF"/>
                </a:solidFill>
              </a:rPr>
              <a:t>The rejector of God’s invitation does not reject man, but God</a:t>
            </a:r>
          </a:p>
          <a:p>
            <a:pPr lvl="1">
              <a:spcAft>
                <a:spcPts val="600"/>
              </a:spcAft>
              <a:buFont typeface="Wingdings" panose="05000000000000000000" pitchFamily="2" charset="2"/>
              <a:buChar char="§"/>
            </a:pPr>
            <a:r>
              <a:rPr lang="en-US" altLang="en-US" sz="3200" dirty="0">
                <a:solidFill>
                  <a:schemeClr val="bg1"/>
                </a:solidFill>
              </a:rPr>
              <a:t>Summary: your reactions are to God</a:t>
            </a:r>
          </a:p>
          <a:p>
            <a:pPr>
              <a:spcAft>
                <a:spcPts val="600"/>
              </a:spcAft>
              <a:buFont typeface="Wingdings" panose="05000000000000000000" pitchFamily="2" charset="2"/>
              <a:buChar char="§"/>
            </a:pPr>
            <a:r>
              <a:rPr lang="en-US" altLang="en-US" dirty="0">
                <a:solidFill>
                  <a:srgbClr val="CCFFFF"/>
                </a:solidFill>
              </a:rPr>
              <a:t>Fornication defiles God’s temple; unclean-ness is not just sin, but profanity</a:t>
            </a:r>
            <a:endParaRPr lang="en-US" altLang="en-US" sz="3200" dirty="0">
              <a:solidFill>
                <a:srgbClr val="CCFFCC"/>
              </a:solidFill>
            </a:endParaRPr>
          </a:p>
        </p:txBody>
      </p:sp>
    </p:spTree>
    <p:extLst>
      <p:ext uri="{BB962C8B-B14F-4D97-AF65-F5344CB8AC3E}">
        <p14:creationId xmlns:p14="http://schemas.microsoft.com/office/powerpoint/2010/main" val="398934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Given us His Holy Spirit</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FFFFCC"/>
                </a:solidFill>
              </a:rPr>
              <a:t>“In the mystic phraseology of John, God is said dwell in Christ, i.e. to dwell as it were within him, to be continually operative in him by his divine influence and energy, Jn.14:10; Christians are said ‘dwell in God,’ to be rooted as it were in him, knit to him by the spirit they have received from him, </a:t>
            </a:r>
            <a:br>
              <a:rPr lang="en-US" altLang="en-US" dirty="0">
                <a:solidFill>
                  <a:srgbClr val="FFFFCC"/>
                </a:solidFill>
              </a:rPr>
            </a:br>
            <a:r>
              <a:rPr lang="en-US" altLang="en-US" dirty="0">
                <a:solidFill>
                  <a:srgbClr val="FFFFCC"/>
                </a:solidFill>
              </a:rPr>
              <a:t>1 Jn.2:6, et al.;  hence one is said dwell in Christ or in God, and conversely Christ or God is said dwell in one” </a:t>
            </a:r>
            <a:r>
              <a:rPr lang="en-US" altLang="en-US" sz="2400" dirty="0">
                <a:solidFill>
                  <a:schemeClr val="bg1"/>
                </a:solidFill>
              </a:rPr>
              <a:t>– Th., 399 </a:t>
            </a:r>
          </a:p>
          <a:p>
            <a:pPr>
              <a:spcAft>
                <a:spcPts val="600"/>
              </a:spcAft>
              <a:buFont typeface="Wingdings" panose="05000000000000000000" pitchFamily="2" charset="2"/>
              <a:buChar char="§"/>
            </a:pPr>
            <a:r>
              <a:rPr lang="en-US" altLang="en-US" dirty="0">
                <a:solidFill>
                  <a:schemeClr val="bg1"/>
                </a:solidFill>
              </a:rPr>
              <a:t>Used metaphorically</a:t>
            </a:r>
            <a:r>
              <a:rPr lang="en-US" altLang="en-US" sz="2400" dirty="0">
                <a:solidFill>
                  <a:schemeClr val="bg1"/>
                </a:solidFill>
              </a:rPr>
              <a:t> – Vine, 1</a:t>
            </a:r>
            <a:endParaRPr lang="en-US" altLang="en-US" sz="3200" dirty="0">
              <a:solidFill>
                <a:schemeClr val="bg1"/>
              </a:solidFill>
            </a:endParaRPr>
          </a:p>
        </p:txBody>
      </p:sp>
    </p:spTree>
    <p:extLst>
      <p:ext uri="{BB962C8B-B14F-4D97-AF65-F5344CB8AC3E}">
        <p14:creationId xmlns:p14="http://schemas.microsoft.com/office/powerpoint/2010/main" val="191768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457200"/>
          </a:xfrm>
        </p:spPr>
        <p:txBody>
          <a:bodyPr/>
          <a:lstStyle/>
          <a:p>
            <a:r>
              <a:rPr lang="en-US" altLang="en-US" sz="3400" dirty="0">
                <a:solidFill>
                  <a:srgbClr val="FFFF00"/>
                </a:solidFill>
              </a:rPr>
              <a:t>Thessalonica – seaport city</a:t>
            </a:r>
            <a:endParaRPr lang="en-US" altLang="en-US" sz="3400" dirty="0">
              <a:solidFill>
                <a:schemeClr val="bg1"/>
              </a:solidFill>
            </a:endParaRPr>
          </a:p>
        </p:txBody>
      </p:sp>
      <p:pic>
        <p:nvPicPr>
          <p:cNvPr id="2" name="Picture 1">
            <a:extLst>
              <a:ext uri="{FF2B5EF4-FFF2-40B4-BE49-F238E27FC236}">
                <a16:creationId xmlns:a16="http://schemas.microsoft.com/office/drawing/2014/main" id="{EA98AC52-2B5C-B96E-E819-7660169554EB}"/>
              </a:ext>
            </a:extLst>
          </p:cNvPr>
          <p:cNvPicPr>
            <a:picLocks noChangeAspect="1"/>
          </p:cNvPicPr>
          <p:nvPr/>
        </p:nvPicPr>
        <p:blipFill>
          <a:blip r:embed="rId3"/>
          <a:stretch>
            <a:fillRect/>
          </a:stretch>
        </p:blipFill>
        <p:spPr>
          <a:xfrm>
            <a:off x="1574627" y="609601"/>
            <a:ext cx="6006882" cy="6295212"/>
          </a:xfrm>
          <a:prstGeom prst="rect">
            <a:avLst/>
          </a:prstGeom>
        </p:spPr>
      </p:pic>
    </p:spTree>
    <p:extLst>
      <p:ext uri="{BB962C8B-B14F-4D97-AF65-F5344CB8AC3E}">
        <p14:creationId xmlns:p14="http://schemas.microsoft.com/office/powerpoint/2010/main" val="391764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Paul’s epistles consist of two parts</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838200"/>
            <a:ext cx="8305800" cy="5638800"/>
          </a:xfrm>
        </p:spPr>
        <p:txBody>
          <a:bodyPr/>
          <a:lstStyle/>
          <a:p>
            <a:pPr marL="339725" indent="-339725">
              <a:spcAft>
                <a:spcPts val="600"/>
              </a:spcAft>
              <a:buNone/>
            </a:pPr>
            <a:r>
              <a:rPr lang="en-US" altLang="en-US" sz="2400" dirty="0">
                <a:solidFill>
                  <a:srgbClr val="CCFFCC"/>
                </a:solidFill>
              </a:rPr>
              <a:t>1. </a:t>
            </a:r>
            <a:r>
              <a:rPr lang="en-US" altLang="en-US" dirty="0">
                <a:solidFill>
                  <a:schemeClr val="bg1"/>
                </a:solidFill>
              </a:rPr>
              <a:t>Personal:  </a:t>
            </a:r>
            <a:r>
              <a:rPr lang="en-US" altLang="en-US" dirty="0">
                <a:solidFill>
                  <a:srgbClr val="CCFFCC"/>
                </a:solidFill>
              </a:rPr>
              <a:t>thanks and encouragement </a:t>
            </a:r>
            <a:br>
              <a:rPr lang="en-US" altLang="en-US" dirty="0">
                <a:solidFill>
                  <a:schemeClr val="bg1"/>
                </a:solidFill>
              </a:rPr>
            </a:br>
            <a:r>
              <a:rPr lang="en-US" altLang="en-US" dirty="0">
                <a:solidFill>
                  <a:schemeClr val="bg1"/>
                </a:solidFill>
              </a:rPr>
              <a:t>(1 Th.1-3)</a:t>
            </a:r>
          </a:p>
          <a:p>
            <a:pPr marL="339725" indent="-339725">
              <a:spcAft>
                <a:spcPts val="600"/>
              </a:spcAft>
              <a:buNone/>
            </a:pPr>
            <a:r>
              <a:rPr lang="en-US" altLang="en-US" sz="2400" dirty="0">
                <a:solidFill>
                  <a:srgbClr val="CCFFCC"/>
                </a:solidFill>
              </a:rPr>
              <a:t>2. </a:t>
            </a:r>
            <a:r>
              <a:rPr lang="en-US" altLang="en-US" dirty="0">
                <a:solidFill>
                  <a:schemeClr val="bg1"/>
                </a:solidFill>
              </a:rPr>
              <a:t>Practical:  </a:t>
            </a:r>
            <a:r>
              <a:rPr lang="en-US" altLang="en-US" dirty="0">
                <a:solidFill>
                  <a:srgbClr val="CCFFCC"/>
                </a:solidFill>
              </a:rPr>
              <a:t>t</a:t>
            </a:r>
            <a:r>
              <a:rPr lang="en-US" altLang="en-US" sz="3200" dirty="0">
                <a:solidFill>
                  <a:srgbClr val="CCFFCC"/>
                </a:solidFill>
              </a:rPr>
              <a:t>eaching and exhortation</a:t>
            </a:r>
            <a:br>
              <a:rPr lang="en-US" altLang="en-US" sz="3200" dirty="0">
                <a:solidFill>
                  <a:schemeClr val="bg1"/>
                </a:solidFill>
              </a:rPr>
            </a:br>
            <a:r>
              <a:rPr lang="en-US" altLang="en-US" sz="3200" dirty="0">
                <a:solidFill>
                  <a:schemeClr val="bg1"/>
                </a:solidFill>
              </a:rPr>
              <a:t>(1 Th.4-5)</a:t>
            </a:r>
          </a:p>
          <a:p>
            <a:pPr lvl="1">
              <a:spcAft>
                <a:spcPts val="600"/>
              </a:spcAft>
              <a:buFont typeface="Wingdings" panose="05000000000000000000" pitchFamily="2" charset="2"/>
              <a:buChar char="§"/>
            </a:pPr>
            <a:r>
              <a:rPr lang="en-US" altLang="en-US" sz="3200" dirty="0">
                <a:solidFill>
                  <a:schemeClr val="bg1"/>
                </a:solidFill>
              </a:rPr>
              <a:t>“Finally then, brethren…” begins general encouragement to purity </a:t>
            </a:r>
          </a:p>
          <a:p>
            <a:pPr lvl="1">
              <a:spcAft>
                <a:spcPts val="600"/>
              </a:spcAft>
              <a:buFont typeface="Wingdings" panose="05000000000000000000" pitchFamily="2" charset="2"/>
              <a:buChar char="§"/>
            </a:pPr>
            <a:r>
              <a:rPr lang="en-US" altLang="en-US" sz="3200" dirty="0">
                <a:solidFill>
                  <a:schemeClr val="bg1"/>
                </a:solidFill>
              </a:rPr>
              <a:t>“Brethren, we urge (</a:t>
            </a:r>
            <a:r>
              <a:rPr lang="en-US" altLang="en-US" sz="3200" i="1" dirty="0">
                <a:solidFill>
                  <a:schemeClr val="bg1"/>
                </a:solidFill>
              </a:rPr>
              <a:t>ask</a:t>
            </a:r>
            <a:r>
              <a:rPr lang="en-US" altLang="en-US" sz="3200" dirty="0">
                <a:solidFill>
                  <a:schemeClr val="bg1"/>
                </a:solidFill>
              </a:rPr>
              <a:t>) and exhort” –  </a:t>
            </a:r>
            <a:endParaRPr lang="en-US" altLang="en-US" dirty="0">
              <a:solidFill>
                <a:schemeClr val="bg1"/>
              </a:solidFill>
            </a:endParaRPr>
          </a:p>
        </p:txBody>
      </p:sp>
      <p:sp>
        <p:nvSpPr>
          <p:cNvPr id="2" name="Rectangle 1">
            <a:extLst>
              <a:ext uri="{FF2B5EF4-FFF2-40B4-BE49-F238E27FC236}">
                <a16:creationId xmlns:a16="http://schemas.microsoft.com/office/drawing/2014/main" id="{2BAE9CAE-3E93-3F7F-5178-EB5DBBC28C1A}"/>
              </a:ext>
            </a:extLst>
          </p:cNvPr>
          <p:cNvSpPr/>
          <p:nvPr/>
        </p:nvSpPr>
        <p:spPr>
          <a:xfrm>
            <a:off x="990600" y="5029200"/>
            <a:ext cx="7162800" cy="838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After the thanks comes the teaching</a:t>
            </a:r>
          </a:p>
        </p:txBody>
      </p:sp>
    </p:spTree>
    <p:extLst>
      <p:ext uri="{BB962C8B-B14F-4D97-AF65-F5344CB8AC3E}">
        <p14:creationId xmlns:p14="http://schemas.microsoft.com/office/powerpoint/2010/main" val="238388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1489478" y="16002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3600" b="0" i="0" u="none" strike="noStrike" kern="1200" cap="none" spc="0" normalizeH="0" baseline="0" noProof="0" dirty="0">
                <a:ln>
                  <a:noFill/>
                </a:ln>
                <a:solidFill>
                  <a:srgbClr val="FFC000"/>
                </a:solidFill>
                <a:effectLst/>
                <a:uLnTx/>
                <a:uFillTx/>
                <a:latin typeface="Arial"/>
                <a:ea typeface="+mn-ea"/>
                <a:cs typeface="+mn-cs"/>
              </a:rPr>
              <a:t>Person, </a:t>
            </a:r>
            <a:r>
              <a:rPr kumimoji="0" lang="en-US" sz="3600" b="0" i="0" u="none" strike="noStrike" kern="1200" cap="none" spc="0" normalizeH="0" baseline="0" noProof="0" dirty="0">
                <a:ln>
                  <a:noFill/>
                </a:ln>
                <a:solidFill>
                  <a:srgbClr val="FFFF00"/>
                </a:solidFill>
                <a:effectLst/>
                <a:uLnTx/>
                <a:uFillTx/>
                <a:latin typeface="Arial"/>
                <a:ea typeface="+mn-ea"/>
                <a:cs typeface="+mn-cs"/>
              </a:rPr>
              <a:t>1:</a:t>
            </a:r>
            <a:r>
              <a:rPr kumimoji="0" lang="en-US" sz="3600" b="0" i="0" u="none" strike="noStrike" kern="1200" cap="none" spc="0" normalizeH="0" baseline="0" noProof="0" dirty="0">
                <a:ln>
                  <a:noFill/>
                </a:ln>
                <a:solidFill>
                  <a:srgbClr val="FFC000"/>
                </a:solidFill>
                <a:effectLst/>
                <a:uLnTx/>
                <a:uFillTx/>
                <a:latin typeface="Arial"/>
                <a:ea typeface="+mn-ea"/>
                <a:cs typeface="+mn-cs"/>
              </a:rPr>
              <a:t> </a:t>
            </a:r>
            <a:r>
              <a:rPr kumimoji="0" lang="en-US" sz="3600" b="0" i="0" u="none" strike="noStrike" kern="1200" cap="none" spc="0" normalizeH="0" baseline="0" noProof="0" dirty="0">
                <a:ln>
                  <a:noFill/>
                </a:ln>
                <a:solidFill>
                  <a:schemeClr val="bg1"/>
                </a:solidFill>
                <a:effectLst/>
                <a:uLnTx/>
                <a:uFillTx/>
                <a:latin typeface="Arial"/>
                <a:ea typeface="+mn-ea"/>
                <a:cs typeface="+mn-cs"/>
              </a:rPr>
              <a:t>“We”</a:t>
            </a:r>
          </a:p>
        </p:txBody>
      </p:sp>
    </p:spTree>
    <p:extLst>
      <p:ext uri="{BB962C8B-B14F-4D97-AF65-F5344CB8AC3E}">
        <p14:creationId xmlns:p14="http://schemas.microsoft.com/office/powerpoint/2010/main" val="299940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 is the Lord’s spokesman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900"/>
              </a:spcAft>
              <a:buFont typeface="Arial" panose="020B0604020202020204" pitchFamily="34" charset="0"/>
              <a:buChar char="•"/>
            </a:pPr>
            <a:r>
              <a:rPr lang="en-US" altLang="en-US" i="1" dirty="0">
                <a:solidFill>
                  <a:srgbClr val="CCFFFF"/>
                </a:solidFill>
              </a:rPr>
              <a:t>Ought</a:t>
            </a:r>
            <a:r>
              <a:rPr lang="en-US" altLang="en-US" dirty="0">
                <a:solidFill>
                  <a:schemeClr val="bg1"/>
                </a:solidFill>
              </a:rPr>
              <a:t> (</a:t>
            </a:r>
            <a:r>
              <a:rPr lang="en-US" altLang="en-US" i="1" dirty="0">
                <a:solidFill>
                  <a:schemeClr val="bg1"/>
                </a:solidFill>
              </a:rPr>
              <a:t>must</a:t>
            </a:r>
            <a:r>
              <a:rPr lang="en-US" altLang="en-US" dirty="0">
                <a:solidFill>
                  <a:schemeClr val="bg1"/>
                </a:solidFill>
              </a:rPr>
              <a:t>) – it is necessary.  Jn.3:7; 4:24</a:t>
            </a:r>
          </a:p>
          <a:p>
            <a:pPr>
              <a:spcAft>
                <a:spcPts val="900"/>
              </a:spcAft>
              <a:buFont typeface="Arial" panose="020B0604020202020204" pitchFamily="34" charset="0"/>
              <a:buChar char="•"/>
            </a:pPr>
            <a:r>
              <a:rPr lang="en-US" altLang="en-US" i="1" dirty="0">
                <a:solidFill>
                  <a:srgbClr val="CCFFFF"/>
                </a:solidFill>
              </a:rPr>
              <a:t>Walk</a:t>
            </a:r>
            <a:r>
              <a:rPr lang="en-US" altLang="en-US" dirty="0">
                <a:solidFill>
                  <a:schemeClr val="bg1"/>
                </a:solidFill>
              </a:rPr>
              <a:t> (</a:t>
            </a:r>
            <a:r>
              <a:rPr lang="en-US" altLang="en-US" i="1" dirty="0">
                <a:solidFill>
                  <a:schemeClr val="bg1"/>
                </a:solidFill>
              </a:rPr>
              <a:t>live</a:t>
            </a:r>
            <a:r>
              <a:rPr lang="en-US" altLang="en-US" dirty="0">
                <a:solidFill>
                  <a:schemeClr val="bg1"/>
                </a:solidFill>
              </a:rPr>
              <a:t>) – 2:12.  Gn.5:24.  Hb.11:5-6</a:t>
            </a:r>
          </a:p>
          <a:p>
            <a:pPr>
              <a:spcAft>
                <a:spcPts val="900"/>
              </a:spcAft>
              <a:buFont typeface="Arial" panose="020B0604020202020204" pitchFamily="34" charset="0"/>
              <a:buChar char="•"/>
            </a:pPr>
            <a:r>
              <a:rPr lang="en-US" altLang="en-US" i="1" dirty="0">
                <a:solidFill>
                  <a:srgbClr val="CCFFFF"/>
                </a:solidFill>
              </a:rPr>
              <a:t>More and more </a:t>
            </a:r>
            <a:r>
              <a:rPr lang="en-US" altLang="en-US" dirty="0">
                <a:solidFill>
                  <a:schemeClr val="bg1"/>
                </a:solidFill>
              </a:rPr>
              <a:t>– spiritual growth; more and more pleasing.   Increase in excellence; progress (3:12;  4:10)</a:t>
            </a:r>
          </a:p>
          <a:p>
            <a:pPr lvl="1">
              <a:spcAft>
                <a:spcPts val="0"/>
              </a:spcAft>
              <a:buFont typeface="Arial" panose="020B0604020202020204" pitchFamily="34" charset="0"/>
              <a:buChar char="•"/>
            </a:pPr>
            <a:r>
              <a:rPr lang="en-US" altLang="en-US" sz="3200" dirty="0">
                <a:solidFill>
                  <a:srgbClr val="FFFF99"/>
                </a:solidFill>
              </a:rPr>
              <a:t>Never be satisfied with growth</a:t>
            </a:r>
            <a:r>
              <a:rPr lang="en-US" altLang="en-US" sz="3100" dirty="0">
                <a:solidFill>
                  <a:srgbClr val="FFFF99"/>
                </a:solidFill>
              </a:rPr>
              <a:t>.</a:t>
            </a:r>
            <a:r>
              <a:rPr lang="en-US" altLang="en-US" sz="3100" dirty="0">
                <a:solidFill>
                  <a:srgbClr val="CCFFFF"/>
                </a:solidFill>
              </a:rPr>
              <a:t> </a:t>
            </a:r>
            <a:r>
              <a:rPr lang="en-US" altLang="en-US" sz="3100" dirty="0">
                <a:solidFill>
                  <a:schemeClr val="bg1"/>
                </a:solidFill>
              </a:rPr>
              <a:t> 2 Pt.3:18</a:t>
            </a:r>
          </a:p>
          <a:p>
            <a:pPr lvl="2">
              <a:spcAft>
                <a:spcPts val="400"/>
              </a:spcAft>
              <a:buFont typeface="Arial" panose="020B0604020202020204" pitchFamily="34" charset="0"/>
              <a:buChar char="•"/>
            </a:pPr>
            <a:r>
              <a:rPr lang="en-US" altLang="en-US" sz="3100" dirty="0">
                <a:solidFill>
                  <a:schemeClr val="bg1"/>
                </a:solidFill>
              </a:rPr>
              <a:t>Mt.15:33;  5:6</a:t>
            </a:r>
          </a:p>
          <a:p>
            <a:pPr lvl="2">
              <a:spcAft>
                <a:spcPts val="400"/>
              </a:spcAft>
              <a:buFont typeface="Arial" panose="020B0604020202020204" pitchFamily="34" charset="0"/>
              <a:buChar char="•"/>
            </a:pPr>
            <a:r>
              <a:rPr lang="en-US" altLang="en-US" sz="3100" dirty="0">
                <a:solidFill>
                  <a:schemeClr val="bg1"/>
                </a:solidFill>
              </a:rPr>
              <a:t>2 Co.3:18</a:t>
            </a:r>
          </a:p>
          <a:p>
            <a:pPr lvl="2">
              <a:spcAft>
                <a:spcPts val="900"/>
              </a:spcAft>
              <a:buFont typeface="Arial" panose="020B0604020202020204" pitchFamily="34" charset="0"/>
              <a:buChar char="•"/>
            </a:pPr>
            <a:r>
              <a:rPr lang="en-US" altLang="en-US" sz="3100" dirty="0">
                <a:solidFill>
                  <a:schemeClr val="bg1"/>
                </a:solidFill>
              </a:rPr>
              <a:t>Ja.1:25</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6717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9478" y="16002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3600" b="0" i="0" u="none" strike="noStrike" kern="1200" cap="none" spc="0" normalizeH="0" baseline="0" noProof="0" dirty="0">
                <a:ln>
                  <a:noFill/>
                </a:ln>
                <a:solidFill>
                  <a:srgbClr val="FFC000"/>
                </a:solidFill>
                <a:effectLst/>
                <a:uLnTx/>
                <a:uFillTx/>
                <a:latin typeface="Arial"/>
                <a:ea typeface="+mn-ea"/>
                <a:cs typeface="+mn-cs"/>
              </a:rPr>
              <a:t>Precepts, </a:t>
            </a:r>
            <a:r>
              <a:rPr kumimoji="0" lang="en-US" sz="3600" b="0" i="0" u="none" strike="noStrike" kern="1200" cap="none" spc="0" normalizeH="0" baseline="0" noProof="0" dirty="0">
                <a:ln>
                  <a:noFill/>
                </a:ln>
                <a:solidFill>
                  <a:srgbClr val="FFFF00"/>
                </a:solidFill>
                <a:effectLst/>
                <a:uLnTx/>
                <a:uFillTx/>
                <a:latin typeface="Arial"/>
                <a:ea typeface="+mn-ea"/>
                <a:cs typeface="+mn-cs"/>
              </a:rPr>
              <a:t>2</a:t>
            </a:r>
          </a:p>
        </p:txBody>
      </p:sp>
    </p:spTree>
    <p:extLst>
      <p:ext uri="{BB962C8B-B14F-4D97-AF65-F5344CB8AC3E}">
        <p14:creationId xmlns:p14="http://schemas.microsoft.com/office/powerpoint/2010/main" val="154908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Command we gave you</a:t>
            </a:r>
            <a:br>
              <a:rPr lang="en-US" altLang="en-US" sz="3400" dirty="0">
                <a:solidFill>
                  <a:srgbClr val="FFFF00"/>
                </a:solidFill>
              </a:rPr>
            </a:br>
            <a:r>
              <a:rPr lang="en-US" altLang="en-US" sz="3400" dirty="0">
                <a:solidFill>
                  <a:srgbClr val="FFFF00"/>
                </a:solidFill>
              </a:rPr>
              <a:t>through Lord Jesus</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371600"/>
            <a:ext cx="8305800" cy="5029200"/>
          </a:xfrm>
        </p:spPr>
        <p:txBody>
          <a:bodyPr/>
          <a:lstStyle/>
          <a:p>
            <a:pPr>
              <a:spcAft>
                <a:spcPts val="600"/>
              </a:spcAft>
              <a:buFont typeface="Wingdings" panose="05000000000000000000" pitchFamily="2" charset="2"/>
              <a:buChar char="§"/>
            </a:pPr>
            <a:r>
              <a:rPr lang="en-US" altLang="en-US" u="sng" dirty="0">
                <a:solidFill>
                  <a:schemeClr val="bg1"/>
                </a:solidFill>
              </a:rPr>
              <a:t>Lord</a:t>
            </a:r>
            <a:r>
              <a:rPr lang="en-US" altLang="en-US" dirty="0">
                <a:solidFill>
                  <a:schemeClr val="bg1"/>
                </a:solidFill>
              </a:rPr>
              <a:t> legislates and enforces laws, 6</a:t>
            </a:r>
          </a:p>
          <a:p>
            <a:pPr>
              <a:spcAft>
                <a:spcPts val="600"/>
              </a:spcAft>
              <a:buFont typeface="Wingdings" panose="05000000000000000000" pitchFamily="2" charset="2"/>
              <a:buChar char="§"/>
            </a:pPr>
            <a:r>
              <a:rPr lang="en-US" altLang="en-US" sz="3200" dirty="0">
                <a:solidFill>
                  <a:schemeClr val="bg1"/>
                </a:solidFill>
              </a:rPr>
              <a:t>Paul is not legislator, but </a:t>
            </a:r>
            <a:r>
              <a:rPr lang="en-US" altLang="en-US" sz="3200" u="sng" dirty="0">
                <a:solidFill>
                  <a:schemeClr val="bg1"/>
                </a:solidFill>
              </a:rPr>
              <a:t>messenger</a:t>
            </a:r>
          </a:p>
          <a:p>
            <a:pPr marL="457200" lvl="1" indent="0">
              <a:spcAft>
                <a:spcPts val="600"/>
              </a:spcAft>
              <a:buNone/>
            </a:pPr>
            <a:endParaRPr lang="en-US" altLang="en-US" sz="3200" dirty="0">
              <a:solidFill>
                <a:schemeClr val="bg1"/>
              </a:solidFill>
            </a:endParaRPr>
          </a:p>
          <a:p>
            <a:pPr lvl="1">
              <a:spcAft>
                <a:spcPts val="600"/>
              </a:spcAft>
              <a:buFont typeface="Wingdings" panose="05000000000000000000" pitchFamily="2" charset="2"/>
              <a:buChar char="§"/>
            </a:pPr>
            <a:endParaRPr lang="en-US" altLang="en-US" sz="3200"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36405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Person, 1</a:t>
            </a:r>
          </a:p>
        </p:txBody>
      </p:sp>
      <p:sp>
        <p:nvSpPr>
          <p:cNvPr id="3" name="Rectangle 2">
            <a:extLst>
              <a:ext uri="{FF2B5EF4-FFF2-40B4-BE49-F238E27FC236}">
                <a16:creationId xmlns:a16="http://schemas.microsoft.com/office/drawing/2014/main" id="{59F4BA06-605E-4573-BBA1-1C443AC404C8}"/>
              </a:ext>
            </a:extLst>
          </p:cNvPr>
          <p:cNvSpPr/>
          <p:nvPr/>
        </p:nvSpPr>
        <p:spPr>
          <a:xfrm>
            <a:off x="1489478" y="22860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3600" b="0" i="0" u="none" strike="noStrike" kern="1200" cap="none" spc="0" normalizeH="0" baseline="0" noProof="0" dirty="0">
                <a:ln>
                  <a:noFill/>
                </a:ln>
                <a:solidFill>
                  <a:srgbClr val="FFC000"/>
                </a:solidFill>
                <a:effectLst/>
                <a:uLnTx/>
                <a:uFillTx/>
                <a:latin typeface="Arial"/>
                <a:ea typeface="+mn-ea"/>
                <a:cs typeface="+mn-cs"/>
              </a:rPr>
              <a:t>Purpose, </a:t>
            </a:r>
            <a:r>
              <a:rPr lang="en-US" sz="3600" dirty="0">
                <a:solidFill>
                  <a:srgbClr val="FFFF00"/>
                </a:solidFill>
                <a:latin typeface="Arial"/>
              </a:rPr>
              <a:t>3</a:t>
            </a:r>
            <a:endParaRPr kumimoji="0" lang="en-US" sz="3600" b="0" i="0" u="none" strike="noStrike" kern="1200" cap="none" spc="0" normalizeH="0" baseline="0" noProof="0" dirty="0">
              <a:ln>
                <a:noFill/>
              </a:ln>
              <a:solidFill>
                <a:srgbClr val="FFFF00"/>
              </a:solidFill>
              <a:effectLst/>
              <a:uLnTx/>
              <a:uFillTx/>
              <a:latin typeface="Arial"/>
              <a:ea typeface="+mn-ea"/>
              <a:cs typeface="+mn-cs"/>
            </a:endParaRPr>
          </a:p>
        </p:txBody>
      </p:sp>
      <p:sp>
        <p:nvSpPr>
          <p:cNvPr id="4" name="Rectangle 3">
            <a:extLst>
              <a:ext uri="{FF2B5EF4-FFF2-40B4-BE49-F238E27FC236}">
                <a16:creationId xmlns:a16="http://schemas.microsoft.com/office/drawing/2014/main" id="{518A71D8-7B99-0F87-DB49-6B8AA5C616F8}"/>
              </a:ext>
            </a:extLst>
          </p:cNvPr>
          <p:cNvSpPr/>
          <p:nvPr/>
        </p:nvSpPr>
        <p:spPr>
          <a:xfrm>
            <a:off x="2257719" y="1600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Precepts, 2</a:t>
            </a:r>
          </a:p>
        </p:txBody>
      </p:sp>
    </p:spTree>
    <p:extLst>
      <p:ext uri="{BB962C8B-B14F-4D97-AF65-F5344CB8AC3E}">
        <p14:creationId xmlns:p14="http://schemas.microsoft.com/office/powerpoint/2010/main" val="3302292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Will of God</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0" indent="0" algn="ctr">
              <a:spcAft>
                <a:spcPts val="600"/>
              </a:spcAft>
              <a:buNone/>
            </a:pPr>
            <a:r>
              <a:rPr lang="en-US" altLang="en-US" dirty="0">
                <a:solidFill>
                  <a:schemeClr val="bg1"/>
                </a:solidFill>
              </a:rPr>
              <a:t>Depart from sin ...</a:t>
            </a:r>
            <a:r>
              <a:rPr lang="en-US" altLang="en-US" sz="3000" dirty="0">
                <a:solidFill>
                  <a:schemeClr val="bg1"/>
                </a:solidFill>
              </a:rPr>
              <a:t>(Mt.6:10)</a:t>
            </a:r>
            <a:r>
              <a:rPr lang="en-US" altLang="en-US" dirty="0">
                <a:solidFill>
                  <a:schemeClr val="bg1"/>
                </a:solidFill>
              </a:rPr>
              <a:t>... Devoted to God</a:t>
            </a:r>
          </a:p>
          <a:p>
            <a:pPr marL="0" indent="0" algn="ctr">
              <a:spcAft>
                <a:spcPts val="600"/>
              </a:spcAft>
              <a:buNone/>
            </a:pPr>
            <a:r>
              <a:rPr lang="en-US" altLang="en-US" dirty="0">
                <a:solidFill>
                  <a:srgbClr val="FFFFCC"/>
                </a:solidFill>
              </a:rPr>
              <a:t>Sanctification, </a:t>
            </a:r>
            <a:r>
              <a:rPr lang="en-US" altLang="en-US" dirty="0">
                <a:solidFill>
                  <a:schemeClr val="bg1"/>
                </a:solidFill>
              </a:rPr>
              <a:t>3, 4, 7</a:t>
            </a:r>
            <a:r>
              <a:rPr lang="en-US" altLang="en-US" dirty="0">
                <a:solidFill>
                  <a:srgbClr val="FFFFCC"/>
                </a:solidFill>
              </a:rPr>
              <a:t> (holiness)</a:t>
            </a:r>
          </a:p>
          <a:p>
            <a:pPr>
              <a:spcAft>
                <a:spcPts val="0"/>
              </a:spcAft>
              <a:buFont typeface="Wingdings" panose="05000000000000000000" pitchFamily="2" charset="2"/>
              <a:buChar char="§"/>
            </a:pPr>
            <a:r>
              <a:rPr lang="en-US" altLang="en-US" dirty="0">
                <a:solidFill>
                  <a:srgbClr val="FFFFCC"/>
                </a:solidFill>
              </a:rPr>
              <a:t>Sanctified: to be subject to God’s will </a:t>
            </a:r>
            <a:r>
              <a:rPr lang="en-US" altLang="en-US" dirty="0">
                <a:solidFill>
                  <a:schemeClr val="bg1"/>
                </a:solidFill>
              </a:rPr>
              <a:t>– Hb.10:10   </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9018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3162</TotalTime>
  <Words>1237</Words>
  <Application>Microsoft Office PowerPoint</Application>
  <PresentationFormat>On-screen Show (4:3)</PresentationFormat>
  <Paragraphs>168</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Tahoma</vt:lpstr>
      <vt:lpstr>Verdana</vt:lpstr>
      <vt:lpstr>Wingdings</vt:lpstr>
      <vt:lpstr>3_Default Design</vt:lpstr>
      <vt:lpstr>PowerPoint Presentation</vt:lpstr>
      <vt:lpstr>Sanctified common sense</vt:lpstr>
      <vt:lpstr>Paul’s epistles consist of two parts</vt:lpstr>
      <vt:lpstr>PowerPoint Presentation</vt:lpstr>
      <vt:lpstr>Paul is the Lord’s spokesman</vt:lpstr>
      <vt:lpstr>PowerPoint Presentation</vt:lpstr>
      <vt:lpstr>Command we gave you through Lord Jesus</vt:lpstr>
      <vt:lpstr>PowerPoint Presentation</vt:lpstr>
      <vt:lpstr>Will of God</vt:lpstr>
      <vt:lpstr>Will of God</vt:lpstr>
      <vt:lpstr>Will of God</vt:lpstr>
      <vt:lpstr>Will of God</vt:lpstr>
      <vt:lpstr>PowerPoint Presentation</vt:lpstr>
      <vt:lpstr>Know how to possess own vessel</vt:lpstr>
      <vt:lpstr>PowerPoint Presentation</vt:lpstr>
      <vt:lpstr>Passions (of lust); dominated by animal desires.  Depraved passion.  </vt:lpstr>
      <vt:lpstr>PowerPoint Presentation</vt:lpstr>
      <vt:lpstr>Do not mistreat a brother</vt:lpstr>
      <vt:lpstr>Do not mistreat a brother</vt:lpstr>
      <vt:lpstr>Do not mistreat a brother</vt:lpstr>
      <vt:lpstr>PowerPoint Presentation</vt:lpstr>
      <vt:lpstr>Not . . . born to be wild. Called to the most thorough holiness.</vt:lpstr>
      <vt:lpstr>Not . . . born to be wild. Called to the most thorough holiness.</vt:lpstr>
      <vt:lpstr>PowerPoint Presentation</vt:lpstr>
      <vt:lpstr>We give invitation…</vt:lpstr>
      <vt:lpstr>Given us His Holy Spirit</vt:lpstr>
      <vt:lpstr>Thessalonica – seaport 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Corrupt World by Rick Duggin</dc:title>
  <dc:creator>System Administrator</dc:creator>
  <cp:lastModifiedBy>Ty Johnson</cp:lastModifiedBy>
  <cp:revision>103</cp:revision>
  <dcterms:created xsi:type="dcterms:W3CDTF">2008-01-16T19:15:47Z</dcterms:created>
  <dcterms:modified xsi:type="dcterms:W3CDTF">2022-11-20T04:48:24Z</dcterms:modified>
</cp:coreProperties>
</file>