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544" r:id="rId3"/>
    <p:sldId id="258" r:id="rId4"/>
    <p:sldId id="566" r:id="rId5"/>
    <p:sldId id="275" r:id="rId6"/>
    <p:sldId id="276" r:id="rId7"/>
    <p:sldId id="549" r:id="rId8"/>
    <p:sldId id="550" r:id="rId9"/>
    <p:sldId id="551" r:id="rId10"/>
    <p:sldId id="552" r:id="rId11"/>
    <p:sldId id="553" r:id="rId12"/>
    <p:sldId id="554" r:id="rId13"/>
    <p:sldId id="555" r:id="rId14"/>
    <p:sldId id="556" r:id="rId15"/>
    <p:sldId id="284" r:id="rId16"/>
    <p:sldId id="563" r:id="rId17"/>
    <p:sldId id="564" r:id="rId18"/>
    <p:sldId id="565" r:id="rId19"/>
    <p:sldId id="562" r:id="rId20"/>
    <p:sldId id="557" r:id="rId21"/>
    <p:sldId id="278" r:id="rId22"/>
    <p:sldId id="558" r:id="rId23"/>
    <p:sldId id="559" r:id="rId24"/>
    <p:sldId id="560" r:id="rId25"/>
    <p:sldId id="561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FFFF"/>
    <a:srgbClr val="FFFF99"/>
    <a:srgbClr val="66FF33"/>
    <a:srgbClr val="CCFFCC"/>
    <a:srgbClr val="FFFF00"/>
    <a:srgbClr val="FF9933"/>
    <a:srgbClr val="FFCC00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474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A4AB3-270F-4FF0-AE79-6C5BF8CFFF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E9E33F-4C9B-401C-8419-3D0ABB82C3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107DC-B708-45F6-8622-29E455118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F5C28-E53D-4EE6-AF4D-E91C324FF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D7A6A-1E24-4CE4-BD1C-0D82AF0B3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14899-EF7F-430A-AD9E-D759097BEB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111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F4734-EB56-4968-BF0F-B81CF954D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0E0689-C6F8-418F-BD90-9B180FE432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2B5B3-704A-47B4-B15B-7FFBD1609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159C2-E47F-4556-9A00-C86072410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D0BB4-03DF-4736-A5FF-511264B51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8B466F-88F4-45C5-9C10-3FF4EC66BC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8789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A7617A-CDCF-481E-9214-BBC158D0EB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F04934-6F9E-4E75-8CC7-F461C76542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518F3-13CE-4B36-9412-FAF8C03B2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960AF-A8EB-4C31-8224-2D1BB39DC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6BCEA-C0DD-49EE-8FBC-1A09C393D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479ABF-B151-4917-A3F0-DEFFA747A0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5236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425098-F39A-43C7-9B48-42DEC590CE8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770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F2920E-C45B-44F1-A1D7-F6EFA0292B1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987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CF90E-72F8-4EE6-9176-1B877AD2135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052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C780A-7F27-4499-A2F3-63D5BAA1D88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756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EC1AA-D6AA-49BF-B895-720E85178CC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07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6226A-F5F0-427E-BD04-8ABE607AD61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4234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964D03-541A-4B7A-B39F-816AF96116D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4178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6AE82A-DF2F-47AD-930E-041545FFBCF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67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5F5A5-5DC6-4E77-B2CA-748C21DAF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4B72F-D821-47C3-9AFB-6C22B31A8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A6731-119A-40C0-A567-C4304FB38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1ED37-8B8C-4987-BAE6-993F2061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B096F-A159-4A17-8A6C-AF67B2D48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8FE7B-83D2-4795-883E-629E6A0966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70316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2A33E0-D01C-4FC7-8540-A4BD09E4574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6957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74059-D456-4DCA-84CC-D90728ABDBC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0795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98DFF-FBC4-41E5-94C6-F19339EF75E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787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4CBE6-A565-4100-8EED-A1DD4D78F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8C10C2-6CDD-4C81-BB86-0D036C296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10F56-1D16-4077-9A66-261E10F78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322C7-846C-447D-9E07-2007C566F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0CD25-4862-4CB3-83C3-3C6E4E424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79798-F069-48CA-9539-DD141BF1AB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3240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33BFD-811C-49E5-BF8F-99F2E497E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A8E56-4D0A-4223-ACFF-CA68F9D080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816785-77B1-4986-93B4-AD2AC462A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8F20CF-3A2D-46B9-B537-3A8C3A8F2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69E8C0-A334-41E0-9858-66C471AC0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F071EB-F9DB-4A75-9D2F-922D4372F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3EA0C-D85C-45C9-9B9C-3F76C52DE1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596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F9642-07F1-4D5E-936D-666E4BA0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8D74F5-396E-4C72-8167-0E2C8F181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191D92-666A-499F-9E71-9E2A964CA4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AE8483-2826-4FEF-9225-C9F954DF4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8A90D6-29C5-42F1-977E-12423A03D1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4A73B6-B9C6-4505-A734-15081A004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152FC0-90A0-4340-92A5-3F35F5AE4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3C08FF-930A-414D-BCE0-6CC01105A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4E66C-54A8-4692-B8F8-C388DBE7FD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9643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84450-94D2-4B07-B12E-A3B5FC73D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EAD1A-9A46-488F-841A-69FEC319F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166E6E-D7E5-4E79-BA6A-CDB4747ED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32DA2B-4B4F-45C7-9733-76AC6D564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F3BB4-DC63-4371-AC51-271859BED9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1899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93C1FA-65BF-40A0-A191-EE5612A3C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E1040A-4CA2-4891-8E26-6124934C7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680D7B-EED3-4ADC-8ACD-A9DBF0914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E86D0-F7DE-476B-AE8F-DE08CB8F95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8371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9E417-7E59-4309-8179-DA98FF340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44F1B-9955-4464-848E-02D85E4DE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230DD5-7DDB-4DC4-8C5A-82E37B4941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B89982-AC4A-4F43-88EA-C324F6709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F72FD3-1B35-41CF-972D-026CCDC1C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6C17C-0D02-420A-80AE-D139220F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284C54-39DA-4262-86A9-B7C7398FAC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3435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1FA6D-5D97-4EB2-9B39-714415A8C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961E81-31D0-4629-80B0-B42D98991B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5EC7EA-58C2-442A-8914-DB806E1200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337DAB-8EC9-4EFB-A6B9-0EC008852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AE6248-4DB1-4E38-B121-801F8B2A4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B15C0D-B813-42EB-9F1A-7EE3702EE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8526F0-F1D2-4799-A6F9-B968B066F8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5109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BD4B11B-F51F-45D6-A03C-F4523A9E8B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6BCBB8B-FAFF-4841-815B-8528499211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2044DF8-D53B-49B6-8EF9-B6364A5F9C1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1D3AC61-9D36-48A9-8899-B1CFE086834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FBF49EC-D87F-4279-B034-9E08ABD8BEE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8B8E8C3-D8DF-4D41-AAA0-75A2BE2DA29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1C39F"/>
            </a:gs>
            <a:gs pos="35001">
              <a:srgbClr val="F0EBD5"/>
            </a:gs>
            <a:gs pos="100000">
              <a:srgbClr val="FFEFD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1A990441-334E-4E7F-B844-9325D3A65DF3}" type="slidenum">
              <a:rPr lang="en-US" altLang="en-US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286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12BC18D-12AB-4733-9DD9-B4F0FD097C35}"/>
              </a:ext>
            </a:extLst>
          </p:cNvPr>
          <p:cNvSpPr/>
          <p:nvPr/>
        </p:nvSpPr>
        <p:spPr>
          <a:xfrm>
            <a:off x="1697574" y="1066800"/>
            <a:ext cx="5749636" cy="1295400"/>
          </a:xfrm>
          <a:prstGeom prst="roundRect">
            <a:avLst/>
          </a:prstGeom>
          <a:solidFill>
            <a:schemeClr val="tx1"/>
          </a:solidFill>
          <a:ln w="635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Honor to whom Honor</a:t>
            </a:r>
          </a:p>
        </p:txBody>
      </p:sp>
    </p:spTree>
    <p:extLst>
      <p:ext uri="{BB962C8B-B14F-4D97-AF65-F5344CB8AC3E}">
        <p14:creationId xmlns:p14="http://schemas.microsoft.com/office/powerpoint/2010/main" val="100132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AEEA884C-E1C0-4E37-A0CC-69D4E33B0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1"/>
            <a:ext cx="8229600" cy="838200"/>
          </a:xfrm>
        </p:spPr>
        <p:txBody>
          <a:bodyPr/>
          <a:lstStyle/>
          <a:p>
            <a:r>
              <a:rPr lang="en-US" altLang="en-US" sz="2800" dirty="0">
                <a:solidFill>
                  <a:srgbClr val="CCFFCC"/>
                </a:solidFill>
              </a:rPr>
              <a:t>4. </a:t>
            </a:r>
            <a:r>
              <a:rPr lang="en-US" altLang="en-US" sz="3600" dirty="0">
                <a:solidFill>
                  <a:srgbClr val="FFFF00"/>
                </a:solidFill>
              </a:rPr>
              <a:t>He is our Creator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4741CFCE-6060-4EBE-B271-914F45B4CA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3292" y="914401"/>
            <a:ext cx="8458200" cy="548639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en-US" dirty="0">
                <a:solidFill>
                  <a:schemeClr val="bg1"/>
                </a:solidFill>
              </a:rPr>
              <a:t>Heb.1:2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Inventions bring honor to inventors</a:t>
            </a:r>
          </a:p>
          <a:p>
            <a:pPr lvl="1"/>
            <a:r>
              <a:rPr lang="en-US" altLang="en-US" sz="3200" dirty="0">
                <a:solidFill>
                  <a:srgbClr val="CCFFFF"/>
                </a:solidFill>
              </a:rPr>
              <a:t>Bell South</a:t>
            </a:r>
          </a:p>
          <a:p>
            <a:pPr lvl="1"/>
            <a:r>
              <a:rPr lang="en-US" altLang="en-US" sz="3200" dirty="0">
                <a:solidFill>
                  <a:srgbClr val="CCFFFF"/>
                </a:solidFill>
              </a:rPr>
              <a:t>Ford</a:t>
            </a:r>
          </a:p>
          <a:p>
            <a:pPr lvl="1"/>
            <a:r>
              <a:rPr lang="en-US" altLang="en-US" sz="3200" dirty="0">
                <a:solidFill>
                  <a:srgbClr val="CCFFFF"/>
                </a:solidFill>
              </a:rPr>
              <a:t>Light bulb…</a:t>
            </a:r>
          </a:p>
          <a:p>
            <a:pPr lvl="2">
              <a:spcAft>
                <a:spcPts val="600"/>
              </a:spcAft>
            </a:pPr>
            <a:r>
              <a:rPr lang="en-US" altLang="en-US" sz="3600" dirty="0">
                <a:solidFill>
                  <a:srgbClr val="CCFFFF"/>
                </a:solidFill>
              </a:rPr>
              <a:t>Worlds … God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Hb.3:4, He Who built all things is God</a:t>
            </a:r>
          </a:p>
          <a:p>
            <a:endParaRPr lang="en-US" altLang="en-US" sz="3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51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AEEA884C-E1C0-4E37-A0CC-69D4E33B0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1"/>
            <a:ext cx="8229600" cy="838200"/>
          </a:xfrm>
        </p:spPr>
        <p:txBody>
          <a:bodyPr/>
          <a:lstStyle/>
          <a:p>
            <a:r>
              <a:rPr lang="en-US" altLang="en-US" sz="2800" dirty="0">
                <a:solidFill>
                  <a:srgbClr val="CCFFCC"/>
                </a:solidFill>
              </a:rPr>
              <a:t>5. </a:t>
            </a:r>
            <a:r>
              <a:rPr lang="en-US" altLang="en-US" sz="3600" dirty="0">
                <a:solidFill>
                  <a:srgbClr val="FFFF00"/>
                </a:solidFill>
              </a:rPr>
              <a:t>His blood paid our ransom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4741CFCE-6060-4EBE-B271-914F45B4CA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3292" y="914401"/>
            <a:ext cx="8458200" cy="5486399"/>
          </a:xfrm>
        </p:spPr>
        <p:txBody>
          <a:bodyPr/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altLang="en-US" dirty="0">
                <a:solidFill>
                  <a:schemeClr val="bg1"/>
                </a:solidFill>
              </a:rPr>
              <a:t>1 Pt.1:19, (redeemed) “with the precious blood of Christ, as of a lamb without blemish and without spot”</a:t>
            </a:r>
          </a:p>
          <a:p>
            <a:r>
              <a:rPr lang="en-US" altLang="en-US" dirty="0">
                <a:solidFill>
                  <a:srgbClr val="FFC000"/>
                </a:solidFill>
              </a:rPr>
              <a:t>“What Can Wash Away My Sins…”</a:t>
            </a:r>
          </a:p>
          <a:p>
            <a:pPr marL="0" indent="0">
              <a:buNone/>
            </a:pPr>
            <a:endParaRPr lang="en-US" altLang="en-US" dirty="0">
              <a:solidFill>
                <a:srgbClr val="FFC000"/>
              </a:solidFill>
            </a:endParaRPr>
          </a:p>
          <a:p>
            <a:endParaRPr lang="en-US" altLang="en-US" sz="3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54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AEEA884C-E1C0-4E37-A0CC-69D4E33B0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1"/>
            <a:ext cx="8229600" cy="838200"/>
          </a:xfrm>
        </p:spPr>
        <p:txBody>
          <a:bodyPr/>
          <a:lstStyle/>
          <a:p>
            <a:r>
              <a:rPr lang="en-US" altLang="en-US" sz="2800" dirty="0">
                <a:solidFill>
                  <a:srgbClr val="CCFFCC"/>
                </a:solidFill>
              </a:rPr>
              <a:t>6. </a:t>
            </a:r>
            <a:r>
              <a:rPr lang="en-US" altLang="en-US" sz="3600" dirty="0">
                <a:solidFill>
                  <a:srgbClr val="FFFF00"/>
                </a:solidFill>
              </a:rPr>
              <a:t>He is worthy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4741CFCE-6060-4EBE-B271-914F45B4CA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6881" y="914401"/>
            <a:ext cx="8648308" cy="5486399"/>
          </a:xfrm>
        </p:spPr>
        <p:txBody>
          <a:bodyPr/>
          <a:lstStyle/>
          <a:p>
            <a:endParaRPr lang="en-US" altLang="en-US" sz="3600" dirty="0">
              <a:solidFill>
                <a:schemeClr val="bg1"/>
              </a:solidFill>
            </a:endParaRPr>
          </a:p>
          <a:p>
            <a:endParaRPr lang="en-US" altLang="en-US" sz="3600" dirty="0">
              <a:solidFill>
                <a:schemeClr val="bg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Ph.2</a:t>
            </a:r>
            <a:r>
              <a:rPr lang="en-US" altLang="en-US" sz="3000" baseline="30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altLang="en-US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And being found in appearance as a man, He humbled Himself and became obedient to the point</a:t>
            </a:r>
            <a:br>
              <a:rPr lang="en-US" altLang="en-US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death, even the death of the cross.  </a:t>
            </a:r>
            <a:r>
              <a:rPr lang="en-US" altLang="en-US" sz="3000" baseline="30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n-US" altLang="en-US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Therefore God also has highly exalted Him and given Him the name which is above every name,  </a:t>
            </a:r>
            <a:r>
              <a:rPr lang="en-US" altLang="en-US" sz="3000" baseline="30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altLang="en-US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that at the name of Jesus every knee should bow, of those in heaven, and of those on earth, and of those under the earth,  </a:t>
            </a:r>
            <a:r>
              <a:rPr lang="en-US" altLang="en-US" sz="3000" baseline="30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en-US" altLang="en-US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and that every tongue should confess that Jesus Christ is Lord, to the glory of God the Father</a:t>
            </a:r>
          </a:p>
          <a:p>
            <a:pPr>
              <a:spcBef>
                <a:spcPts val="0"/>
              </a:spcBef>
            </a:pPr>
            <a:endParaRPr lang="en-US" altLang="en-US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altLang="en-US" sz="3200" dirty="0">
              <a:solidFill>
                <a:schemeClr val="bg1"/>
              </a:solidFill>
            </a:endParaRPr>
          </a:p>
          <a:p>
            <a:pPr lvl="1"/>
            <a:endParaRPr lang="en-US" altLang="en-US" dirty="0">
              <a:solidFill>
                <a:schemeClr val="bg1"/>
              </a:solidFill>
            </a:endParaRPr>
          </a:p>
          <a:p>
            <a:endParaRPr lang="en-US" altLang="en-US" sz="3100" dirty="0">
              <a:solidFill>
                <a:schemeClr val="bg1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24DC658-3260-985E-A82E-3A524128F012}"/>
              </a:ext>
            </a:extLst>
          </p:cNvPr>
          <p:cNvSpPr/>
          <p:nvPr/>
        </p:nvSpPr>
        <p:spPr>
          <a:xfrm>
            <a:off x="838200" y="914400"/>
            <a:ext cx="3657600" cy="1143000"/>
          </a:xfrm>
          <a:prstGeom prst="round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CFFFF"/>
                </a:solidFill>
              </a:rPr>
              <a:t>Honor to Christ,</a:t>
            </a:r>
          </a:p>
          <a:p>
            <a:pPr algn="ctr"/>
            <a:r>
              <a:rPr lang="en-US" sz="3200" dirty="0"/>
              <a:t>Rv.5:8-14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C41DF10-3BAE-9B06-54A4-B81E14F85798}"/>
              </a:ext>
            </a:extLst>
          </p:cNvPr>
          <p:cNvSpPr/>
          <p:nvPr/>
        </p:nvSpPr>
        <p:spPr>
          <a:xfrm>
            <a:off x="4648200" y="914400"/>
            <a:ext cx="3657600" cy="1143000"/>
          </a:xfrm>
          <a:prstGeom prst="round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CFFFF"/>
                </a:solidFill>
              </a:rPr>
              <a:t>Honor to Father,</a:t>
            </a:r>
          </a:p>
          <a:p>
            <a:pPr algn="ctr"/>
            <a:r>
              <a:rPr lang="en-US" sz="3200" dirty="0"/>
              <a:t>Rv.4:9-11</a:t>
            </a:r>
          </a:p>
        </p:txBody>
      </p:sp>
    </p:spTree>
    <p:extLst>
      <p:ext uri="{BB962C8B-B14F-4D97-AF65-F5344CB8AC3E}">
        <p14:creationId xmlns:p14="http://schemas.microsoft.com/office/powerpoint/2010/main" val="50943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84E05D-75ED-F25F-A2FA-62F708453ED9}"/>
              </a:ext>
            </a:extLst>
          </p:cNvPr>
          <p:cNvSpPr/>
          <p:nvPr/>
        </p:nvSpPr>
        <p:spPr>
          <a:xfrm>
            <a:off x="2357227" y="990600"/>
            <a:ext cx="4430330" cy="4572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/>
              <a:t>Biblical Uses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9CCE4C-E0B4-A395-2C73-4AE2F91552E1}"/>
              </a:ext>
            </a:extLst>
          </p:cNvPr>
          <p:cNvSpPr/>
          <p:nvPr/>
        </p:nvSpPr>
        <p:spPr>
          <a:xfrm>
            <a:off x="1004847" y="2209800"/>
            <a:ext cx="7135091" cy="1143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W</a:t>
            </a:r>
            <a:r>
              <a:rPr lang="en-US" sz="3600" dirty="0"/>
              <a:t>e Cannot Honor Him By . . .</a:t>
            </a:r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C2512F-4C1F-FF33-597F-6B60762162BE}"/>
              </a:ext>
            </a:extLst>
          </p:cNvPr>
          <p:cNvSpPr/>
          <p:nvPr/>
        </p:nvSpPr>
        <p:spPr>
          <a:xfrm>
            <a:off x="2362200" y="1600200"/>
            <a:ext cx="4430330" cy="4572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/>
              <a:t>Why Honor Christ?</a:t>
            </a:r>
          </a:p>
        </p:txBody>
      </p:sp>
    </p:spTree>
    <p:extLst>
      <p:ext uri="{BB962C8B-B14F-4D97-AF65-F5344CB8AC3E}">
        <p14:creationId xmlns:p14="http://schemas.microsoft.com/office/powerpoint/2010/main" val="988788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>
            <a:extLst>
              <a:ext uri="{FF2B5EF4-FFF2-40B4-BE49-F238E27FC236}">
                <a16:creationId xmlns:a16="http://schemas.microsoft.com/office/drawing/2014/main" id="{525E8668-82CB-43B1-9749-52E56B6FEA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867400"/>
          </a:xfrm>
        </p:spPr>
        <p:txBody>
          <a:bodyPr/>
          <a:lstStyle/>
          <a:p>
            <a:pPr marL="0" indent="0">
              <a:spcAft>
                <a:spcPts val="900"/>
              </a:spcAft>
              <a:buNone/>
            </a:pPr>
            <a:r>
              <a:rPr lang="en-US" altLang="en-US" sz="2400" dirty="0">
                <a:solidFill>
                  <a:srgbClr val="CCFFCC"/>
                </a:solidFill>
              </a:rPr>
              <a:t>1. </a:t>
            </a:r>
            <a:r>
              <a:rPr lang="en-US" altLang="en-US" dirty="0">
                <a:solidFill>
                  <a:srgbClr val="FFFF99"/>
                </a:solidFill>
              </a:rPr>
              <a:t>Careless living.    </a:t>
            </a:r>
            <a:r>
              <a:rPr lang="en-US" altLang="en-US" sz="3100" dirty="0">
                <a:solidFill>
                  <a:schemeClr val="bg1"/>
                </a:solidFill>
              </a:rPr>
              <a:t>David, 2 Sm.12:14</a:t>
            </a:r>
          </a:p>
          <a:p>
            <a:pPr marL="0" indent="0">
              <a:spcAft>
                <a:spcPts val="900"/>
              </a:spcAft>
              <a:buNone/>
            </a:pPr>
            <a:r>
              <a:rPr lang="en-US" altLang="en-US" sz="2400" dirty="0">
                <a:solidFill>
                  <a:srgbClr val="CCFFCC"/>
                </a:solidFill>
              </a:rPr>
              <a:t>2. </a:t>
            </a:r>
            <a:r>
              <a:rPr lang="en-US" altLang="en-US" dirty="0">
                <a:solidFill>
                  <a:srgbClr val="FFFF99"/>
                </a:solidFill>
              </a:rPr>
              <a:t>Lip service.    </a:t>
            </a:r>
            <a:r>
              <a:rPr lang="en-US" altLang="en-US" dirty="0">
                <a:solidFill>
                  <a:schemeClr val="bg1"/>
                </a:solidFill>
              </a:rPr>
              <a:t>Mk.7:6.    RYR.    Balaam</a:t>
            </a:r>
          </a:p>
          <a:p>
            <a:pPr marL="0" indent="0">
              <a:spcAft>
                <a:spcPts val="900"/>
              </a:spcAft>
              <a:buNone/>
            </a:pPr>
            <a:r>
              <a:rPr lang="en-US" altLang="en-US" sz="2400" dirty="0">
                <a:solidFill>
                  <a:srgbClr val="CCFFCC"/>
                </a:solidFill>
              </a:rPr>
              <a:t>3.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>
                <a:solidFill>
                  <a:srgbClr val="FFFF99"/>
                </a:solidFill>
              </a:rPr>
              <a:t>Vain worship.    </a:t>
            </a:r>
            <a:r>
              <a:rPr lang="en-US" altLang="en-US" dirty="0">
                <a:solidFill>
                  <a:schemeClr val="bg1"/>
                </a:solidFill>
              </a:rPr>
              <a:t>Mk.7:7.    1 Sm.2:29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altLang="en-US" sz="2400" dirty="0">
                <a:solidFill>
                  <a:srgbClr val="CCFFCC"/>
                </a:solidFill>
              </a:rPr>
              <a:t>4.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>
                <a:solidFill>
                  <a:srgbClr val="FFFF99"/>
                </a:solidFill>
              </a:rPr>
              <a:t>Elaborate buildings.    </a:t>
            </a:r>
            <a:r>
              <a:rPr lang="en-US" altLang="en-US" dirty="0">
                <a:solidFill>
                  <a:schemeClr val="bg1"/>
                </a:solidFill>
              </a:rPr>
              <a:t>Mk.14:58</a:t>
            </a:r>
          </a:p>
          <a:p>
            <a:pPr marL="0" indent="0">
              <a:spcAft>
                <a:spcPts val="600"/>
              </a:spcAft>
              <a:buNone/>
            </a:pPr>
            <a:endParaRPr lang="en-US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3AD6FC-2D36-9222-7E87-329121F02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957" y="1820703"/>
            <a:ext cx="5504938" cy="412289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9933647-3A8F-7E80-AA22-7BB97BC88AE0}"/>
              </a:ext>
            </a:extLst>
          </p:cNvPr>
          <p:cNvSpPr/>
          <p:nvPr/>
        </p:nvSpPr>
        <p:spPr>
          <a:xfrm>
            <a:off x="570248" y="152400"/>
            <a:ext cx="8021574" cy="1219200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Basilica of National Shrine of Our</a:t>
            </a:r>
            <a:br>
              <a:rPr lang="en-US" sz="3200" dirty="0"/>
            </a:br>
            <a:r>
              <a:rPr lang="en-US" sz="3200" dirty="0"/>
              <a:t>Lady of Aparecida (Brazil)</a:t>
            </a:r>
          </a:p>
        </p:txBody>
      </p:sp>
    </p:spTree>
    <p:extLst>
      <p:ext uri="{BB962C8B-B14F-4D97-AF65-F5344CB8AC3E}">
        <p14:creationId xmlns:p14="http://schemas.microsoft.com/office/powerpoint/2010/main" val="2588031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9933647-3A8F-7E80-AA22-7BB97BC88AE0}"/>
              </a:ext>
            </a:extLst>
          </p:cNvPr>
          <p:cNvSpPr/>
          <p:nvPr/>
        </p:nvSpPr>
        <p:spPr>
          <a:xfrm>
            <a:off x="570248" y="152400"/>
            <a:ext cx="8021574" cy="1219200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“St. Peter’s” Basilica, Rome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7D8581-2162-C766-C8C1-DCFE5DA04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548" y="1905000"/>
            <a:ext cx="6524625" cy="434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728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9933647-3A8F-7E80-AA22-7BB97BC88AE0}"/>
              </a:ext>
            </a:extLst>
          </p:cNvPr>
          <p:cNvSpPr/>
          <p:nvPr/>
        </p:nvSpPr>
        <p:spPr>
          <a:xfrm>
            <a:off x="570248" y="152400"/>
            <a:ext cx="8021574" cy="1219200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Notre Dame, Paris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CA26C8-9339-6506-34AB-956841BAF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735" y="1828800"/>
            <a:ext cx="63246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366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8170FE27-F547-467E-80FF-696B3FC860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 sz="3600" dirty="0">
                <a:solidFill>
                  <a:schemeClr val="bg1"/>
                </a:solidFill>
              </a:rPr>
              <a:t>We cannot honor Him by . . . </a:t>
            </a:r>
            <a:endParaRPr lang="en-US" altLang="en-US" sz="3600" dirty="0">
              <a:solidFill>
                <a:srgbClr val="CCFFFF"/>
              </a:solidFill>
            </a:endParaRP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525E8668-82CB-43B1-9749-52E56B6FEA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altLang="en-US" sz="2400" dirty="0">
                <a:solidFill>
                  <a:srgbClr val="CCFFCC"/>
                </a:solidFill>
              </a:rPr>
              <a:t>1. </a:t>
            </a:r>
            <a:r>
              <a:rPr lang="en-US" altLang="en-US" dirty="0">
                <a:solidFill>
                  <a:srgbClr val="FFFF99"/>
                </a:solidFill>
              </a:rPr>
              <a:t>Careless living.    </a:t>
            </a:r>
            <a:r>
              <a:rPr lang="en-US" altLang="en-US" sz="3100" dirty="0">
                <a:solidFill>
                  <a:schemeClr val="bg1"/>
                </a:solidFill>
              </a:rPr>
              <a:t>David, 2 Sm.12:14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altLang="en-US" sz="2400" dirty="0">
                <a:solidFill>
                  <a:srgbClr val="CCFFCC"/>
                </a:solidFill>
              </a:rPr>
              <a:t>2. </a:t>
            </a:r>
            <a:r>
              <a:rPr lang="en-US" altLang="en-US" dirty="0">
                <a:solidFill>
                  <a:srgbClr val="FFFF99"/>
                </a:solidFill>
              </a:rPr>
              <a:t>Lip service.    </a:t>
            </a:r>
            <a:r>
              <a:rPr lang="en-US" altLang="en-US" dirty="0">
                <a:solidFill>
                  <a:schemeClr val="bg1"/>
                </a:solidFill>
              </a:rPr>
              <a:t>Mk.7:6.    RYR.   Balaam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altLang="en-US" sz="2400" dirty="0">
                <a:solidFill>
                  <a:srgbClr val="CCFFCC"/>
                </a:solidFill>
              </a:rPr>
              <a:t>3.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>
                <a:solidFill>
                  <a:srgbClr val="FFFF99"/>
                </a:solidFill>
              </a:rPr>
              <a:t>Vain worship.    </a:t>
            </a:r>
            <a:r>
              <a:rPr lang="en-US" altLang="en-US" dirty="0">
                <a:solidFill>
                  <a:schemeClr val="bg1"/>
                </a:solidFill>
              </a:rPr>
              <a:t>Mk.7:7.    1 Sm.2:29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altLang="en-US" sz="2400" dirty="0">
                <a:solidFill>
                  <a:srgbClr val="CCFFCC"/>
                </a:solidFill>
              </a:rPr>
              <a:t>4.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>
                <a:solidFill>
                  <a:srgbClr val="FFFF99"/>
                </a:solidFill>
              </a:rPr>
              <a:t>Elaborate buildings.    </a:t>
            </a:r>
            <a:r>
              <a:rPr lang="en-US" altLang="en-US" dirty="0">
                <a:solidFill>
                  <a:schemeClr val="bg1"/>
                </a:solidFill>
              </a:rPr>
              <a:t>Mk.14:58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altLang="en-US" sz="2400" dirty="0">
                <a:solidFill>
                  <a:srgbClr val="CCFFCC"/>
                </a:solidFill>
              </a:rPr>
              <a:t>5.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>
                <a:solidFill>
                  <a:srgbClr val="FFFF99"/>
                </a:solidFill>
              </a:rPr>
              <a:t>Popular members.    </a:t>
            </a:r>
            <a:r>
              <a:rPr lang="en-US" altLang="en-US" dirty="0">
                <a:solidFill>
                  <a:schemeClr val="bg1"/>
                </a:solidFill>
              </a:rPr>
              <a:t>Lk.9:46 . . . 22:24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altLang="en-US" sz="2400" dirty="0">
                <a:solidFill>
                  <a:srgbClr val="CCFFCC"/>
                </a:solidFill>
              </a:rPr>
              <a:t>6.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>
                <a:solidFill>
                  <a:srgbClr val="FFFF99"/>
                </a:solidFill>
              </a:rPr>
              <a:t>Large numbers.    </a:t>
            </a:r>
            <a:r>
              <a:rPr lang="en-US" altLang="en-US" dirty="0">
                <a:solidFill>
                  <a:schemeClr val="bg1"/>
                </a:solidFill>
              </a:rPr>
              <a:t>Ac.2 </a:t>
            </a:r>
          </a:p>
          <a:p>
            <a:pPr marL="0" indent="0">
              <a:spcAft>
                <a:spcPts val="600"/>
              </a:spcAft>
              <a:buNone/>
            </a:pPr>
            <a:endParaRPr lang="en-US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95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84E05D-75ED-F25F-A2FA-62F708453ED9}"/>
              </a:ext>
            </a:extLst>
          </p:cNvPr>
          <p:cNvSpPr/>
          <p:nvPr/>
        </p:nvSpPr>
        <p:spPr>
          <a:xfrm>
            <a:off x="2357227" y="990600"/>
            <a:ext cx="4430330" cy="4572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/>
              <a:t>Biblical Uses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9CCE4C-E0B4-A395-2C73-4AE2F91552E1}"/>
              </a:ext>
            </a:extLst>
          </p:cNvPr>
          <p:cNvSpPr/>
          <p:nvPr/>
        </p:nvSpPr>
        <p:spPr>
          <a:xfrm>
            <a:off x="1004847" y="2819400"/>
            <a:ext cx="7135091" cy="1143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How To Honor Christ</a:t>
            </a:r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C2512F-4C1F-FF33-597F-6B60762162BE}"/>
              </a:ext>
            </a:extLst>
          </p:cNvPr>
          <p:cNvSpPr/>
          <p:nvPr/>
        </p:nvSpPr>
        <p:spPr>
          <a:xfrm>
            <a:off x="2362200" y="1600200"/>
            <a:ext cx="4430330" cy="4572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/>
              <a:t>Why Honor Christ?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4D9C61-55C2-61DB-257B-4DF957819FC9}"/>
              </a:ext>
            </a:extLst>
          </p:cNvPr>
          <p:cNvSpPr/>
          <p:nvPr/>
        </p:nvSpPr>
        <p:spPr>
          <a:xfrm>
            <a:off x="2362200" y="2209800"/>
            <a:ext cx="4430330" cy="4572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/>
              <a:t>We Cannot Honor Him By</a:t>
            </a:r>
            <a:r>
              <a:rPr lang="en-US" sz="2000" dirty="0"/>
              <a:t>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8136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0A1AFAB1-9018-49CD-8CA8-6234E587D1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229600" cy="6019800"/>
          </a:xfrm>
        </p:spPr>
        <p:txBody>
          <a:bodyPr/>
          <a:lstStyle/>
          <a:p>
            <a:pPr marL="339725" indent="-339725">
              <a:spcAft>
                <a:spcPts val="600"/>
              </a:spcAft>
            </a:pPr>
            <a:r>
              <a:rPr lang="en-US" altLang="en-US" sz="3100" dirty="0">
                <a:solidFill>
                  <a:srgbClr val="FFFFCC"/>
                </a:solidFill>
              </a:rPr>
              <a:t>“Show me the man you honor and I will know what kind of man you are”</a:t>
            </a:r>
            <a:r>
              <a:rPr lang="en-US" altLang="en-US" sz="3100" dirty="0">
                <a:solidFill>
                  <a:schemeClr val="bg1"/>
                </a:solidFill>
              </a:rPr>
              <a:t> </a:t>
            </a:r>
            <a:r>
              <a:rPr lang="en-US" altLang="en-US" sz="2400" dirty="0">
                <a:solidFill>
                  <a:schemeClr val="bg1"/>
                </a:solidFill>
              </a:rPr>
              <a:t>– </a:t>
            </a:r>
            <a:r>
              <a:rPr lang="en-US" altLang="en-US" sz="2400" dirty="0" err="1">
                <a:solidFill>
                  <a:schemeClr val="bg1"/>
                </a:solidFill>
              </a:rPr>
              <a:t>Tho</a:t>
            </a:r>
            <a:r>
              <a:rPr lang="en-US" altLang="en-US" sz="2400" dirty="0">
                <a:solidFill>
                  <a:schemeClr val="bg1"/>
                </a:solidFill>
              </a:rPr>
              <a:t>. Carlyle</a:t>
            </a:r>
            <a:endParaRPr lang="en-US" altLang="en-US" sz="2800" dirty="0">
              <a:solidFill>
                <a:schemeClr val="bg1"/>
              </a:solidFill>
            </a:endParaRPr>
          </a:p>
          <a:p>
            <a:pPr marL="339725" indent="-339725">
              <a:spcAft>
                <a:spcPts val="600"/>
              </a:spcAft>
            </a:pPr>
            <a:r>
              <a:rPr lang="en-US" altLang="en-US" sz="3100" dirty="0">
                <a:solidFill>
                  <a:srgbClr val="CCFFFF"/>
                </a:solidFill>
              </a:rPr>
              <a:t>Honor:  </a:t>
            </a:r>
            <a:r>
              <a:rPr lang="en-US" altLang="en-US" sz="3100" dirty="0">
                <a:solidFill>
                  <a:schemeClr val="bg1"/>
                </a:solidFill>
              </a:rPr>
              <a:t>value, respect, show high regard for  </a:t>
            </a:r>
          </a:p>
          <a:p>
            <a:pPr marL="739775" lvl="1" indent="-339725">
              <a:spcAft>
                <a:spcPts val="600"/>
              </a:spcAft>
            </a:pPr>
            <a:r>
              <a:rPr lang="en-US" altLang="en-US" sz="3100" dirty="0">
                <a:solidFill>
                  <a:schemeClr val="bg1"/>
                </a:solidFill>
              </a:rPr>
              <a:t>About 70x in New Testament</a:t>
            </a:r>
          </a:p>
          <a:p>
            <a:pPr marL="339725" indent="-339725">
              <a:spcAft>
                <a:spcPts val="0"/>
              </a:spcAft>
            </a:pPr>
            <a:r>
              <a:rPr lang="en-US" altLang="en-US" sz="3100" dirty="0">
                <a:solidFill>
                  <a:srgbClr val="CCFFFF"/>
                </a:solidFill>
              </a:rPr>
              <a:t>Plato:</a:t>
            </a:r>
            <a:r>
              <a:rPr lang="en-US" altLang="en-US" sz="3100" dirty="0">
                <a:solidFill>
                  <a:schemeClr val="bg1"/>
                </a:solidFill>
              </a:rPr>
              <a:t>  timocracy [</a:t>
            </a:r>
            <a:r>
              <a:rPr lang="en-US" altLang="en-US" sz="3100" dirty="0" err="1">
                <a:solidFill>
                  <a:schemeClr val="bg1"/>
                </a:solidFill>
              </a:rPr>
              <a:t>timo</a:t>
            </a:r>
            <a:r>
              <a:rPr lang="en-US" altLang="en-US" sz="2000" dirty="0" err="1">
                <a:solidFill>
                  <a:srgbClr val="FFC000"/>
                </a:solidFill>
              </a:rPr>
              <a:t>▪</a:t>
            </a:r>
            <a:r>
              <a:rPr lang="en-US" altLang="en-US" sz="3100" dirty="0" err="1">
                <a:solidFill>
                  <a:schemeClr val="bg1"/>
                </a:solidFill>
              </a:rPr>
              <a:t>cracy</a:t>
            </a:r>
            <a:r>
              <a:rPr lang="en-US" altLang="en-US" sz="3100" dirty="0">
                <a:solidFill>
                  <a:schemeClr val="bg1"/>
                </a:solidFill>
              </a:rPr>
              <a:t>]: government dominated by those who love honor and power or property.    Cf. </a:t>
            </a:r>
            <a:r>
              <a:rPr lang="en-US" altLang="en-US" sz="3100" dirty="0" err="1">
                <a:solidFill>
                  <a:schemeClr val="bg1"/>
                </a:solidFill>
              </a:rPr>
              <a:t>Timo</a:t>
            </a:r>
            <a:r>
              <a:rPr lang="en-US" altLang="en-US" sz="2000" dirty="0" err="1">
                <a:solidFill>
                  <a:srgbClr val="FFC000"/>
                </a:solidFill>
              </a:rPr>
              <a:t>▪</a:t>
            </a:r>
            <a:r>
              <a:rPr lang="en-US" altLang="en-US" sz="3100" dirty="0" err="1">
                <a:solidFill>
                  <a:schemeClr val="bg1"/>
                </a:solidFill>
              </a:rPr>
              <a:t>thy</a:t>
            </a:r>
            <a:endParaRPr lang="en-US" altLang="en-US" sz="3100" dirty="0">
              <a:solidFill>
                <a:schemeClr val="bg1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endParaRPr lang="en-US" altLang="en-US" sz="3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199D42AB-D816-4DF6-9BD8-2D7953265C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44562"/>
          </a:xfrm>
        </p:spPr>
        <p:txBody>
          <a:bodyPr/>
          <a:lstStyle/>
          <a:p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1. </a:t>
            </a:r>
            <a:r>
              <a:rPr lang="en-US" altLang="en-US" sz="3600" dirty="0">
                <a:solidFill>
                  <a:srgbClr val="FFFF99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Obey Him as Lord</a:t>
            </a:r>
            <a:r>
              <a:rPr lang="en-US" altLang="en-US" sz="360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 </a:t>
            </a:r>
            <a:endParaRPr lang="en-US" altLang="en-US" sz="32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90BBBECE-B4FA-48AC-8CB8-782C183313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382000" cy="5410200"/>
          </a:xfrm>
        </p:spPr>
        <p:txBody>
          <a:bodyPr/>
          <a:lstStyle/>
          <a:p>
            <a:pPr marL="0" indent="0" algn="ctr" defTabSz="457200">
              <a:buFontTx/>
              <a:buNone/>
            </a:pPr>
            <a:r>
              <a:rPr lang="en-US" altLang="en-US" sz="3100" dirty="0">
                <a:solidFill>
                  <a:schemeClr val="bg1"/>
                </a:solidFill>
              </a:rPr>
              <a:t>Lk.9:51  .  .  .   19:28-32</a:t>
            </a:r>
          </a:p>
          <a:p>
            <a:pPr marL="0" indent="0" defTabSz="457200">
              <a:spcAft>
                <a:spcPts val="600"/>
              </a:spcAft>
              <a:buNone/>
            </a:pPr>
            <a:r>
              <a:rPr lang="en-US" altLang="en-US" sz="2400" dirty="0">
                <a:solidFill>
                  <a:srgbClr val="FFFF99"/>
                </a:solidFill>
              </a:rPr>
              <a:t>1. </a:t>
            </a:r>
            <a:r>
              <a:rPr lang="en-US" altLang="en-US" sz="3100" dirty="0">
                <a:solidFill>
                  <a:srgbClr val="CCFFCC"/>
                </a:solidFill>
              </a:rPr>
              <a:t>Full obedience.  </a:t>
            </a:r>
          </a:p>
          <a:p>
            <a:pPr marL="0" indent="0" defTabSz="457200">
              <a:spcAft>
                <a:spcPts val="600"/>
              </a:spcAft>
              <a:buNone/>
            </a:pPr>
            <a:r>
              <a:rPr lang="en-US" altLang="en-US" sz="2400" dirty="0">
                <a:solidFill>
                  <a:srgbClr val="FFFF99"/>
                </a:solidFill>
              </a:rPr>
              <a:t>2. </a:t>
            </a:r>
            <a:r>
              <a:rPr lang="en-US" altLang="en-US" sz="3100" dirty="0">
                <a:solidFill>
                  <a:srgbClr val="CCFFCC"/>
                </a:solidFill>
              </a:rPr>
              <a:t>Costly obedience.  </a:t>
            </a:r>
          </a:p>
          <a:p>
            <a:pPr marL="0" indent="0" defTabSz="457200">
              <a:buNone/>
            </a:pPr>
            <a:r>
              <a:rPr lang="en-US" altLang="en-US" sz="2400" dirty="0">
                <a:solidFill>
                  <a:srgbClr val="FFFF99"/>
                </a:solidFill>
              </a:rPr>
              <a:t>3. </a:t>
            </a:r>
            <a:r>
              <a:rPr lang="en-US" altLang="en-US" sz="3100" dirty="0">
                <a:solidFill>
                  <a:srgbClr val="CCFFCC"/>
                </a:solidFill>
              </a:rPr>
              <a:t>Voluntary obedience.   </a:t>
            </a:r>
            <a:r>
              <a:rPr lang="en-US" altLang="en-US" sz="3100" dirty="0">
                <a:solidFill>
                  <a:schemeClr val="bg1"/>
                </a:solidFill>
              </a:rPr>
              <a:t>Hb.5:8 </a:t>
            </a:r>
            <a:r>
              <a:rPr lang="en-US" altLang="en-US" sz="3100" dirty="0">
                <a:solidFill>
                  <a:srgbClr val="CCFFFF"/>
                </a:solidFill>
              </a:rPr>
              <a:t>though He was a Son, yet He learned obedience by the things which He suffered. </a:t>
            </a:r>
            <a:r>
              <a:rPr lang="en-US" altLang="en-US" sz="3100" dirty="0">
                <a:solidFill>
                  <a:schemeClr val="bg1"/>
                </a:solidFill>
              </a:rPr>
              <a:t> 9 </a:t>
            </a:r>
            <a:r>
              <a:rPr lang="en-US" altLang="en-US" sz="3100" dirty="0">
                <a:solidFill>
                  <a:srgbClr val="CCFFFF"/>
                </a:solidFill>
              </a:rPr>
              <a:t>And having been perfected, He became the author of eternal salvation to all who obey Him</a:t>
            </a:r>
          </a:p>
          <a:p>
            <a:pPr marL="0" indent="0" defTabSz="457200">
              <a:buNone/>
            </a:pPr>
            <a:endParaRPr lang="en-US" altLang="en-US" sz="3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199D42AB-D816-4DF6-9BD8-2D7953265C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44562"/>
          </a:xfrm>
        </p:spPr>
        <p:txBody>
          <a:bodyPr/>
          <a:lstStyle/>
          <a:p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1. </a:t>
            </a:r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Obey Him as Lord  </a:t>
            </a:r>
            <a:br>
              <a:rPr lang="en-US" altLang="en-US" sz="360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2. </a:t>
            </a:r>
            <a:r>
              <a:rPr lang="en-US" altLang="en-US" sz="3600" dirty="0">
                <a:solidFill>
                  <a:srgbClr val="FFFF99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Worship Him as God</a:t>
            </a:r>
            <a:endParaRPr lang="en-US" altLang="en-US" sz="3200" dirty="0">
              <a:solidFill>
                <a:srgbClr val="FFFF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90BBBECE-B4FA-48AC-8CB8-782C183313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382000" cy="5410200"/>
          </a:xfrm>
        </p:spPr>
        <p:txBody>
          <a:bodyPr/>
          <a:lstStyle/>
          <a:p>
            <a:pPr marL="0" indent="0" algn="ctr" defTabSz="457200">
              <a:spcAft>
                <a:spcPts val="600"/>
              </a:spcAft>
              <a:buFontTx/>
              <a:buNone/>
            </a:pPr>
            <a:r>
              <a:rPr lang="en-US" altLang="en-US" sz="3100" dirty="0">
                <a:solidFill>
                  <a:schemeClr val="bg1"/>
                </a:solidFill>
              </a:rPr>
              <a:t>Lk.19:36</a:t>
            </a:r>
          </a:p>
          <a:p>
            <a:pPr marL="0" indent="0" defTabSz="457200">
              <a:buFontTx/>
              <a:buNone/>
            </a:pPr>
            <a:r>
              <a:rPr lang="en-US" altLang="en-US" sz="3100" dirty="0">
                <a:solidFill>
                  <a:srgbClr val="CCFFCC"/>
                </a:solidFill>
              </a:rPr>
              <a:t>We dishonor Him by . . .</a:t>
            </a:r>
          </a:p>
          <a:p>
            <a:pPr marL="687388" indent="-687388" defTabSz="457200">
              <a:buFontTx/>
              <a:buNone/>
            </a:pPr>
            <a:r>
              <a:rPr lang="en-US" altLang="en-US" sz="3100" dirty="0">
                <a:solidFill>
                  <a:schemeClr val="bg1"/>
                </a:solidFill>
              </a:rPr>
              <a:t>   </a:t>
            </a:r>
            <a:r>
              <a:rPr lang="en-US" altLang="en-US" sz="2400" dirty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>
                <a:solidFill>
                  <a:srgbClr val="FFFF99"/>
                </a:solidFill>
              </a:rPr>
              <a:t>honoring men more.</a:t>
            </a:r>
            <a:r>
              <a:rPr lang="en-US" altLang="en-US" dirty="0">
                <a:solidFill>
                  <a:schemeClr val="bg1"/>
                </a:solidFill>
              </a:rPr>
              <a:t>   Mt.27:20, </a:t>
            </a:r>
            <a:r>
              <a:rPr lang="en-US" altLang="en-US" sz="3100" dirty="0">
                <a:solidFill>
                  <a:schemeClr val="bg1"/>
                </a:solidFill>
              </a:rPr>
              <a:t>But the chief priests and elders persuaded the multitudes that they should ask for </a:t>
            </a:r>
            <a:r>
              <a:rPr lang="en-US" altLang="en-US" sz="3100" dirty="0" err="1">
                <a:solidFill>
                  <a:schemeClr val="bg1"/>
                </a:solidFill>
              </a:rPr>
              <a:t>Barab</a:t>
            </a:r>
            <a:r>
              <a:rPr lang="en-US" altLang="en-US" sz="3100" dirty="0">
                <a:solidFill>
                  <a:schemeClr val="bg1"/>
                </a:solidFill>
              </a:rPr>
              <a:t>-bas and destroy Jesus</a:t>
            </a:r>
          </a:p>
          <a:p>
            <a:pPr marL="0" indent="0" defTabSz="457200">
              <a:buFontTx/>
              <a:buNone/>
            </a:pPr>
            <a:r>
              <a:rPr lang="en-US" altLang="en-US" sz="2400" dirty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2.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>
                <a:solidFill>
                  <a:srgbClr val="FFFF99"/>
                </a:solidFill>
              </a:rPr>
              <a:t>despising men  </a:t>
            </a:r>
            <a:endParaRPr lang="en-US" altLang="en-US" sz="3100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65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199D42AB-D816-4DF6-9BD8-2D7953265C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919"/>
            <a:ext cx="8229600" cy="1371600"/>
          </a:xfrm>
        </p:spPr>
        <p:txBody>
          <a:bodyPr/>
          <a:lstStyle/>
          <a:p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1. </a:t>
            </a:r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Obey Him as Lord  </a:t>
            </a:r>
            <a:br>
              <a:rPr lang="en-US" altLang="en-US" sz="360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2. </a:t>
            </a:r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Worship Him as God</a:t>
            </a:r>
            <a:br>
              <a:rPr lang="en-US" altLang="en-US" sz="320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3.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rgbClr val="FFFF99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Serve Him as King</a:t>
            </a:r>
            <a:endParaRPr lang="en-US" altLang="en-US" sz="3200" dirty="0">
              <a:solidFill>
                <a:srgbClr val="FFFF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90BBBECE-B4FA-48AC-8CB8-782C183313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4800600"/>
          </a:xfrm>
        </p:spPr>
        <p:txBody>
          <a:bodyPr/>
          <a:lstStyle/>
          <a:p>
            <a:pPr marL="0" indent="0" algn="ctr" defTabSz="457200">
              <a:spcAft>
                <a:spcPts val="600"/>
              </a:spcAft>
              <a:buFontTx/>
              <a:buNone/>
            </a:pPr>
            <a:r>
              <a:rPr lang="en-US" altLang="en-US" sz="3100" dirty="0">
                <a:solidFill>
                  <a:schemeClr val="bg1"/>
                </a:solidFill>
              </a:rPr>
              <a:t>Lk.19:38</a:t>
            </a:r>
          </a:p>
          <a:p>
            <a:pPr defTabSz="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100" dirty="0">
                <a:solidFill>
                  <a:srgbClr val="FFFFCC"/>
                </a:solidFill>
              </a:rPr>
              <a:t>Unlike Solomon, He didn’t bring horses from Egypt to bolster His pride.</a:t>
            </a:r>
          </a:p>
          <a:p>
            <a:pPr defTabSz="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100" dirty="0">
                <a:solidFill>
                  <a:srgbClr val="FFFFCC"/>
                </a:solidFill>
              </a:rPr>
              <a:t>His tenderness shows in His having the donkey brought with her colt…</a:t>
            </a:r>
          </a:p>
        </p:txBody>
      </p:sp>
    </p:spTree>
    <p:extLst>
      <p:ext uri="{BB962C8B-B14F-4D97-AF65-F5344CB8AC3E}">
        <p14:creationId xmlns:p14="http://schemas.microsoft.com/office/powerpoint/2010/main" val="344132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199D42AB-D816-4DF6-9BD8-2D7953265C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42973"/>
            <a:ext cx="8229600" cy="1600200"/>
          </a:xfrm>
        </p:spPr>
        <p:txBody>
          <a:bodyPr/>
          <a:lstStyle/>
          <a:p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1. </a:t>
            </a:r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Obey Him as Lord  </a:t>
            </a:r>
            <a:br>
              <a:rPr lang="en-US" altLang="en-US" sz="360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2. </a:t>
            </a:r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Worship Him as God</a:t>
            </a:r>
            <a:br>
              <a:rPr lang="en-US" altLang="en-US" sz="320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3.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Serve Him as King</a:t>
            </a:r>
            <a:br>
              <a:rPr lang="en-US" altLang="en-US" sz="280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4.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rgbClr val="FFFF99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Defend Him as Messiah</a:t>
            </a:r>
            <a:endParaRPr lang="en-US" altLang="en-US" sz="3200" dirty="0">
              <a:solidFill>
                <a:srgbClr val="FFFF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90BBBECE-B4FA-48AC-8CB8-782C183313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382000" cy="4876800"/>
          </a:xfrm>
        </p:spPr>
        <p:txBody>
          <a:bodyPr/>
          <a:lstStyle/>
          <a:p>
            <a:pPr marL="0" indent="0" algn="ctr" defTabSz="457200">
              <a:buFontTx/>
              <a:buNone/>
            </a:pPr>
            <a:r>
              <a:rPr lang="en-US" altLang="en-US" sz="3100" dirty="0">
                <a:solidFill>
                  <a:schemeClr val="bg1"/>
                </a:solidFill>
              </a:rPr>
              <a:t>Lk.19</a:t>
            </a:r>
          </a:p>
          <a:p>
            <a:pPr marL="0" indent="0" defTabSz="457200">
              <a:spcBef>
                <a:spcPts val="600"/>
              </a:spcBef>
              <a:buFontTx/>
              <a:buNone/>
            </a:pPr>
            <a:r>
              <a:rPr lang="en-US" altLang="en-US" baseline="30000" dirty="0">
                <a:solidFill>
                  <a:srgbClr val="CCFFCC"/>
                </a:solidFill>
              </a:rPr>
              <a:t>39</a:t>
            </a:r>
            <a:r>
              <a:rPr lang="en-US" altLang="en-US" dirty="0">
                <a:solidFill>
                  <a:srgbClr val="FFFFCC"/>
                </a:solidFill>
              </a:rPr>
              <a:t> </a:t>
            </a:r>
            <a:r>
              <a:rPr lang="en-US" altLang="en-US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some of the Pharisees called to Him from the crowd, “Teacher, rebuke Your disciples.”</a:t>
            </a:r>
            <a:br>
              <a:rPr lang="en-US" altLang="en-US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baseline="30000" dirty="0">
                <a:solidFill>
                  <a:srgbClr val="CCFFCC"/>
                </a:solidFill>
              </a:rPr>
              <a:t>40</a:t>
            </a:r>
            <a:r>
              <a:rPr lang="en-US" altLang="en-US" dirty="0">
                <a:solidFill>
                  <a:srgbClr val="FFFFCC"/>
                </a:solidFill>
              </a:rPr>
              <a:t> </a:t>
            </a:r>
            <a:r>
              <a:rPr lang="en-US" altLang="en-US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He answered and said to them, “I tell you that if these should keep silent, the stones would immediately cry out.”</a:t>
            </a:r>
          </a:p>
          <a:p>
            <a:pPr marL="0" indent="0" defTabSz="457200">
              <a:buFontTx/>
              <a:buNone/>
            </a:pPr>
            <a:r>
              <a:rPr lang="en-US" altLang="en-US" dirty="0">
                <a:solidFill>
                  <a:schemeClr val="bg1"/>
                </a:solidFill>
              </a:rPr>
              <a:t>Acts</a:t>
            </a:r>
            <a:endParaRPr lang="en-US" altLang="en-US" sz="3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199D42AB-D816-4DF6-9BD8-2D7953265C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95054"/>
            <a:ext cx="8229600" cy="2133600"/>
          </a:xfrm>
        </p:spPr>
        <p:txBody>
          <a:bodyPr/>
          <a:lstStyle/>
          <a:p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1. </a:t>
            </a:r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Obey Him as Lord  </a:t>
            </a:r>
            <a:br>
              <a:rPr lang="en-US" altLang="en-US" sz="360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2. </a:t>
            </a:r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Worship Him as God</a:t>
            </a:r>
            <a:br>
              <a:rPr lang="en-US" altLang="en-US" sz="320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3.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Serve Him as King</a:t>
            </a:r>
            <a:br>
              <a:rPr lang="en-US" altLang="en-US" sz="280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4.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Defend Him as Messiah</a:t>
            </a:r>
            <a:br>
              <a:rPr lang="en-US" altLang="en-US" sz="3600" dirty="0">
                <a:solidFill>
                  <a:srgbClr val="FFFF99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en-US" altLang="en-US" sz="280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5. </a:t>
            </a:r>
            <a:r>
              <a:rPr lang="en-US" altLang="en-US" sz="3600" dirty="0">
                <a:solidFill>
                  <a:srgbClr val="FFFF99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Honor Him with sincerity</a:t>
            </a:r>
            <a:endParaRPr lang="en-US" altLang="en-US" sz="3200" dirty="0">
              <a:solidFill>
                <a:srgbClr val="FFFF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90BBBECE-B4FA-48AC-8CB8-782C183313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2238081"/>
            <a:ext cx="8382000" cy="4267200"/>
          </a:xfrm>
        </p:spPr>
        <p:txBody>
          <a:bodyPr/>
          <a:lstStyle/>
          <a:p>
            <a:pPr marL="0" indent="0" algn="ctr" defTabSz="457200">
              <a:buFontTx/>
              <a:buNone/>
            </a:pPr>
            <a:r>
              <a:rPr lang="en-US" altLang="en-US" sz="3100" u="sng" dirty="0">
                <a:solidFill>
                  <a:schemeClr val="bg1"/>
                </a:solidFill>
              </a:rPr>
              <a:t>1 Pt.3 </a:t>
            </a:r>
            <a:r>
              <a:rPr lang="en-US" altLang="en-US" sz="3100" dirty="0">
                <a:solidFill>
                  <a:schemeClr val="bg1"/>
                </a:solidFill>
              </a:rPr>
              <a:t>. . . no one honors Him by . . . </a:t>
            </a:r>
          </a:p>
          <a:p>
            <a:pPr marL="0" indent="0" defTabSz="457200">
              <a:spcAft>
                <a:spcPts val="400"/>
              </a:spcAft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1. </a:t>
            </a:r>
            <a:r>
              <a:rPr lang="en-US" altLang="en-US" sz="3100" dirty="0">
                <a:solidFill>
                  <a:srgbClr val="FFFFCC"/>
                </a:solidFill>
              </a:rPr>
              <a:t>Simply owning a Bible </a:t>
            </a:r>
            <a:r>
              <a:rPr lang="en-US" altLang="en-US" sz="2400" dirty="0">
                <a:solidFill>
                  <a:schemeClr val="bg1"/>
                </a:solidFill>
              </a:rPr>
              <a:t>(15)</a:t>
            </a:r>
            <a:endParaRPr lang="en-US" altLang="en-US" sz="3100" dirty="0">
              <a:solidFill>
                <a:schemeClr val="bg1"/>
              </a:solidFill>
            </a:endParaRPr>
          </a:p>
          <a:p>
            <a:pPr marL="0" indent="0" defTabSz="457200">
              <a:spcAft>
                <a:spcPts val="400"/>
              </a:spcAft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2. </a:t>
            </a:r>
            <a:r>
              <a:rPr lang="en-US" altLang="en-US" sz="3100" dirty="0">
                <a:solidFill>
                  <a:srgbClr val="FFFFCC"/>
                </a:solidFill>
              </a:rPr>
              <a:t>Living in worldliness </a:t>
            </a:r>
            <a:r>
              <a:rPr lang="en-US" altLang="en-US" sz="2400" dirty="0">
                <a:solidFill>
                  <a:schemeClr val="bg1"/>
                </a:solidFill>
              </a:rPr>
              <a:t>(16)</a:t>
            </a:r>
          </a:p>
          <a:p>
            <a:pPr marL="0" indent="0" defTabSz="457200">
              <a:spcAft>
                <a:spcPts val="400"/>
              </a:spcAft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3. </a:t>
            </a:r>
            <a:r>
              <a:rPr lang="en-US" altLang="en-US" sz="3100" dirty="0">
                <a:solidFill>
                  <a:srgbClr val="FFFFCC"/>
                </a:solidFill>
              </a:rPr>
              <a:t>Refusing to stand for truth </a:t>
            </a:r>
            <a:r>
              <a:rPr lang="en-US" altLang="en-US" sz="2400" dirty="0">
                <a:solidFill>
                  <a:schemeClr val="bg1"/>
                </a:solidFill>
              </a:rPr>
              <a:t>(17)</a:t>
            </a:r>
          </a:p>
          <a:p>
            <a:pPr marL="0" indent="0" defTabSz="457200"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4. </a:t>
            </a:r>
            <a:r>
              <a:rPr lang="en-US" altLang="en-US" sz="3100" dirty="0">
                <a:solidFill>
                  <a:srgbClr val="FFFFCC"/>
                </a:solidFill>
              </a:rPr>
              <a:t>Compromising truth to avoid persecution </a:t>
            </a:r>
            <a:r>
              <a:rPr lang="en-US" altLang="en-US" sz="2400" dirty="0">
                <a:solidFill>
                  <a:schemeClr val="bg1"/>
                </a:solidFill>
              </a:rPr>
              <a:t>(18) </a:t>
            </a:r>
            <a:endParaRPr lang="en-US" altLang="en-US" sz="3100" dirty="0">
              <a:solidFill>
                <a:schemeClr val="bg1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6101171-2D17-9BEA-0ECE-D5D14419E789}"/>
              </a:ext>
            </a:extLst>
          </p:cNvPr>
          <p:cNvSpPr/>
          <p:nvPr/>
        </p:nvSpPr>
        <p:spPr>
          <a:xfrm>
            <a:off x="1537740" y="5410200"/>
            <a:ext cx="6068520" cy="981959"/>
          </a:xfrm>
          <a:prstGeom prst="round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00" dirty="0">
                <a:solidFill>
                  <a:srgbClr val="CCFFFF"/>
                </a:solidFill>
              </a:rPr>
              <a:t>“Christ is not valued at all</a:t>
            </a:r>
            <a:br>
              <a:rPr lang="en-US" sz="3100" dirty="0">
                <a:solidFill>
                  <a:srgbClr val="CCFFFF"/>
                </a:solidFill>
              </a:rPr>
            </a:br>
            <a:r>
              <a:rPr lang="en-US" sz="3100" dirty="0">
                <a:solidFill>
                  <a:srgbClr val="CCFFFF"/>
                </a:solidFill>
              </a:rPr>
              <a:t>unless He be valued above all”</a:t>
            </a:r>
          </a:p>
        </p:txBody>
      </p:sp>
    </p:spTree>
    <p:extLst>
      <p:ext uri="{BB962C8B-B14F-4D97-AF65-F5344CB8AC3E}">
        <p14:creationId xmlns:p14="http://schemas.microsoft.com/office/powerpoint/2010/main" val="246148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0A1AFAB1-9018-49CD-8CA8-6234E587D1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229600" cy="6019800"/>
          </a:xfrm>
        </p:spPr>
        <p:txBody>
          <a:bodyPr/>
          <a:lstStyle/>
          <a:p>
            <a:pPr marL="339725" indent="-339725">
              <a:spcAft>
                <a:spcPts val="0"/>
              </a:spcAft>
            </a:pPr>
            <a:r>
              <a:rPr lang="en-US" altLang="en-US" sz="3100" dirty="0">
                <a:solidFill>
                  <a:schemeClr val="bg1"/>
                </a:solidFill>
              </a:rPr>
              <a:t>1 Pt.2:17, Honor all people.  Love the brotherhood.  Fear God.  Honor the king</a:t>
            </a:r>
          </a:p>
          <a:p>
            <a:pPr marL="400050" lvl="1" indent="0">
              <a:spcAft>
                <a:spcPts val="0"/>
              </a:spcAft>
              <a:buNone/>
            </a:pPr>
            <a:r>
              <a:rPr lang="en-US" altLang="en-US" sz="2400" dirty="0">
                <a:solidFill>
                  <a:srgbClr val="FFC000"/>
                </a:solidFill>
              </a:rPr>
              <a:t>1. </a:t>
            </a:r>
            <a:r>
              <a:rPr lang="en-US" altLang="en-US" sz="3100" dirty="0">
                <a:solidFill>
                  <a:schemeClr val="bg1"/>
                </a:solidFill>
              </a:rPr>
              <a:t>Fear</a:t>
            </a:r>
            <a:r>
              <a:rPr lang="en-US" altLang="en-US" sz="3100" dirty="0">
                <a:solidFill>
                  <a:srgbClr val="FFFF99"/>
                </a:solidFill>
              </a:rPr>
              <a:t> God</a:t>
            </a:r>
          </a:p>
          <a:p>
            <a:pPr marL="400050" lvl="1" indent="0">
              <a:spcAft>
                <a:spcPts val="0"/>
              </a:spcAft>
              <a:buNone/>
            </a:pPr>
            <a:r>
              <a:rPr lang="en-US" altLang="en-US" sz="2400" dirty="0">
                <a:solidFill>
                  <a:srgbClr val="FFC000"/>
                </a:solidFill>
              </a:rPr>
              <a:t>2. </a:t>
            </a:r>
            <a:r>
              <a:rPr lang="en-US" altLang="en-US" sz="3100" dirty="0">
                <a:solidFill>
                  <a:schemeClr val="bg1"/>
                </a:solidFill>
              </a:rPr>
              <a:t>Love</a:t>
            </a:r>
            <a:r>
              <a:rPr lang="en-US" altLang="en-US" sz="3100" dirty="0">
                <a:solidFill>
                  <a:srgbClr val="FFFF99"/>
                </a:solidFill>
              </a:rPr>
              <a:t> brotherhood</a:t>
            </a:r>
          </a:p>
          <a:p>
            <a:pPr marL="400050" lvl="1" indent="0">
              <a:spcAft>
                <a:spcPts val="0"/>
              </a:spcAft>
              <a:buNone/>
            </a:pPr>
            <a:r>
              <a:rPr lang="en-US" altLang="en-US" sz="2400" dirty="0">
                <a:solidFill>
                  <a:srgbClr val="FFC000"/>
                </a:solidFill>
              </a:rPr>
              <a:t>3-4. </a:t>
            </a:r>
            <a:r>
              <a:rPr lang="en-US" altLang="en-US" sz="3100" dirty="0">
                <a:solidFill>
                  <a:schemeClr val="bg1"/>
                </a:solidFill>
              </a:rPr>
              <a:t>Honor</a:t>
            </a:r>
            <a:r>
              <a:rPr lang="en-US" altLang="en-US" sz="3100" dirty="0">
                <a:solidFill>
                  <a:srgbClr val="FFFF99"/>
                </a:solidFill>
              </a:rPr>
              <a:t> all people  </a:t>
            </a:r>
            <a:r>
              <a:rPr lang="en-US" altLang="en-US" sz="3100" dirty="0">
                <a:solidFill>
                  <a:srgbClr val="FFC000"/>
                </a:solidFill>
              </a:rPr>
              <a:t>+</a:t>
            </a:r>
            <a:r>
              <a:rPr lang="en-US" altLang="en-US" sz="3100" dirty="0">
                <a:solidFill>
                  <a:schemeClr val="bg1"/>
                </a:solidFill>
              </a:rPr>
              <a:t>  honor</a:t>
            </a:r>
            <a:r>
              <a:rPr lang="en-US" altLang="en-US" sz="3100" dirty="0">
                <a:solidFill>
                  <a:srgbClr val="FFFF99"/>
                </a:solidFill>
              </a:rPr>
              <a:t> the king</a:t>
            </a:r>
          </a:p>
          <a:p>
            <a:pPr marL="0" indent="0">
              <a:spcAft>
                <a:spcPts val="0"/>
              </a:spcAft>
              <a:buNone/>
            </a:pPr>
            <a:endParaRPr lang="en-US" altLang="en-US" sz="3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33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84E05D-75ED-F25F-A2FA-62F708453ED9}"/>
              </a:ext>
            </a:extLst>
          </p:cNvPr>
          <p:cNvSpPr/>
          <p:nvPr/>
        </p:nvSpPr>
        <p:spPr>
          <a:xfrm>
            <a:off x="1004847" y="990600"/>
            <a:ext cx="7135091" cy="1143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/>
              <a:t>Biblical Uses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AEEA884C-E1C0-4E37-A0CC-69D4E33B0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1"/>
            <a:ext cx="8229600" cy="457199"/>
          </a:xfrm>
        </p:spPr>
        <p:txBody>
          <a:bodyPr/>
          <a:lstStyle/>
          <a:p>
            <a:r>
              <a:rPr lang="en-US" altLang="en-US" sz="3600" dirty="0">
                <a:solidFill>
                  <a:srgbClr val="FFFF00"/>
                </a:solidFill>
              </a:rPr>
              <a:t>Honor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4741CFCE-6060-4EBE-B271-914F45B4CA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3292" y="685800"/>
            <a:ext cx="8458200" cy="5715000"/>
          </a:xfrm>
        </p:spPr>
        <p:txBody>
          <a:bodyPr/>
          <a:lstStyle/>
          <a:p>
            <a:r>
              <a:rPr lang="en-US" altLang="en-US" dirty="0">
                <a:solidFill>
                  <a:srgbClr val="CCFFFF"/>
                </a:solidFill>
              </a:rPr>
              <a:t>Value, worth: set price on; high regard</a:t>
            </a:r>
          </a:p>
          <a:p>
            <a:pPr lvl="1"/>
            <a:r>
              <a:rPr lang="en-US" altLang="en-US" sz="3200" dirty="0">
                <a:solidFill>
                  <a:schemeClr val="bg1"/>
                </a:solidFill>
              </a:rPr>
              <a:t>1 Co.6:20</a:t>
            </a:r>
          </a:p>
          <a:p>
            <a:r>
              <a:rPr lang="en-US" altLang="en-US" dirty="0">
                <a:solidFill>
                  <a:srgbClr val="CCFFFF"/>
                </a:solidFill>
              </a:rPr>
              <a:t>Respect</a:t>
            </a:r>
          </a:p>
          <a:p>
            <a:pPr lvl="1">
              <a:spcAft>
                <a:spcPts val="300"/>
              </a:spcAft>
            </a:pPr>
            <a:r>
              <a:rPr lang="en-US" altLang="en-US" sz="3200" dirty="0">
                <a:solidFill>
                  <a:srgbClr val="FFFF99"/>
                </a:solidFill>
              </a:rPr>
              <a:t>Parents: </a:t>
            </a:r>
            <a:r>
              <a:rPr lang="en-US" altLang="en-US" sz="3200" dirty="0">
                <a:solidFill>
                  <a:schemeClr val="bg1"/>
                </a:solidFill>
              </a:rPr>
              <a:t>  Mt:15:4</a:t>
            </a:r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en-US" altLang="en-US" sz="3200" dirty="0">
                <a:solidFill>
                  <a:srgbClr val="FFFF99"/>
                </a:solidFill>
              </a:rPr>
              <a:t>Christians:</a:t>
            </a:r>
            <a:r>
              <a:rPr lang="en-US" altLang="en-US" sz="3200" dirty="0">
                <a:solidFill>
                  <a:schemeClr val="bg1"/>
                </a:solidFill>
              </a:rPr>
              <a:t>   Ro.12:10</a:t>
            </a:r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en-US" altLang="en-US" sz="3200" dirty="0">
                <a:solidFill>
                  <a:srgbClr val="FFFF99"/>
                </a:solidFill>
              </a:rPr>
              <a:t>Officials:</a:t>
            </a:r>
            <a:r>
              <a:rPr lang="en-US" altLang="en-US" sz="3200" dirty="0">
                <a:solidFill>
                  <a:schemeClr val="bg1"/>
                </a:solidFill>
              </a:rPr>
              <a:t>  Ro.13:7</a:t>
            </a:r>
          </a:p>
          <a:p>
            <a:pPr lvl="1">
              <a:spcBef>
                <a:spcPts val="600"/>
              </a:spcBef>
            </a:pPr>
            <a:r>
              <a:rPr lang="en-US" altLang="en-US" sz="3200" dirty="0">
                <a:solidFill>
                  <a:srgbClr val="FFFF99"/>
                </a:solidFill>
              </a:rPr>
              <a:t>OT:</a:t>
            </a:r>
            <a:r>
              <a:rPr lang="en-US" altLang="en-US" sz="3200" dirty="0">
                <a:solidFill>
                  <a:schemeClr val="bg1"/>
                </a:solidFill>
              </a:rPr>
              <a:t>  Israel – Saul, 1 Sm.15:30</a:t>
            </a:r>
            <a:endParaRPr lang="en-US" altLang="en-US" sz="3200" dirty="0">
              <a:solidFill>
                <a:srgbClr val="FFFFCC"/>
              </a:solidFill>
            </a:endParaRPr>
          </a:p>
          <a:p>
            <a:endParaRPr lang="en-US" altLang="en-US" sz="31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FCF1F3-686E-335C-AFE4-E3D619D81E4E}"/>
              </a:ext>
            </a:extLst>
          </p:cNvPr>
          <p:cNvSpPr/>
          <p:nvPr/>
        </p:nvSpPr>
        <p:spPr>
          <a:xfrm>
            <a:off x="1171281" y="4953000"/>
            <a:ext cx="6810865" cy="1524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100" dirty="0"/>
              <a:t>It is better to deserve honors and not have them than to have them and not deserve them </a:t>
            </a:r>
            <a:r>
              <a:rPr lang="en-US" dirty="0"/>
              <a:t>– Mark Twain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84E05D-75ED-F25F-A2FA-62F708453ED9}"/>
              </a:ext>
            </a:extLst>
          </p:cNvPr>
          <p:cNvSpPr/>
          <p:nvPr/>
        </p:nvSpPr>
        <p:spPr>
          <a:xfrm>
            <a:off x="2357227" y="990600"/>
            <a:ext cx="4430330" cy="4572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/>
              <a:t>Biblical Uses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9CCE4C-E0B4-A395-2C73-4AE2F91552E1}"/>
              </a:ext>
            </a:extLst>
          </p:cNvPr>
          <p:cNvSpPr/>
          <p:nvPr/>
        </p:nvSpPr>
        <p:spPr>
          <a:xfrm>
            <a:off x="1004847" y="1600200"/>
            <a:ext cx="7135091" cy="1143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Why Should W</a:t>
            </a:r>
            <a:r>
              <a:rPr lang="en-US" sz="3600" dirty="0"/>
              <a:t>e Honor Christ?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50851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AEEA884C-E1C0-4E37-A0CC-69D4E33B0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1"/>
            <a:ext cx="8229600" cy="762000"/>
          </a:xfrm>
        </p:spPr>
        <p:txBody>
          <a:bodyPr/>
          <a:lstStyle/>
          <a:p>
            <a:r>
              <a:rPr lang="en-US" altLang="en-US" sz="2800" dirty="0">
                <a:solidFill>
                  <a:srgbClr val="CCFFCC"/>
                </a:solidFill>
              </a:rPr>
              <a:t>1. </a:t>
            </a:r>
            <a:r>
              <a:rPr lang="en-US" altLang="en-US" sz="3600" dirty="0">
                <a:solidFill>
                  <a:srgbClr val="FFFF00"/>
                </a:solidFill>
              </a:rPr>
              <a:t>Father honors Him  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4741CFCE-6060-4EBE-B271-914F45B4CA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3292" y="838200"/>
            <a:ext cx="8458200" cy="5562600"/>
          </a:xfrm>
        </p:spPr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</a:rPr>
              <a:t>Jn.5:23 (</a:t>
            </a:r>
            <a:r>
              <a:rPr lang="en-US" altLang="en-US" i="1" dirty="0">
                <a:solidFill>
                  <a:srgbClr val="CCFFCC"/>
                </a:solidFill>
              </a:rPr>
              <a:t>honor</a:t>
            </a:r>
            <a:r>
              <a:rPr lang="en-US" altLang="en-US" dirty="0">
                <a:solidFill>
                  <a:srgbClr val="CCFFCC"/>
                </a:solidFill>
              </a:rPr>
              <a:t>:</a:t>
            </a:r>
            <a:r>
              <a:rPr lang="en-US" altLang="en-US" dirty="0">
                <a:solidFill>
                  <a:schemeClr val="bg1"/>
                </a:solidFill>
              </a:rPr>
              <a:t> four times)</a:t>
            </a:r>
          </a:p>
          <a:p>
            <a:pPr lvl="1">
              <a:spcAft>
                <a:spcPts val="400"/>
              </a:spcAft>
            </a:pPr>
            <a:r>
              <a:rPr lang="en-US" altLang="en-US" sz="3200" dirty="0">
                <a:solidFill>
                  <a:schemeClr val="bg1"/>
                </a:solidFill>
              </a:rPr>
              <a:t>23 explains 22:  </a:t>
            </a:r>
            <a:r>
              <a:rPr lang="en-US" altLang="en-US" sz="3200" i="1" dirty="0">
                <a:solidFill>
                  <a:srgbClr val="CCFFCC"/>
                </a:solidFill>
              </a:rPr>
              <a:t>just as</a:t>
            </a:r>
            <a:r>
              <a:rPr lang="en-US" altLang="en-US" sz="3200" dirty="0">
                <a:solidFill>
                  <a:srgbClr val="CCFFCC"/>
                </a:solidFill>
              </a:rPr>
              <a:t> </a:t>
            </a:r>
            <a:r>
              <a:rPr lang="en-US" altLang="en-US" sz="3200" dirty="0">
                <a:solidFill>
                  <a:schemeClr val="bg1"/>
                </a:solidFill>
              </a:rPr>
              <a:t>= same extent; in same manner</a:t>
            </a:r>
          </a:p>
          <a:p>
            <a:pPr lvl="1">
              <a:spcAft>
                <a:spcPts val="300"/>
              </a:spcAft>
            </a:pPr>
            <a:r>
              <a:rPr lang="en-US" altLang="en-US" sz="3200" dirty="0">
                <a:solidFill>
                  <a:srgbClr val="CCFFCC"/>
                </a:solidFill>
              </a:rPr>
              <a:t>16-18:</a:t>
            </a:r>
            <a:r>
              <a:rPr lang="en-US" altLang="en-US" sz="3200" dirty="0">
                <a:solidFill>
                  <a:schemeClr val="bg1"/>
                </a:solidFill>
              </a:rPr>
              <a:t> He claims equality with God</a:t>
            </a:r>
          </a:p>
          <a:p>
            <a:pPr lvl="1">
              <a:spcAft>
                <a:spcPts val="300"/>
              </a:spcAft>
            </a:pPr>
            <a:r>
              <a:rPr lang="en-US" altLang="en-US" sz="3200" dirty="0">
                <a:solidFill>
                  <a:srgbClr val="CCFFCC"/>
                </a:solidFill>
              </a:rPr>
              <a:t>19-23:</a:t>
            </a:r>
            <a:r>
              <a:rPr lang="en-US" altLang="en-US" sz="3200" dirty="0">
                <a:solidFill>
                  <a:schemeClr val="bg1"/>
                </a:solidFill>
              </a:rPr>
              <a:t> affirmed</a:t>
            </a:r>
          </a:p>
          <a:p>
            <a:pPr lvl="1"/>
            <a:r>
              <a:rPr lang="en-US" altLang="en-US" sz="3200" dirty="0">
                <a:solidFill>
                  <a:schemeClr val="bg1"/>
                </a:solidFill>
              </a:rPr>
              <a:t>Is John deluded?   …a fool?    …or </a:t>
            </a:r>
            <a:r>
              <a:rPr lang="en-US" altLang="en-US" sz="3200" u="sng" dirty="0">
                <a:solidFill>
                  <a:srgbClr val="CCFFFF"/>
                </a:solidFill>
              </a:rPr>
              <a:t>a</a:t>
            </a:r>
            <a:r>
              <a:rPr lang="en-US" altLang="en-US" sz="3200" dirty="0">
                <a:solidFill>
                  <a:srgbClr val="CCFFFF"/>
                </a:solidFill>
              </a:rPr>
              <a:t> </a:t>
            </a:r>
            <a:r>
              <a:rPr lang="en-US" altLang="en-US" sz="3200" u="sng" dirty="0">
                <a:solidFill>
                  <a:srgbClr val="CCFFFF"/>
                </a:solidFill>
              </a:rPr>
              <a:t>true witness</a:t>
            </a:r>
            <a:r>
              <a:rPr lang="en-US" altLang="en-US" sz="3200" dirty="0">
                <a:solidFill>
                  <a:schemeClr val="bg1"/>
                </a:solidFill>
              </a:rPr>
              <a:t>?</a:t>
            </a:r>
          </a:p>
          <a:p>
            <a:pPr lvl="2">
              <a:spcAft>
                <a:spcPts val="300"/>
              </a:spcAft>
            </a:pPr>
            <a:r>
              <a:rPr lang="en-US" altLang="en-US" sz="3100" dirty="0">
                <a:solidFill>
                  <a:schemeClr val="bg1"/>
                </a:solidFill>
              </a:rPr>
              <a:t>Son entitled to same honor as Father…</a:t>
            </a:r>
          </a:p>
          <a:p>
            <a:pPr lvl="2"/>
            <a:r>
              <a:rPr lang="en-US" altLang="en-US" sz="3100" dirty="0">
                <a:solidFill>
                  <a:schemeClr val="bg1"/>
                </a:solidFill>
              </a:rPr>
              <a:t>Ph.2:10  ( = Is.45:23, </a:t>
            </a:r>
            <a:r>
              <a:rPr lang="en-US" altLang="en-US" sz="3100" i="1" dirty="0">
                <a:solidFill>
                  <a:schemeClr val="bg1"/>
                </a:solidFill>
              </a:rPr>
              <a:t>of Father</a:t>
            </a:r>
            <a:r>
              <a:rPr lang="en-US" altLang="en-US" sz="3100" dirty="0">
                <a:solidFill>
                  <a:schemeClr val="bg1"/>
                </a:solidFill>
              </a:rPr>
              <a:t>)</a:t>
            </a:r>
          </a:p>
          <a:p>
            <a:endParaRPr lang="en-US" altLang="en-US" sz="3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63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AEEA884C-E1C0-4E37-A0CC-69D4E33B0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219199"/>
          </a:xfrm>
        </p:spPr>
        <p:txBody>
          <a:bodyPr/>
          <a:lstStyle/>
          <a:p>
            <a:r>
              <a:rPr lang="en-US" altLang="en-US" sz="2800" dirty="0">
                <a:solidFill>
                  <a:srgbClr val="CCFFCC"/>
                </a:solidFill>
              </a:rPr>
              <a:t>2. </a:t>
            </a:r>
            <a:r>
              <a:rPr lang="en-US" altLang="en-US" sz="3600" dirty="0">
                <a:solidFill>
                  <a:srgbClr val="FFFF00"/>
                </a:solidFill>
              </a:rPr>
              <a:t>If we do not honor Christ,</a:t>
            </a:r>
            <a:br>
              <a:rPr lang="en-US" altLang="en-US" sz="3600" dirty="0">
                <a:solidFill>
                  <a:srgbClr val="FFFF00"/>
                </a:solidFill>
              </a:rPr>
            </a:br>
            <a:r>
              <a:rPr lang="en-US" altLang="en-US" sz="3600" dirty="0">
                <a:solidFill>
                  <a:srgbClr val="FFFF00"/>
                </a:solidFill>
              </a:rPr>
              <a:t>we do not honor the Father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4741CFCE-6060-4EBE-B271-914F45B4CA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3292" y="1295400"/>
            <a:ext cx="8458200" cy="5105400"/>
          </a:xfrm>
        </p:spPr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</a:rPr>
              <a:t>Jn.5:23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Fathers are blessed through children</a:t>
            </a:r>
          </a:p>
          <a:p>
            <a:pPr lvl="1"/>
            <a:r>
              <a:rPr lang="en-US" altLang="en-US" sz="3200" dirty="0">
                <a:solidFill>
                  <a:srgbClr val="FFFFCC"/>
                </a:solidFill>
              </a:rPr>
              <a:t>Abraham – Isaac</a:t>
            </a:r>
          </a:p>
          <a:p>
            <a:pPr lvl="1"/>
            <a:r>
              <a:rPr lang="en-US" altLang="en-US" sz="3200" dirty="0">
                <a:solidFill>
                  <a:srgbClr val="FFFFCC"/>
                </a:solidFill>
              </a:rPr>
              <a:t>Pray for sick child…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Father honored Son – 2 Pt.1:…17, </a:t>
            </a:r>
            <a:r>
              <a:rPr lang="en-US" dirty="0">
                <a:solidFill>
                  <a:srgbClr val="CCFFFF"/>
                </a:solidFill>
              </a:rPr>
              <a:t>For He received from God the Father honor and glory when such a voice came to Him from the Excellent Glory: “This is My beloved Son, in whom I am well pleased” </a:t>
            </a:r>
            <a:endParaRPr lang="en-US" altLang="en-US" dirty="0">
              <a:solidFill>
                <a:srgbClr val="CCFFFF"/>
              </a:solidFill>
            </a:endParaRPr>
          </a:p>
          <a:p>
            <a:endParaRPr lang="en-US" altLang="en-US" sz="3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93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AEEA884C-E1C0-4E37-A0CC-69D4E33B0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1"/>
            <a:ext cx="8229600" cy="838200"/>
          </a:xfrm>
        </p:spPr>
        <p:txBody>
          <a:bodyPr/>
          <a:lstStyle/>
          <a:p>
            <a:r>
              <a:rPr lang="en-US" altLang="en-US" sz="2800" dirty="0">
                <a:solidFill>
                  <a:srgbClr val="CCFFCC"/>
                </a:solidFill>
              </a:rPr>
              <a:t>3. </a:t>
            </a:r>
            <a:r>
              <a:rPr lang="en-US" altLang="en-US" sz="3600" dirty="0">
                <a:solidFill>
                  <a:srgbClr val="FFFF00"/>
                </a:solidFill>
              </a:rPr>
              <a:t>He is our great God and Savior 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4741CFCE-6060-4EBE-B271-914F45B4CA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3292" y="914401"/>
            <a:ext cx="8458200" cy="5486399"/>
          </a:xfrm>
        </p:spPr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</a:rPr>
              <a:t>Tit.2:13, looking for the blessed hope and glorious appearing of our great God and Savior Jesus Christ  . . .</a:t>
            </a:r>
          </a:p>
          <a:p>
            <a:pPr>
              <a:spcBef>
                <a:spcPts val="1200"/>
              </a:spcBef>
            </a:pPr>
            <a:r>
              <a:rPr lang="en-US" altLang="en-US" dirty="0">
                <a:solidFill>
                  <a:schemeClr val="bg1"/>
                </a:solidFill>
              </a:rPr>
              <a:t>Granville Sharp rule</a:t>
            </a:r>
          </a:p>
          <a:p>
            <a:pPr lvl="1">
              <a:spcAft>
                <a:spcPts val="600"/>
              </a:spcAft>
            </a:pPr>
            <a:r>
              <a:rPr lang="en-US" altLang="en-US" sz="3200" dirty="0">
                <a:solidFill>
                  <a:srgbClr val="66FF33"/>
                </a:solidFill>
              </a:rPr>
              <a:t>NOT:  </a:t>
            </a:r>
            <a:r>
              <a:rPr lang="en-US" altLang="en-US" sz="3200" dirty="0">
                <a:solidFill>
                  <a:schemeClr val="bg1"/>
                </a:solidFill>
              </a:rPr>
              <a:t>“</a:t>
            </a:r>
            <a:r>
              <a:rPr lang="en-US" altLang="en-US" sz="3200" dirty="0">
                <a:solidFill>
                  <a:srgbClr val="FFC000"/>
                </a:solidFill>
              </a:rPr>
              <a:t>the</a:t>
            </a:r>
            <a:r>
              <a:rPr lang="en-US" altLang="en-US" sz="3200" dirty="0">
                <a:solidFill>
                  <a:schemeClr val="bg1"/>
                </a:solidFill>
              </a:rPr>
              <a:t> great God and </a:t>
            </a:r>
            <a:r>
              <a:rPr lang="en-US" altLang="en-US" sz="3200" dirty="0">
                <a:solidFill>
                  <a:srgbClr val="FFC000"/>
                </a:solidFill>
              </a:rPr>
              <a:t>the</a:t>
            </a:r>
            <a:r>
              <a:rPr lang="en-US" altLang="en-US" sz="3200" dirty="0">
                <a:solidFill>
                  <a:schemeClr val="bg1"/>
                </a:solidFill>
              </a:rPr>
              <a:t> Savior”</a:t>
            </a:r>
          </a:p>
          <a:p>
            <a:pPr lvl="1">
              <a:spcAft>
                <a:spcPts val="1200"/>
              </a:spcAft>
            </a:pPr>
            <a:r>
              <a:rPr lang="en-US" altLang="en-US" sz="3200" u="sng" dirty="0">
                <a:solidFill>
                  <a:schemeClr val="bg1"/>
                </a:solidFill>
              </a:rPr>
              <a:t>BUT</a:t>
            </a:r>
            <a:r>
              <a:rPr lang="en-US" altLang="en-US" sz="3200" dirty="0">
                <a:solidFill>
                  <a:schemeClr val="bg1"/>
                </a:solidFill>
              </a:rPr>
              <a:t>:  “</a:t>
            </a:r>
            <a:r>
              <a:rPr lang="en-US" altLang="en-US" sz="3200" dirty="0">
                <a:solidFill>
                  <a:srgbClr val="FFC000"/>
                </a:solidFill>
              </a:rPr>
              <a:t>the</a:t>
            </a:r>
            <a:r>
              <a:rPr lang="en-US" altLang="en-US" sz="3200" dirty="0">
                <a:solidFill>
                  <a:schemeClr val="bg1"/>
                </a:solidFill>
              </a:rPr>
              <a:t> great God and Savior” 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Pliny to Trajan: Christians met to sing hymns to Christ as God</a:t>
            </a:r>
          </a:p>
          <a:p>
            <a:endParaRPr lang="en-US" altLang="en-US" sz="31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F35B01B-CEEB-DDA9-B77B-7D983502F620}"/>
              </a:ext>
            </a:extLst>
          </p:cNvPr>
          <p:cNvSpPr/>
          <p:nvPr/>
        </p:nvSpPr>
        <p:spPr>
          <a:xfrm>
            <a:off x="5315146" y="1458011"/>
            <a:ext cx="2743200" cy="533400"/>
          </a:xfrm>
          <a:prstGeom prst="rect">
            <a:avLst/>
          </a:prstGeom>
          <a:solidFill>
            <a:srgbClr val="FFFF00">
              <a:alpha val="32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8D2B7F-471E-2048-F069-9E4B491AFD1E}"/>
              </a:ext>
            </a:extLst>
          </p:cNvPr>
          <p:cNvSpPr/>
          <p:nvPr/>
        </p:nvSpPr>
        <p:spPr>
          <a:xfrm>
            <a:off x="743146" y="1934065"/>
            <a:ext cx="3581400" cy="533400"/>
          </a:xfrm>
          <a:prstGeom prst="rect">
            <a:avLst/>
          </a:prstGeom>
          <a:solidFill>
            <a:srgbClr val="FFFF00">
              <a:alpha val="32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2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1577</TotalTime>
  <Words>1130</Words>
  <Application>Microsoft Office PowerPoint</Application>
  <PresentationFormat>On-screen Show (4:3)</PresentationFormat>
  <Paragraphs>108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Honor</vt:lpstr>
      <vt:lpstr>PowerPoint Presentation</vt:lpstr>
      <vt:lpstr>1. Father honors Him  </vt:lpstr>
      <vt:lpstr>2. If we do not honor Christ, we do not honor the Father</vt:lpstr>
      <vt:lpstr>3. He is our great God and Savior </vt:lpstr>
      <vt:lpstr>4. He is our Creator</vt:lpstr>
      <vt:lpstr>5. His blood paid our ransom</vt:lpstr>
      <vt:lpstr>6. He is worthy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cannot honor Him by . . . </vt:lpstr>
      <vt:lpstr>PowerPoint Presentation</vt:lpstr>
      <vt:lpstr>1. Obey Him as Lord  </vt:lpstr>
      <vt:lpstr>1. Obey Him as Lord   2. Worship Him as God</vt:lpstr>
      <vt:lpstr>1. Obey Him as Lord   2. Worship Him as God 3. Serve Him as King</vt:lpstr>
      <vt:lpstr>1. Obey Him as Lord   2. Worship Him as God 3. Serve Him as King 4. Defend Him as Messiah</vt:lpstr>
      <vt:lpstr>1. Obey Him as Lord   2. Worship Him as God 3. Serve Him as King 4. Defend Him as Messiah 5. Honor Him with sincerity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Rick</dc:creator>
  <cp:lastModifiedBy>Ty Johnson</cp:lastModifiedBy>
  <cp:revision>51</cp:revision>
  <dcterms:created xsi:type="dcterms:W3CDTF">2007-01-12T02:51:17Z</dcterms:created>
  <dcterms:modified xsi:type="dcterms:W3CDTF">2022-12-03T20:29:59Z</dcterms:modified>
</cp:coreProperties>
</file>