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4"/>
  </p:notesMasterIdLst>
  <p:sldIdLst>
    <p:sldId id="305" r:id="rId3"/>
    <p:sldId id="374" r:id="rId4"/>
    <p:sldId id="482" r:id="rId5"/>
    <p:sldId id="490" r:id="rId6"/>
    <p:sldId id="485" r:id="rId7"/>
    <p:sldId id="483" r:id="rId8"/>
    <p:sldId id="486" r:id="rId9"/>
    <p:sldId id="373" r:id="rId10"/>
    <p:sldId id="476" r:id="rId11"/>
    <p:sldId id="471" r:id="rId12"/>
    <p:sldId id="429" r:id="rId13"/>
    <p:sldId id="472" r:id="rId14"/>
    <p:sldId id="465" r:id="rId15"/>
    <p:sldId id="479" r:id="rId16"/>
    <p:sldId id="473" r:id="rId17"/>
    <p:sldId id="474" r:id="rId18"/>
    <p:sldId id="481" r:id="rId19"/>
    <p:sldId id="488" r:id="rId20"/>
    <p:sldId id="480" r:id="rId21"/>
    <p:sldId id="478" r:id="rId22"/>
    <p:sldId id="48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FFFF99"/>
    <a:srgbClr val="CCFFCC"/>
    <a:srgbClr val="800000"/>
    <a:srgbClr val="C0C0C0"/>
    <a:srgbClr val="DDDDDD"/>
    <a:srgbClr val="CCECFF"/>
    <a:srgbClr val="CC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29" autoAdjust="0"/>
    <p:restoredTop sz="94660"/>
  </p:normalViewPr>
  <p:slideViewPr>
    <p:cSldViewPr>
      <p:cViewPr varScale="1">
        <p:scale>
          <a:sx n="82" d="100"/>
          <a:sy n="82" d="100"/>
        </p:scale>
        <p:origin x="121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6003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821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385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7887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4418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8143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55050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3036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3369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683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905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323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374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802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4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4380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Foreigner</a:t>
            </a:r>
            <a:b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with Great Faith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28732" y="533400"/>
            <a:ext cx="5888182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What His neighbors thought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4DEF40F1-D133-4616-91A9-157970E6BB4E}"/>
              </a:ext>
            </a:extLst>
          </p:cNvPr>
          <p:cNvSpPr/>
          <p:nvPr/>
        </p:nvSpPr>
        <p:spPr bwMode="auto">
          <a:xfrm>
            <a:off x="657519" y="1371600"/>
            <a:ext cx="7837170" cy="1447800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He Thought Of Himself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932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Examination of his heart (self-estimate)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“Not worthy” …  – Why? 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Knew himself better than they?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Judged himself by higher standard?</a:t>
            </a:r>
          </a:p>
          <a:p>
            <a:pPr lvl="2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Had he been listening to Jesus?</a:t>
            </a:r>
          </a:p>
          <a:p>
            <a:pPr lvl="2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Had he been impressed with Jesus’ exalted teaching and example?</a:t>
            </a:r>
          </a:p>
          <a:p>
            <a:pPr lvl="2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Focus on power of word of the Lord?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Only one who knew WHO Jesus was?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Produced humility; self-examination, </a:t>
            </a:r>
            <a:b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Co.13:5</a:t>
            </a: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28732" y="533400"/>
            <a:ext cx="5888182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His Neighbors Thought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4DEF40F1-D133-4616-91A9-157970E6BB4E}"/>
              </a:ext>
            </a:extLst>
          </p:cNvPr>
          <p:cNvSpPr/>
          <p:nvPr/>
        </p:nvSpPr>
        <p:spPr bwMode="auto">
          <a:xfrm>
            <a:off x="657519" y="2228654"/>
            <a:ext cx="7837170" cy="1447800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 err="1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Jes</a:t>
            </a:r>
            <a:r>
              <a:rPr lang="en-US" sz="3600" kern="0" dirty="0">
                <a:solidFill>
                  <a:srgbClr val="CC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us Marveled At His Faith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FE00D7A-E751-4233-89F3-56D11CDA5548}"/>
              </a:ext>
            </a:extLst>
          </p:cNvPr>
          <p:cNvSpPr/>
          <p:nvPr/>
        </p:nvSpPr>
        <p:spPr bwMode="auto">
          <a:xfrm>
            <a:off x="1627928" y="1371600"/>
            <a:ext cx="5888182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He Thought Of Himself</a:t>
            </a:r>
          </a:p>
        </p:txBody>
      </p:sp>
    </p:spTree>
    <p:extLst>
      <p:ext uri="{BB962C8B-B14F-4D97-AF65-F5344CB8AC3E}">
        <p14:creationId xmlns:p14="http://schemas.microsoft.com/office/powerpoint/2010/main" val="3274864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‘I have not found such great faith…’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Jesus marveled at </a:t>
            </a:r>
            <a:r>
              <a:rPr lang="en-US" sz="3100" i="1" kern="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his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faith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and at </a:t>
            </a:r>
            <a:r>
              <a:rPr lang="en-US" sz="3100" i="1" kern="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Jews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unbelief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Mk.6:6.   Lk.7:9, great faith  (17:5)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Negative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descriptions of faith – </a:t>
            </a:r>
            <a:endParaRPr lang="en-US" sz="2400" kern="0" dirty="0">
              <a:solidFill>
                <a:srgbClr val="FFFF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Mt.6:30,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little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Mt.17:20,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small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Lk.8:13,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rootless 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(Col.2:7)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Ro.4:19,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weak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Ja.1:6,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doubting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Ja.2:19,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demonic</a:t>
            </a:r>
            <a:endParaRPr lang="en-US" sz="2000" kern="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59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Jesus marveled at his faith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Positive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descriptions of faith – </a:t>
            </a:r>
            <a:endParaRPr lang="en-US" sz="2400" kern="0" dirty="0">
              <a:solidFill>
                <a:srgbClr val="FFFF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Lk.7:9,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Gentile, great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Ac.6:8,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Stephen, full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Ro.4:20-21,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strong</a:t>
            </a:r>
            <a:endParaRPr lang="en-US" sz="30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Col.2:7,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rooted and built up; established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Ja.2:5,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rich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Ja.2:22,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perfected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95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What is faith?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6019800"/>
          </a:xfrm>
          <a:solidFill>
            <a:schemeClr val="tx1"/>
          </a:solidFill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“Used especially of the faith by which a man embraces Jesus, i.e., a conviction full of joyful trust, that Jesus is the Messiah – the divinely appointed author of eternal salvation in the kingdom of God, conjoined with obedience to Christ” </a:t>
            </a:r>
            <a:r>
              <a:rPr lang="en-US" sz="2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Thayer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82575" indent="-282575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</a:rPr>
              <a:t>Faith obeys Christ</a:t>
            </a:r>
          </a:p>
          <a:p>
            <a:pPr marL="282575" indent="-28257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</a:rPr>
              <a:t>Lk.7:29-30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E144DB-F1CC-64E9-2A64-5209FD2848FA}"/>
              </a:ext>
            </a:extLst>
          </p:cNvPr>
          <p:cNvSpPr/>
          <p:nvPr/>
        </p:nvSpPr>
        <p:spPr>
          <a:xfrm>
            <a:off x="2819400" y="4238919"/>
            <a:ext cx="5638800" cy="1981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000" dirty="0">
                <a:solidFill>
                  <a:srgbClr val="FFFF99"/>
                </a:solidFill>
              </a:rPr>
              <a:t>John:</a:t>
            </a:r>
            <a:r>
              <a:rPr lang="en-US" sz="3000" dirty="0"/>
              <a:t> physician</a:t>
            </a:r>
          </a:p>
          <a:p>
            <a:r>
              <a:rPr lang="en-US" sz="3000" dirty="0">
                <a:solidFill>
                  <a:srgbClr val="CCFFFF"/>
                </a:solidFill>
              </a:rPr>
              <a:t>Baptism: </a:t>
            </a:r>
            <a:r>
              <a:rPr lang="en-US" sz="3000" dirty="0"/>
              <a:t>prescription</a:t>
            </a:r>
          </a:p>
          <a:p>
            <a:r>
              <a:rPr lang="en-US" sz="3000" dirty="0">
                <a:solidFill>
                  <a:srgbClr val="FFC000"/>
                </a:solidFill>
              </a:rPr>
              <a:t>Righteousness:</a:t>
            </a:r>
            <a:r>
              <a:rPr lang="en-US" sz="3000" dirty="0"/>
              <a:t> result</a:t>
            </a:r>
          </a:p>
          <a:p>
            <a:r>
              <a:rPr lang="en-US" sz="3000" dirty="0">
                <a:solidFill>
                  <a:srgbClr val="CCFFCC"/>
                </a:solidFill>
              </a:rPr>
              <a:t>Chief priests/elders: </a:t>
            </a:r>
            <a:r>
              <a:rPr lang="en-US" sz="3000" dirty="0"/>
              <a:t>dying of sin</a:t>
            </a:r>
          </a:p>
        </p:txBody>
      </p:sp>
    </p:spTree>
    <p:extLst>
      <p:ext uri="{BB962C8B-B14F-4D97-AF65-F5344CB8AC3E}">
        <p14:creationId xmlns:p14="http://schemas.microsoft.com/office/powerpoint/2010/main" val="371553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00"/>
                </a:solidFill>
              </a:rPr>
              <a:t>Centurion’s faith: model to imitate, Lk.7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838200"/>
            <a:ext cx="8305800" cy="5487971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u="sng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Compassion for slave</a:t>
            </a:r>
            <a:r>
              <a:rPr lang="en-US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1-2   </a:t>
            </a:r>
          </a:p>
          <a:p>
            <a:pPr marL="400050" lvl="1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‘Dear’ to him – valuable, precious</a:t>
            </a:r>
          </a:p>
          <a:p>
            <a:pPr marL="400050" lvl="1" indent="0">
              <a:spcAft>
                <a:spcPts val="40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  P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roud people care nothing about slave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ker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3200" ker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Mt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.7:12 </a:t>
            </a:r>
          </a:p>
          <a:p>
            <a:pPr marL="400050" lvl="1" indent="-400050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u="sng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Kind to enemies</a:t>
            </a:r>
            <a:r>
              <a:rPr lang="en-US" sz="32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3-5 – the forgotten virtue</a:t>
            </a:r>
          </a:p>
          <a:p>
            <a:pPr marL="914400" lvl="1" indent="-519113">
              <a:spcBef>
                <a:spcPts val="0"/>
              </a:spcBef>
              <a:spcAft>
                <a:spcPts val="40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Some think they are right with God if they believe without obeying truth</a:t>
            </a:r>
          </a:p>
          <a:p>
            <a:pPr marL="395288" lvl="1" indent="0">
              <a:spcAft>
                <a:spcPts val="40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Acts 27:3 . . . 43</a:t>
            </a:r>
          </a:p>
          <a:p>
            <a:pPr marL="400050" lvl="1" indent="-400050">
              <a:spcAft>
                <a:spcPts val="400"/>
              </a:spcAft>
              <a:buNone/>
            </a:pPr>
            <a:endParaRPr lang="en-US" sz="32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97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00"/>
                </a:solidFill>
              </a:rPr>
              <a:t>Centurion’s character: model to imitate, Lk.7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838200"/>
            <a:ext cx="8305800" cy="5487971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Lord, 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   </a:t>
            </a:r>
          </a:p>
          <a:p>
            <a:pPr marL="914400" lvl="1" indent="-514350">
              <a:spcBef>
                <a:spcPts val="600"/>
              </a:spcBef>
              <a:spcAft>
                <a:spcPts val="400"/>
              </a:spcAft>
              <a:buAutoNum type="alphaLcPeriod"/>
            </a:pP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“Sir” but God in flesh … almighty</a:t>
            </a:r>
          </a:p>
          <a:p>
            <a:pPr marL="914400" lvl="1" indent="-514350">
              <a:spcBef>
                <a:spcPts val="600"/>
              </a:spcBef>
              <a:spcAft>
                <a:spcPts val="400"/>
              </a:spcAft>
              <a:buAutoNum type="alphaLcPeriod"/>
            </a:pP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How did Centurion know Jesus’ power?   Jn.4:46-52?   </a:t>
            </a:r>
          </a:p>
          <a:p>
            <a:pPr marL="400050" lvl="1" indent="-40005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4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00"/>
                </a:solidFill>
              </a:rPr>
              <a:t>Centurion’s character: model to imitate, Lk.7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838200"/>
            <a:ext cx="8305800" cy="5487971"/>
          </a:xfrm>
        </p:spPr>
        <p:txBody>
          <a:bodyPr/>
          <a:lstStyle/>
          <a:p>
            <a:pPr marL="400050" lvl="1" indent="-400050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200" u="sng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Humble</a:t>
            </a:r>
            <a:r>
              <a:rPr lang="en-US" sz="32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6-7</a:t>
            </a:r>
          </a:p>
          <a:p>
            <a:pPr marL="914400" lvl="1" indent="-52070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Many think they deserve more than they get</a:t>
            </a:r>
          </a:p>
          <a:p>
            <a:pPr marL="395287" lvl="1" indent="0">
              <a:spcAft>
                <a:spcPts val="40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Lk.15:19, unworthiness realized</a:t>
            </a:r>
          </a:p>
          <a:p>
            <a:pPr marL="395287" lvl="1" indent="0">
              <a:spcAft>
                <a:spcPts val="40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c.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Jn.1:27, unworthiness confessed</a:t>
            </a: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95739A1-BA61-84D7-70D9-9483CDA805D6}"/>
              </a:ext>
            </a:extLst>
          </p:cNvPr>
          <p:cNvSpPr/>
          <p:nvPr/>
        </p:nvSpPr>
        <p:spPr>
          <a:xfrm>
            <a:off x="1267119" y="4038600"/>
            <a:ext cx="6615545" cy="10668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The more faith we have, the more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we esteem Christ, not ourselves</a:t>
            </a:r>
          </a:p>
        </p:txBody>
      </p:sp>
    </p:spTree>
    <p:extLst>
      <p:ext uri="{BB962C8B-B14F-4D97-AF65-F5344CB8AC3E}">
        <p14:creationId xmlns:p14="http://schemas.microsoft.com/office/powerpoint/2010/main" val="123664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00"/>
                </a:solidFill>
              </a:rPr>
              <a:t>Centurion’s character: model to imitate, Lk.7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838200"/>
            <a:ext cx="8305800" cy="5487971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u="sng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Believed</a:t>
            </a:r>
            <a:r>
              <a:rPr lang="en-US" u="sng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omnipotence of Lord’s words</a:t>
            </a:r>
            <a:r>
              <a:rPr lang="en-US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7   </a:t>
            </a:r>
          </a:p>
          <a:p>
            <a:pPr marL="400050" lvl="1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Unworthy of His visit</a:t>
            </a:r>
          </a:p>
          <a:p>
            <a:pPr marL="914400" lvl="1" indent="-514350">
              <a:spcAft>
                <a:spcPts val="120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  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Visit not necessary; His words can cure</a:t>
            </a:r>
          </a:p>
          <a:p>
            <a:pPr marL="400050" lvl="1" indent="-400050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200" u="sng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Faith believed in power (authority) of Lord over disease</a:t>
            </a:r>
            <a:r>
              <a:rPr lang="en-US" sz="32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8-9</a:t>
            </a:r>
          </a:p>
          <a:p>
            <a:pPr marL="857250" lvl="1" indent="-46355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Two reasons to keep his distance: </a:t>
            </a:r>
            <a:r>
              <a:rPr lang="en-US" sz="3200" kern="0" baseline="300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unworthy;  </a:t>
            </a:r>
            <a:r>
              <a:rPr lang="en-US" sz="3200" kern="0" baseline="300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visit is not necessary</a:t>
            </a:r>
          </a:p>
          <a:p>
            <a:pPr marL="395287" lvl="1" indent="0">
              <a:spcAft>
                <a:spcPts val="40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Gentile’s humility and faith surpassed 	Jews</a:t>
            </a: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9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“Every man is three men:  the man he thinks he is; the man his friends know; the man his enemies say he is” 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Lk.7 – centurion illustrates concept</a:t>
            </a:r>
          </a:p>
          <a:p>
            <a:pPr>
              <a:spcAft>
                <a:spcPts val="3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Lk.23:47, at cross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Ac.10, Cornelius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Ac.27, with Paul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Mt.8; Lk.7, great faith</a:t>
            </a:r>
            <a:endParaRPr lang="en-US" altLang="en-US" sz="3100" dirty="0">
              <a:solidFill>
                <a:srgbClr val="CCFFCC"/>
              </a:solidFill>
            </a:endParaRPr>
          </a:p>
          <a:p>
            <a:pPr marL="744537" lvl="2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31B684-8A60-4C34-B9ED-F7C65FA6F2F3}"/>
              </a:ext>
            </a:extLst>
          </p:cNvPr>
          <p:cNvSpPr/>
          <p:nvPr/>
        </p:nvSpPr>
        <p:spPr>
          <a:xfrm>
            <a:off x="1342535" y="2590800"/>
            <a:ext cx="6477000" cy="914400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NT mentions Centurions favorably</a:t>
            </a: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342508"/>
            <a:ext cx="8458200" cy="6134492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Centurion new Jesus could heal at a distance… 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Unseen… 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Without personal faith…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Complete recovery… 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Without delay… 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Without spoken word of healing…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Without laying on of hands.  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7574FF7-39FF-0703-BE58-260E3045C59D}"/>
              </a:ext>
            </a:extLst>
          </p:cNvPr>
          <p:cNvSpPr/>
          <p:nvPr/>
        </p:nvSpPr>
        <p:spPr>
          <a:xfrm>
            <a:off x="1212665" y="5410200"/>
            <a:ext cx="6719455" cy="9144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Great faith brought great blessings </a:t>
            </a:r>
          </a:p>
        </p:txBody>
      </p:sp>
    </p:spTree>
    <p:extLst>
      <p:ext uri="{BB962C8B-B14F-4D97-AF65-F5344CB8AC3E}">
        <p14:creationId xmlns:p14="http://schemas.microsoft.com/office/powerpoint/2010/main" val="124722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342508"/>
            <a:ext cx="8458200" cy="5791200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“I have not found such great faith…even in Israel” 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Lk.7:9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Would Lord marvel at our faith?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Messengers returned to find servant well 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v.10.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Is it surprising that the two who are most praised for their faith . . . are </a:t>
            </a:r>
            <a:r>
              <a:rPr lang="en-US" u="sng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Gentiles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    </a:t>
            </a:r>
            <a:endParaRPr lang="en-US" sz="32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3000" kern="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62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Matthew 8 – Capernaum, </a:t>
            </a:r>
            <a:r>
              <a:rPr lang="en-US" altLang="en-US" sz="3400" dirty="0">
                <a:solidFill>
                  <a:schemeClr val="bg1"/>
                </a:solidFill>
              </a:rPr>
              <a:t>Mt.4:13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5: </a:t>
            </a:r>
            <a:r>
              <a:rPr lang="en-US" altLang="en-US" sz="3100" dirty="0">
                <a:solidFill>
                  <a:schemeClr val="bg1"/>
                </a:solidFill>
              </a:rPr>
              <a:t>centurion – Gentile … yet loved by Jews!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Galilee ruled by Herod Antipas…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Centurion probably not Roman soldier, but after the Roman model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He could be Greek, Syrian, or Roman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Built Jews a synagogue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Proselyte of the gate?</a:t>
            </a:r>
          </a:p>
        </p:txBody>
      </p:sp>
    </p:spTree>
    <p:extLst>
      <p:ext uri="{BB962C8B-B14F-4D97-AF65-F5344CB8AC3E}">
        <p14:creationId xmlns:p14="http://schemas.microsoft.com/office/powerpoint/2010/main" val="294749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Matthew 8 – Capernaum, </a:t>
            </a:r>
            <a:r>
              <a:rPr lang="en-US" altLang="en-US" sz="3400" dirty="0">
                <a:solidFill>
                  <a:schemeClr val="bg1"/>
                </a:solidFill>
              </a:rPr>
              <a:t>Mt.4:13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6:</a:t>
            </a:r>
            <a:r>
              <a:rPr lang="en-US" altLang="en-US" sz="3100" dirty="0">
                <a:solidFill>
                  <a:schemeClr val="bg1"/>
                </a:solidFill>
              </a:rPr>
              <a:t> boy, paralyzed, suffering terribly; dying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Lk.7:2, slave; servant of servant of Lord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Most masters viewed slaves as tools…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Could mistreat … kill …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When too old to work, thrown out to die</a:t>
            </a:r>
          </a:p>
          <a:p>
            <a:pPr marL="395288" indent="-395288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7:</a:t>
            </a:r>
            <a:r>
              <a:rPr lang="en-US" altLang="en-US" sz="3100" dirty="0">
                <a:solidFill>
                  <a:schemeClr val="bg1"/>
                </a:solidFill>
              </a:rPr>
              <a:t> Jesus willing to enter centurion’s house –(Gentile).   Jn.18:28; Ac.10:28.</a:t>
            </a:r>
          </a:p>
        </p:txBody>
      </p:sp>
    </p:spTree>
    <p:extLst>
      <p:ext uri="{BB962C8B-B14F-4D97-AF65-F5344CB8AC3E}">
        <p14:creationId xmlns:p14="http://schemas.microsoft.com/office/powerpoint/2010/main" val="350220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Matthew 8 – Capernaum, </a:t>
            </a:r>
            <a:r>
              <a:rPr lang="en-US" altLang="en-US" sz="3400" dirty="0">
                <a:solidFill>
                  <a:schemeClr val="bg1"/>
                </a:solidFill>
              </a:rPr>
              <a:t>Mt.4:13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867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8-9:</a:t>
            </a:r>
            <a:r>
              <a:rPr lang="en-US" altLang="en-US" sz="3100" dirty="0">
                <a:solidFill>
                  <a:schemeClr val="bg1"/>
                </a:solidFill>
              </a:rPr>
              <a:t> “I am not worthy” … “it is not necessary” –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say a </a:t>
            </a:r>
            <a:r>
              <a:rPr lang="en-US" altLang="en-US" sz="3100" i="1" dirty="0">
                <a:solidFill>
                  <a:schemeClr val="bg1"/>
                </a:solidFill>
              </a:rPr>
              <a:t>word</a:t>
            </a:r>
            <a:r>
              <a:rPr lang="en-US" altLang="en-US" sz="3100" dirty="0">
                <a:solidFill>
                  <a:schemeClr val="bg1"/>
                </a:solidFill>
              </a:rPr>
              <a:t>…</a:t>
            </a:r>
            <a:r>
              <a:rPr lang="en-US" altLang="en-US" sz="3100" i="1" dirty="0">
                <a:solidFill>
                  <a:schemeClr val="bg1"/>
                </a:solidFill>
              </a:rPr>
              <a:t>heal</a:t>
            </a:r>
            <a:r>
              <a:rPr lang="en-US" altLang="en-US" sz="3100" dirty="0">
                <a:solidFill>
                  <a:schemeClr val="bg1"/>
                </a:solidFill>
              </a:rPr>
              <a:t>…</a:t>
            </a:r>
            <a:r>
              <a:rPr lang="en-US" altLang="en-US" sz="3100" i="1" dirty="0">
                <a:solidFill>
                  <a:schemeClr val="bg1"/>
                </a:solidFill>
              </a:rPr>
              <a:t>distance</a:t>
            </a:r>
            <a:r>
              <a:rPr lang="en-US" altLang="en-US" sz="3100" dirty="0">
                <a:solidFill>
                  <a:schemeClr val="bg1"/>
                </a:solidFill>
              </a:rPr>
              <a:t>…</a:t>
            </a:r>
            <a:r>
              <a:rPr lang="en-US" altLang="en-US" sz="3100" i="1" dirty="0">
                <a:solidFill>
                  <a:schemeClr val="bg1"/>
                </a:solidFill>
              </a:rPr>
              <a:t>authority</a:t>
            </a:r>
          </a:p>
          <a:p>
            <a:pPr marL="631825" indent="-631825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10:</a:t>
            </a:r>
            <a:r>
              <a:rPr lang="en-US" altLang="en-US" sz="3100" dirty="0">
                <a:solidFill>
                  <a:schemeClr val="bg1"/>
                </a:solidFill>
              </a:rPr>
              <a:t> Jesus marveled – had not see this faith in Israel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Nothing said about sick servant’s faith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Matthew focuses on centurion’s faith, humility, nationality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11-12:</a:t>
            </a:r>
            <a:r>
              <a:rPr lang="en-US" altLang="en-US" sz="3100" dirty="0">
                <a:solidFill>
                  <a:schemeClr val="bg1"/>
                </a:solidFill>
              </a:rPr>
              <a:t> bliss at Messianic banquet;  Gentiles!</a:t>
            </a:r>
          </a:p>
          <a:p>
            <a:pPr marL="631825" indent="-63182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13:</a:t>
            </a:r>
            <a:r>
              <a:rPr lang="en-US" altLang="en-US" sz="3100" dirty="0">
                <a:solidFill>
                  <a:schemeClr val="bg1"/>
                </a:solidFill>
              </a:rPr>
              <a:t> “let it be done…as you have believed…” – your prayer is granted</a:t>
            </a:r>
          </a:p>
        </p:txBody>
      </p:sp>
    </p:spTree>
    <p:extLst>
      <p:ext uri="{BB962C8B-B14F-4D97-AF65-F5344CB8AC3E}">
        <p14:creationId xmlns:p14="http://schemas.microsoft.com/office/powerpoint/2010/main" val="282437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Luke 7 summary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60198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1-2:</a:t>
            </a:r>
            <a:r>
              <a:rPr lang="en-US" altLang="en-US" sz="3100" dirty="0">
                <a:solidFill>
                  <a:schemeClr val="bg1"/>
                </a:solidFill>
              </a:rPr>
              <a:t> dear to him: valuable, precious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Talmud forbade Jews to mourn for slaves</a:t>
            </a:r>
            <a:endParaRPr lang="en-US" altLang="en-US" sz="27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3:</a:t>
            </a:r>
            <a:r>
              <a:rPr lang="en-US" altLang="en-US" sz="3100" dirty="0">
                <a:solidFill>
                  <a:schemeClr val="bg1"/>
                </a:solidFill>
              </a:rPr>
              <a:t> he sent elders… [Mt.8:5]  </a:t>
            </a:r>
            <a:r>
              <a:rPr lang="en-US" altLang="en-US" sz="3100" u="sng" dirty="0">
                <a:solidFill>
                  <a:schemeClr val="bg1"/>
                </a:solidFill>
              </a:rPr>
              <a:t>authorized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chemeClr val="bg1"/>
                </a:solidFill>
              </a:rPr>
              <a:t>agents</a:t>
            </a:r>
          </a:p>
          <a:p>
            <a:pPr marL="0" indent="0" defTabSz="395288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000" dirty="0">
                <a:solidFill>
                  <a:srgbClr val="FFC000"/>
                </a:solidFill>
              </a:rPr>
              <a:t>1)</a:t>
            </a:r>
            <a:r>
              <a:rPr lang="en-US" altLang="en-US" sz="2400" dirty="0">
                <a:solidFill>
                  <a:srgbClr val="FFC000"/>
                </a:solidFill>
              </a:rPr>
              <a:t>  </a:t>
            </a:r>
            <a:r>
              <a:rPr lang="en-US" altLang="en-US" sz="3100" dirty="0">
                <a:solidFill>
                  <a:schemeClr val="bg1"/>
                </a:solidFill>
              </a:rPr>
              <a:t>Mk.10:35, </a:t>
            </a:r>
            <a:r>
              <a:rPr lang="en-US" altLang="en-US" sz="3100" dirty="0">
                <a:solidFill>
                  <a:srgbClr val="CCFFFF"/>
                </a:solidFill>
              </a:rPr>
              <a:t>James/John... </a:t>
            </a:r>
            <a:r>
              <a:rPr lang="en-US" altLang="en-US" sz="3100" dirty="0">
                <a:solidFill>
                  <a:schemeClr val="bg1"/>
                </a:solidFill>
              </a:rPr>
              <a:t>Mt.20:20, </a:t>
            </a:r>
            <a:r>
              <a:rPr lang="en-US" altLang="en-US" sz="3100" dirty="0">
                <a:solidFill>
                  <a:srgbClr val="CCFFFF"/>
                </a:solidFill>
              </a:rPr>
              <a:t>mother</a:t>
            </a:r>
          </a:p>
          <a:p>
            <a:pPr marL="0" indent="0" defTabSz="395288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000" dirty="0">
                <a:solidFill>
                  <a:srgbClr val="FFC000"/>
                </a:solidFill>
              </a:rPr>
              <a:t>2)</a:t>
            </a:r>
            <a:r>
              <a:rPr lang="en-US" altLang="en-US" sz="2400" dirty="0">
                <a:solidFill>
                  <a:srgbClr val="FFC000"/>
                </a:solidFill>
              </a:rPr>
              <a:t>  </a:t>
            </a:r>
            <a:r>
              <a:rPr lang="en-US" altLang="en-US" sz="3100" dirty="0">
                <a:solidFill>
                  <a:schemeClr val="bg1"/>
                </a:solidFill>
              </a:rPr>
              <a:t>Jn.3:22, </a:t>
            </a:r>
            <a:r>
              <a:rPr lang="en-US" altLang="en-US" sz="3100" dirty="0">
                <a:solidFill>
                  <a:srgbClr val="CCFFFF"/>
                </a:solidFill>
              </a:rPr>
              <a:t>Jesus baptized;</a:t>
            </a:r>
            <a:r>
              <a:rPr lang="en-US" altLang="en-US" sz="3100" dirty="0">
                <a:solidFill>
                  <a:schemeClr val="bg1"/>
                </a:solidFill>
              </a:rPr>
              <a:t>  4:1-2, </a:t>
            </a:r>
            <a:r>
              <a:rPr lang="en-US" altLang="en-US" sz="3100" dirty="0">
                <a:solidFill>
                  <a:srgbClr val="CCFFFF"/>
                </a:solidFill>
              </a:rPr>
              <a:t>disciples</a:t>
            </a:r>
          </a:p>
          <a:p>
            <a:pPr marL="0" indent="0" defTabSz="395288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000" dirty="0">
                <a:solidFill>
                  <a:srgbClr val="FFC000"/>
                </a:solidFill>
              </a:rPr>
              <a:t>3)</a:t>
            </a:r>
            <a:r>
              <a:rPr lang="en-US" altLang="en-US" sz="3100" dirty="0">
                <a:solidFill>
                  <a:srgbClr val="FFC000"/>
                </a:solidFill>
              </a:rPr>
              <a:t>  </a:t>
            </a:r>
            <a:r>
              <a:rPr lang="en-US" altLang="en-US" sz="3100" dirty="0">
                <a:solidFill>
                  <a:schemeClr val="bg1"/>
                </a:solidFill>
              </a:rPr>
              <a:t>Jn.19:1, </a:t>
            </a:r>
            <a:r>
              <a:rPr lang="en-US" altLang="en-US" sz="3100" dirty="0">
                <a:solidFill>
                  <a:srgbClr val="CCFFFF"/>
                </a:solidFill>
              </a:rPr>
              <a:t>Pilate scourged; </a:t>
            </a:r>
            <a:r>
              <a:rPr lang="en-US" altLang="en-US" sz="3100" dirty="0">
                <a:solidFill>
                  <a:schemeClr val="bg1"/>
                </a:solidFill>
              </a:rPr>
              <a:t>2, </a:t>
            </a:r>
            <a:r>
              <a:rPr lang="en-US" altLang="en-US" sz="3100" dirty="0">
                <a:solidFill>
                  <a:srgbClr val="CCFFFF"/>
                </a:solidFill>
              </a:rPr>
              <a:t>soldiers</a:t>
            </a:r>
            <a:r>
              <a:rPr lang="en-US" altLang="en-US" sz="3100" dirty="0">
                <a:solidFill>
                  <a:schemeClr val="bg1"/>
                </a:solidFill>
              </a:rPr>
              <a:t> . . 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4-7:</a:t>
            </a:r>
            <a:r>
              <a:rPr lang="en-US" altLang="en-US" sz="3100" dirty="0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5AE780-59AF-FEDB-387C-966134A90029}"/>
              </a:ext>
            </a:extLst>
          </p:cNvPr>
          <p:cNvSpPr/>
          <p:nvPr/>
        </p:nvSpPr>
        <p:spPr>
          <a:xfrm>
            <a:off x="1905000" y="4362254"/>
            <a:ext cx="53340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he is deserving (worthy)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5649DC-679D-409A-D951-8C8207A364F8}"/>
              </a:ext>
            </a:extLst>
          </p:cNvPr>
          <p:cNvSpPr/>
          <p:nvPr/>
        </p:nvSpPr>
        <p:spPr>
          <a:xfrm>
            <a:off x="1905000" y="5048054"/>
            <a:ext cx="53340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6: I am not worthy (morally)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2591FC-4B76-A0A6-52E8-35CB7CABAF46}"/>
              </a:ext>
            </a:extLst>
          </p:cNvPr>
          <p:cNvSpPr/>
          <p:nvPr/>
        </p:nvSpPr>
        <p:spPr>
          <a:xfrm>
            <a:off x="1905000" y="5733854"/>
            <a:ext cx="5334000" cy="609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6: </a:t>
            </a:r>
            <a:r>
              <a:rPr lang="en-US" sz="3000" i="1" dirty="0"/>
              <a:t>Lord . . .  </a:t>
            </a:r>
            <a:r>
              <a:rPr lang="en-US" sz="3000" dirty="0"/>
              <a:t>7: not worthy </a:t>
            </a:r>
          </a:p>
        </p:txBody>
      </p:sp>
    </p:spTree>
    <p:extLst>
      <p:ext uri="{BB962C8B-B14F-4D97-AF65-F5344CB8AC3E}">
        <p14:creationId xmlns:p14="http://schemas.microsoft.com/office/powerpoint/2010/main" val="126030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Luke 7 summary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867400"/>
          </a:xfrm>
        </p:spPr>
        <p:txBody>
          <a:bodyPr/>
          <a:lstStyle/>
          <a:p>
            <a:pPr marL="0" indent="0" defTabSz="395288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7-8: </a:t>
            </a:r>
            <a:r>
              <a:rPr lang="en-US" altLang="en-US" sz="3100" dirty="0">
                <a:solidFill>
                  <a:srgbClr val="CCFFFF"/>
                </a:solidFill>
              </a:rPr>
              <a:t>he understood authority . . . </a:t>
            </a:r>
          </a:p>
          <a:p>
            <a:pPr lvl="1" defTabSz="395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Knew what Lord could do</a:t>
            </a:r>
          </a:p>
          <a:p>
            <a:pPr lvl="1" defTabSz="395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Expected Divine fiat</a:t>
            </a:r>
          </a:p>
          <a:p>
            <a:pPr marL="0" indent="0" defTabSz="395288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9: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FF"/>
                </a:solidFill>
              </a:rPr>
              <a:t>no such faith in Israel </a:t>
            </a:r>
          </a:p>
          <a:p>
            <a:pPr lvl="1" defTabSz="395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Mk.6:6, astonished at </a:t>
            </a:r>
            <a:r>
              <a:rPr lang="en-US" altLang="en-US" sz="3100" u="sng" dirty="0">
                <a:solidFill>
                  <a:schemeClr val="bg1"/>
                </a:solidFill>
              </a:rPr>
              <a:t>un</a:t>
            </a:r>
            <a:r>
              <a:rPr lang="en-US" altLang="en-US" sz="3100" dirty="0">
                <a:solidFill>
                  <a:schemeClr val="bg1"/>
                </a:solidFill>
              </a:rPr>
              <a:t>belief</a:t>
            </a:r>
          </a:p>
          <a:p>
            <a:pPr marL="0" indent="0" defTabSz="395288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10: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FF"/>
                </a:solidFill>
              </a:rPr>
              <a:t>faith blesses   </a:t>
            </a:r>
          </a:p>
        </p:txBody>
      </p:sp>
    </p:spTree>
    <p:extLst>
      <p:ext uri="{BB962C8B-B14F-4D97-AF65-F5344CB8AC3E}">
        <p14:creationId xmlns:p14="http://schemas.microsoft.com/office/powerpoint/2010/main" val="236300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654238" y="533400"/>
            <a:ext cx="7837170" cy="1447800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His Neighbors Thought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(Jewish elders) </a:t>
            </a:r>
            <a:br>
              <a:rPr lang="en-US" altLang="en-US" sz="3600" dirty="0">
                <a:solidFill>
                  <a:srgbClr val="FFFF00"/>
                </a:solidFill>
              </a:rPr>
            </a:br>
            <a:r>
              <a:rPr lang="en-US" altLang="en-US" sz="3200" dirty="0">
                <a:solidFill>
                  <a:srgbClr val="FFFF00"/>
                </a:solidFill>
              </a:rPr>
              <a:t>Based on what they saw</a:t>
            </a:r>
            <a:endParaRPr lang="en-US" altLang="en-US" sz="36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1219200"/>
            <a:ext cx="8305800" cy="5257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Alien – Gentile – soldier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4-5: because of what he did, Jewish elders approved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Gentiles and Jews share blessings of kingdom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 do our neighbors see in us?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Ph.2:14-15 </a:t>
            </a:r>
          </a:p>
        </p:txBody>
      </p:sp>
    </p:spTree>
    <p:extLst>
      <p:ext uri="{BB962C8B-B14F-4D97-AF65-F5344CB8AC3E}">
        <p14:creationId xmlns:p14="http://schemas.microsoft.com/office/powerpoint/2010/main" val="247973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12718</TotalTime>
  <Words>1157</Words>
  <Application>Microsoft Office PowerPoint</Application>
  <PresentationFormat>On-screen Show (4:3)</PresentationFormat>
  <Paragraphs>158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Verdana</vt:lpstr>
      <vt:lpstr>Wingdings</vt:lpstr>
      <vt:lpstr>1_Default Design</vt:lpstr>
      <vt:lpstr>Default Design</vt:lpstr>
      <vt:lpstr>PowerPoint Presentation</vt:lpstr>
      <vt:lpstr>PowerPoint Presentation</vt:lpstr>
      <vt:lpstr>Matthew 8 – Capernaum, Mt.4:13</vt:lpstr>
      <vt:lpstr>Matthew 8 – Capernaum, Mt.4:13</vt:lpstr>
      <vt:lpstr>Matthew 8 – Capernaum, Mt.4:13</vt:lpstr>
      <vt:lpstr>Luke 7 summary</vt:lpstr>
      <vt:lpstr>Luke 7 summary</vt:lpstr>
      <vt:lpstr>PowerPoint Presentation</vt:lpstr>
      <vt:lpstr>(Jewish elders)  Based on what they saw</vt:lpstr>
      <vt:lpstr>PowerPoint Presentation</vt:lpstr>
      <vt:lpstr>Examination of his heart (self-estimate)</vt:lpstr>
      <vt:lpstr>PowerPoint Presentation</vt:lpstr>
      <vt:lpstr>‘I have not found such great faith…’</vt:lpstr>
      <vt:lpstr>Jesus marveled at his faith</vt:lpstr>
      <vt:lpstr>What is faith?</vt:lpstr>
      <vt:lpstr>Centurion’s faith: model to imitate, Lk.7</vt:lpstr>
      <vt:lpstr>Centurion’s character: model to imitate, Lk.7</vt:lpstr>
      <vt:lpstr>Centurion’s character: model to imitate, Lk.7</vt:lpstr>
      <vt:lpstr>Centurion’s character: model to imitate, Lk.7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1151</cp:revision>
  <dcterms:created xsi:type="dcterms:W3CDTF">2011-08-18T15:42:19Z</dcterms:created>
  <dcterms:modified xsi:type="dcterms:W3CDTF">2022-12-03T21:19:15Z</dcterms:modified>
</cp:coreProperties>
</file>