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  <p:sldMasterId id="2147483739" r:id="rId2"/>
  </p:sldMasterIdLst>
  <p:notesMasterIdLst>
    <p:notesMasterId r:id="rId25"/>
  </p:notesMasterIdLst>
  <p:sldIdLst>
    <p:sldId id="305" r:id="rId3"/>
    <p:sldId id="374" r:id="rId4"/>
    <p:sldId id="479" r:id="rId5"/>
    <p:sldId id="373" r:id="rId6"/>
    <p:sldId id="476" r:id="rId7"/>
    <p:sldId id="471" r:id="rId8"/>
    <p:sldId id="429" r:id="rId9"/>
    <p:sldId id="480" r:id="rId10"/>
    <p:sldId id="481" r:id="rId11"/>
    <p:sldId id="488" r:id="rId12"/>
    <p:sldId id="482" r:id="rId13"/>
    <p:sldId id="492" r:id="rId14"/>
    <p:sldId id="483" r:id="rId15"/>
    <p:sldId id="493" r:id="rId16"/>
    <p:sldId id="494" r:id="rId17"/>
    <p:sldId id="485" r:id="rId18"/>
    <p:sldId id="495" r:id="rId19"/>
    <p:sldId id="489" r:id="rId20"/>
    <p:sldId id="486" r:id="rId21"/>
    <p:sldId id="487" r:id="rId22"/>
    <p:sldId id="490" r:id="rId23"/>
    <p:sldId id="491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FFFF"/>
    <a:srgbClr val="FFFF99"/>
    <a:srgbClr val="CCFFCC"/>
    <a:srgbClr val="CCECFF"/>
    <a:srgbClr val="800000"/>
    <a:srgbClr val="C0C0C0"/>
    <a:srgbClr val="DDDDDD"/>
    <a:srgbClr val="CC0066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518AFE3-24BA-4866-8630-B6BBB375F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828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81654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75569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0159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33021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07867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67340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85805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493839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95622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73886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68021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9646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50364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09941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19937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08599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562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427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447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8250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01635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2081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33483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46798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01254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02393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78038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0005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8300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60304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40346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7606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463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832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684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197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136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09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392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323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109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38400" y="2379408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335586" y="1219200"/>
            <a:ext cx="6477000" cy="14478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Are </a:t>
            </a:r>
            <a:r>
              <a:rPr lang="en-US" sz="3800" dirty="0">
                <a:solidFill>
                  <a:srgbClr val="CCFFFF"/>
                </a:solidFill>
                <a:latin typeface="Arial"/>
              </a:rPr>
              <a:t>we</a:t>
            </a:r>
            <a: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Prepared</a:t>
            </a:r>
            <a:b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to </a:t>
            </a:r>
            <a:r>
              <a:rPr kumimoji="0" lang="en-US" sz="3800" b="0" i="0" u="sng" strike="noStrike" kern="120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Worship</a:t>
            </a:r>
            <a: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659408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1628732" y="533400"/>
            <a:ext cx="5888182" cy="6096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Some Don’t Come to Worship</a:t>
            </a: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4DEF40F1-D133-4616-91A9-157970E6BB4E}"/>
              </a:ext>
            </a:extLst>
          </p:cNvPr>
          <p:cNvSpPr/>
          <p:nvPr/>
        </p:nvSpPr>
        <p:spPr bwMode="auto">
          <a:xfrm>
            <a:off x="657519" y="2076254"/>
            <a:ext cx="7837170" cy="1447800"/>
          </a:xfrm>
          <a:prstGeom prst="roundRect">
            <a:avLst/>
          </a:prstGeom>
          <a:solidFill>
            <a:srgbClr val="002060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False Worship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500ADCD0-E136-F858-6BE9-446A525D8E4B}"/>
              </a:ext>
            </a:extLst>
          </p:cNvPr>
          <p:cNvSpPr/>
          <p:nvPr/>
        </p:nvSpPr>
        <p:spPr bwMode="auto">
          <a:xfrm>
            <a:off x="1629265" y="1295400"/>
            <a:ext cx="5888182" cy="6096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Questions for the Worshipper</a:t>
            </a:r>
          </a:p>
        </p:txBody>
      </p:sp>
    </p:spTree>
    <p:extLst>
      <p:ext uri="{BB962C8B-B14F-4D97-AF65-F5344CB8AC3E}">
        <p14:creationId xmlns:p14="http://schemas.microsoft.com/office/powerpoint/2010/main" val="2452491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When worship is worthless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66481"/>
            <a:ext cx="8229600" cy="5638800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Without love, </a:t>
            </a:r>
            <a:r>
              <a:rPr lang="en-US" sz="3100" u="sng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Jn.13:34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 </a:t>
            </a:r>
            <a:r>
              <a:rPr lang="en-US" sz="30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 new command-</a:t>
            </a:r>
            <a:r>
              <a:rPr lang="en-US" sz="3000" dirty="0" err="1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ment</a:t>
            </a:r>
            <a:r>
              <a:rPr lang="en-US" sz="30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I give to you, that you love one another; as I have loved you, that you also love one another.  </a:t>
            </a: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35</a:t>
            </a:r>
            <a:r>
              <a:rPr lang="en-US" sz="30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 By this all will know that you are My disciples, if you have love for one another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Lv.19:18, love neighbor as self…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Jesus repeats it; how is it new? 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New element:  </a:t>
            </a:r>
            <a:r>
              <a:rPr lang="en-US" sz="3100" kern="0" dirty="0">
                <a:solidFill>
                  <a:srgbClr val="FFC0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“even as I have loved you”  </a:t>
            </a:r>
          </a:p>
          <a:p>
            <a:pPr marL="0" indent="0"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365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When worship is worthless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66481"/>
            <a:ext cx="8229600" cy="5638800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Pride, </a:t>
            </a:r>
            <a:r>
              <a:rPr lang="en-US" sz="3100" u="sng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Ro.12:10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100" kern="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Be kindly affectionate to one another with brotherly love, in honor </a:t>
            </a:r>
            <a:r>
              <a:rPr lang="en-US" sz="3100" u="sng" kern="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giving preference to one another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Overcome envy</a:t>
            </a:r>
            <a:endParaRPr lang="en-US" sz="3100" kern="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253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When worship is worthless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94762"/>
            <a:ext cx="8229600" cy="5638800"/>
          </a:xfrm>
        </p:spPr>
        <p:txBody>
          <a:bodyPr/>
          <a:lstStyle/>
          <a:p>
            <a:pPr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Sin / error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are tolerated.   </a:t>
            </a:r>
            <a:r>
              <a:rPr lang="en-US" u="sng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Ro.15:14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,</a:t>
            </a:r>
            <a:r>
              <a:rPr lang="en-US" dirty="0">
                <a:solidFill>
                  <a:srgbClr val="FFFFCC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3000" dirty="0">
                <a:solidFill>
                  <a:srgbClr val="FFFFCC"/>
                </a:solidFill>
                <a:ea typeface="Times New Roman" panose="02020603050405020304" pitchFamily="18" charset="0"/>
              </a:rPr>
              <a:t>Now I myself am confident concerning you, my brethren, that you also are full of goodness, filled with all knowledge, able also to </a:t>
            </a:r>
            <a:r>
              <a:rPr lang="en-US" sz="3000" u="sng" dirty="0" err="1">
                <a:solidFill>
                  <a:srgbClr val="FFFFCC"/>
                </a:solidFill>
                <a:ea typeface="Times New Roman" panose="02020603050405020304" pitchFamily="18" charset="0"/>
              </a:rPr>
              <a:t>admon-ish</a:t>
            </a:r>
            <a:r>
              <a:rPr lang="en-US" sz="3000" u="sng" dirty="0">
                <a:solidFill>
                  <a:srgbClr val="FFFFCC"/>
                </a:solidFill>
                <a:ea typeface="Times New Roman" panose="02020603050405020304" pitchFamily="18" charset="0"/>
              </a:rPr>
              <a:t> one another</a:t>
            </a:r>
            <a:endParaRPr lang="en-US" sz="3000" u="sng" kern="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Division,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100" u="sng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 Co.12:25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US" sz="3100" kern="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there should be no schism in the body, but that the members should have the same care for one another</a:t>
            </a:r>
          </a:p>
        </p:txBody>
      </p:sp>
    </p:spTree>
    <p:extLst>
      <p:ext uri="{BB962C8B-B14F-4D97-AF65-F5344CB8AC3E}">
        <p14:creationId xmlns:p14="http://schemas.microsoft.com/office/powerpoint/2010/main" val="1740203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When worship is worthless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94762"/>
            <a:ext cx="8229600" cy="5638800"/>
          </a:xfrm>
        </p:spPr>
        <p:txBody>
          <a:bodyPr/>
          <a:lstStyle/>
          <a:p>
            <a:pPr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Worldly,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100" u="sng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Gal.5:13,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000" kern="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For you, brethren, have been called to liberty; only do not use liberty as an opportunity for the flesh, but through love serve one another … </a:t>
            </a:r>
            <a:r>
              <a:rPr lang="en-US" sz="30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15</a:t>
            </a:r>
            <a:r>
              <a:rPr lang="en-US" sz="3000" kern="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But if you bite and devour one another, beware lest you be consumed by one another</a:t>
            </a:r>
          </a:p>
        </p:txBody>
      </p:sp>
    </p:spTree>
    <p:extLst>
      <p:ext uri="{BB962C8B-B14F-4D97-AF65-F5344CB8AC3E}">
        <p14:creationId xmlns:p14="http://schemas.microsoft.com/office/powerpoint/2010/main" val="2284716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When worship is worthless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94762"/>
            <a:ext cx="8229600" cy="5638800"/>
          </a:xfrm>
        </p:spPr>
        <p:txBody>
          <a:bodyPr/>
          <a:lstStyle/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Unforgiveness, </a:t>
            </a:r>
            <a:r>
              <a:rPr lang="en-US" sz="3100" u="sng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Ep.4:32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US" sz="3000" kern="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be kind to one another, tenderhearted, forgiving one another, even as God in Christ forgave you</a:t>
            </a:r>
          </a:p>
          <a:p>
            <a:pPr lvl="1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30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when kindness dies</a:t>
            </a:r>
            <a:endParaRPr lang="en-US" sz="2700" kern="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My rights, </a:t>
            </a:r>
            <a:r>
              <a:rPr lang="en-US" sz="3100" u="sng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Ep.5:21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US" sz="3100" kern="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submitting to one another in the fear of God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disturb peace.  In matters of indifference, give way.   Let love rule</a:t>
            </a:r>
            <a:endParaRPr lang="en-US" sz="3100" kern="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1647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When worship is worthless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Tear down others, </a:t>
            </a:r>
            <a:r>
              <a:rPr lang="en-US" sz="3100" u="sng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 Th.5:11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Therefore comfort each other and edify one another, just as you also are do.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       build up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By teaching, counsel, advice, etc., aid Christians so they will triumph over difficulties, remove ignorance, and become stronger.</a:t>
            </a:r>
          </a:p>
          <a:p>
            <a:pPr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Ignore others, </a:t>
            </a:r>
            <a:r>
              <a:rPr lang="en-US" sz="3100" u="sng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Hb.10:24-25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  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0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Cyrus and officers:  “He by praises and gifts excited them as much as possible.”</a:t>
            </a:r>
          </a:p>
        </p:txBody>
      </p:sp>
    </p:spTree>
    <p:extLst>
      <p:ext uri="{BB962C8B-B14F-4D97-AF65-F5344CB8AC3E}">
        <p14:creationId xmlns:p14="http://schemas.microsoft.com/office/powerpoint/2010/main" val="1894303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When worship is worthless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Murmuring, </a:t>
            </a:r>
            <a:r>
              <a:rPr lang="en-US" sz="3100" u="sng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Ja.5:9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  </a:t>
            </a:r>
            <a:r>
              <a:rPr lang="en-US" sz="3000" kern="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Do not grumble against one another, brethren, lest you be con-</a:t>
            </a:r>
            <a:r>
              <a:rPr lang="en-US" sz="3000" kern="0" dirty="0" err="1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demned</a:t>
            </a:r>
            <a:r>
              <a:rPr lang="en-US" sz="3000" kern="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.  Behold, the Judge is standing at the door! 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Someone is listening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Hide (deny) sins, </a:t>
            </a:r>
            <a:r>
              <a:rPr lang="en-US" sz="3100" u="sng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Ja.5:16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 </a:t>
            </a:r>
            <a:r>
              <a:rPr lang="en-US" sz="3000" kern="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Confess your trespasses to one another, and pray for one another, that you may be healed.  The effective, fervent prayer of a righteous man avails much  </a:t>
            </a:r>
          </a:p>
          <a:p>
            <a:pPr lvl="1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Forsake sins instead of holding to them</a:t>
            </a:r>
            <a:endParaRPr lang="en-US" sz="3100" kern="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772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1628732" y="533400"/>
            <a:ext cx="5888182" cy="6096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Some Don’t Come to Worship</a:t>
            </a: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4DEF40F1-D133-4616-91A9-157970E6BB4E}"/>
              </a:ext>
            </a:extLst>
          </p:cNvPr>
          <p:cNvSpPr/>
          <p:nvPr/>
        </p:nvSpPr>
        <p:spPr bwMode="auto">
          <a:xfrm>
            <a:off x="657519" y="2895600"/>
            <a:ext cx="7837170" cy="1447800"/>
          </a:xfrm>
          <a:prstGeom prst="roundRect">
            <a:avLst/>
          </a:prstGeom>
          <a:solidFill>
            <a:srgbClr val="002060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True Worship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500ADCD0-E136-F858-6BE9-446A525D8E4B}"/>
              </a:ext>
            </a:extLst>
          </p:cNvPr>
          <p:cNvSpPr/>
          <p:nvPr/>
        </p:nvSpPr>
        <p:spPr bwMode="auto">
          <a:xfrm>
            <a:off x="1629265" y="1295400"/>
            <a:ext cx="5888182" cy="6096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Questions for the Worshipper</a:t>
            </a:r>
          </a:p>
        </p:txBody>
      </p:sp>
      <p:sp>
        <p:nvSpPr>
          <p:cNvPr id="5" name="Rounded Rectangle 3">
            <a:extLst>
              <a:ext uri="{FF2B5EF4-FFF2-40B4-BE49-F238E27FC236}">
                <a16:creationId xmlns:a16="http://schemas.microsoft.com/office/drawing/2014/main" id="{6632CEF0-73C6-B2EA-8BFC-E8189E91FA32}"/>
              </a:ext>
            </a:extLst>
          </p:cNvPr>
          <p:cNvSpPr/>
          <p:nvPr/>
        </p:nvSpPr>
        <p:spPr bwMode="auto">
          <a:xfrm>
            <a:off x="1629265" y="2066827"/>
            <a:ext cx="5888182" cy="6096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False Worship</a:t>
            </a:r>
          </a:p>
        </p:txBody>
      </p:sp>
    </p:spTree>
    <p:extLst>
      <p:ext uri="{BB962C8B-B14F-4D97-AF65-F5344CB8AC3E}">
        <p14:creationId xmlns:p14="http://schemas.microsoft.com/office/powerpoint/2010/main" val="22581981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r>
              <a:rPr lang="en-US" sz="34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God hates hypocrisy.   </a:t>
            </a:r>
            <a:endParaRPr lang="en-US" altLang="en-US" sz="3400" dirty="0">
              <a:solidFill>
                <a:srgbClr val="FFFF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6388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Ja.3:</a:t>
            </a:r>
            <a:r>
              <a:rPr lang="en-US" sz="28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9</a:t>
            </a: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 </a:t>
            </a:r>
            <a:r>
              <a:rPr lang="en-US" sz="28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With it we bless our God and Father, and with it we curse men, who have been made in the similitude of God.  </a:t>
            </a:r>
            <a:r>
              <a:rPr lang="en-US" sz="28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10</a:t>
            </a:r>
            <a:r>
              <a:rPr lang="en-US" sz="28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 Out of the same mouth proceed blessing and cursing.  My brethren, these things ought not to be so</a:t>
            </a:r>
          </a:p>
          <a:p>
            <a:pPr marL="0" indent="0">
              <a:spcBef>
                <a:spcPts val="0"/>
              </a:spcBef>
              <a:spcAft>
                <a:spcPts val="1000"/>
              </a:spcAft>
              <a:buNone/>
            </a:pPr>
            <a:endParaRPr lang="en-US" sz="28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B7ED58-6252-DE35-6E52-BFBB4AAFE70D}"/>
              </a:ext>
            </a:extLst>
          </p:cNvPr>
          <p:cNvSpPr/>
          <p:nvPr/>
        </p:nvSpPr>
        <p:spPr>
          <a:xfrm>
            <a:off x="1180708" y="3276600"/>
            <a:ext cx="6800654" cy="3124200"/>
          </a:xfrm>
          <a:prstGeom prst="round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100" dirty="0">
                <a:solidFill>
                  <a:srgbClr val="CCFFCC"/>
                </a:solidFill>
              </a:rPr>
              <a:t>"The mouth desires to study in the law, and to speak good words; to praise God, to glorify him, and to celebrate him with hymns: but it can also slander, blaspheme, reproach, and swear falsely" </a:t>
            </a:r>
            <a:r>
              <a:rPr lang="en-US" dirty="0"/>
              <a:t>– </a:t>
            </a:r>
            <a:r>
              <a:rPr lang="en-US" dirty="0" err="1"/>
              <a:t>Tanchum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27932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OT illustrates worship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pPr>
              <a:spcAft>
                <a:spcPts val="300"/>
              </a:spcAft>
            </a:pPr>
            <a:r>
              <a:rPr lang="en-US" altLang="en-US" sz="3100" dirty="0">
                <a:solidFill>
                  <a:srgbClr val="FFFFCC"/>
                </a:solidFill>
              </a:rPr>
              <a:t>Concept: </a:t>
            </a:r>
            <a:r>
              <a:rPr lang="en-US" altLang="en-US" sz="3100" dirty="0">
                <a:solidFill>
                  <a:schemeClr val="bg1"/>
                </a:solidFill>
              </a:rPr>
              <a:t>Gn.4.   </a:t>
            </a:r>
            <a:r>
              <a:rPr lang="en-US" altLang="en-US" sz="3100" dirty="0">
                <a:solidFill>
                  <a:srgbClr val="FFFFCC"/>
                </a:solidFill>
              </a:rPr>
              <a:t>First occurrence:  </a:t>
            </a:r>
            <a:r>
              <a:rPr lang="en-US" altLang="en-US" sz="3100" dirty="0">
                <a:solidFill>
                  <a:schemeClr val="bg1"/>
                </a:solidFill>
              </a:rPr>
              <a:t>Gn.22:5</a:t>
            </a:r>
          </a:p>
          <a:p>
            <a:pPr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Abraham –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He </a:t>
            </a:r>
            <a:r>
              <a:rPr lang="en-US" altLang="en-US" sz="3100" u="sng" dirty="0">
                <a:solidFill>
                  <a:srgbClr val="CCFFFF"/>
                </a:solidFill>
              </a:rPr>
              <a:t>went</a:t>
            </a:r>
            <a:r>
              <a:rPr lang="en-US" altLang="en-US" sz="3100" dirty="0">
                <a:solidFill>
                  <a:schemeClr val="bg1"/>
                </a:solidFill>
              </a:rPr>
              <a:t> to worship (to do what he was not doing before) 5</a:t>
            </a:r>
          </a:p>
          <a:p>
            <a:pPr lvl="1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His worship was based on deep </a:t>
            </a:r>
            <a:r>
              <a:rPr lang="en-US" altLang="en-US" sz="3100" u="sng" dirty="0">
                <a:solidFill>
                  <a:srgbClr val="CCFFFF"/>
                </a:solidFill>
              </a:rPr>
              <a:t>trust</a:t>
            </a:r>
            <a:r>
              <a:rPr lang="en-US" altLang="en-US" sz="3100" dirty="0">
                <a:solidFill>
                  <a:schemeClr val="bg1"/>
                </a:solidFill>
              </a:rPr>
              <a:t> in God, 5.   Hb.11:19</a:t>
            </a:r>
          </a:p>
          <a:p>
            <a:pPr lvl="1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He gave his </a:t>
            </a:r>
            <a:r>
              <a:rPr lang="en-US" altLang="en-US" sz="3100" u="sng" dirty="0">
                <a:solidFill>
                  <a:srgbClr val="CCFFFF"/>
                </a:solidFill>
              </a:rPr>
              <a:t>best</a:t>
            </a:r>
            <a:r>
              <a:rPr lang="en-US" altLang="en-US" sz="3100" dirty="0">
                <a:solidFill>
                  <a:schemeClr val="bg1"/>
                </a:solidFill>
              </a:rPr>
              <a:t> [son] and more, 9</a:t>
            </a:r>
          </a:p>
          <a:p>
            <a:pPr lvl="1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He did </a:t>
            </a:r>
            <a:r>
              <a:rPr lang="en-US" altLang="en-US" sz="3100" u="sng" dirty="0">
                <a:solidFill>
                  <a:srgbClr val="CCFFFF"/>
                </a:solidFill>
              </a:rPr>
              <a:t>all</a:t>
            </a:r>
            <a:r>
              <a:rPr lang="en-US" altLang="en-US" sz="3100" dirty="0">
                <a:solidFill>
                  <a:schemeClr val="bg1"/>
                </a:solidFill>
              </a:rPr>
              <a:t> that God commanded, 12</a:t>
            </a:r>
          </a:p>
          <a:p>
            <a:pPr lvl="1">
              <a:spcAft>
                <a:spcPts val="3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He did not </a:t>
            </a:r>
            <a:r>
              <a:rPr lang="en-US" altLang="en-US" sz="3100" u="sng" dirty="0">
                <a:solidFill>
                  <a:srgbClr val="CCFFFF"/>
                </a:solidFill>
              </a:rPr>
              <a:t>add</a:t>
            </a:r>
            <a:r>
              <a:rPr lang="en-US" altLang="en-US" sz="3100" dirty="0">
                <a:solidFill>
                  <a:schemeClr val="bg1"/>
                </a:solidFill>
              </a:rPr>
              <a:t> to God’s requirements </a:t>
            </a:r>
            <a:endParaRPr lang="en-US" altLang="en-US" sz="3100" dirty="0">
              <a:solidFill>
                <a:srgbClr val="CCFFCC"/>
              </a:solidFill>
            </a:endParaRPr>
          </a:p>
          <a:p>
            <a:pPr marL="744537" lvl="2" indent="0">
              <a:spcAft>
                <a:spcPts val="6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715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True worship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135" y="838200"/>
            <a:ext cx="8305800" cy="56388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Jn.4:23  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But the hour is coming, and now is, when the </a:t>
            </a:r>
            <a:r>
              <a:rPr lang="en-US" sz="31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true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1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worshipers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will worship the </a:t>
            </a:r>
            <a:r>
              <a:rPr lang="en-US" sz="31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Father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1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in spirit 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and </a:t>
            </a:r>
            <a:r>
              <a:rPr lang="en-US" sz="31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truth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; for the </a:t>
            </a:r>
            <a:r>
              <a:rPr lang="en-US" sz="31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Father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is seeking such to worship Him.  </a:t>
            </a:r>
            <a:b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24 </a:t>
            </a:r>
            <a:r>
              <a:rPr lang="en-US" sz="31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God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is Spirit, and those who worship Him </a:t>
            </a:r>
            <a:r>
              <a:rPr lang="en-US" sz="31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must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worship </a:t>
            </a:r>
            <a:r>
              <a:rPr lang="en-US" sz="31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in spirit and truth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0117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Acceptable worship requires . . 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492" y="894762"/>
            <a:ext cx="8305800" cy="56388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rgbClr val="FFFF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Right object: </a:t>
            </a:r>
            <a:r>
              <a:rPr lang="en-US" sz="3100" i="1" kern="0" dirty="0">
                <a:solidFill>
                  <a:srgbClr val="CCEC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God</a:t>
            </a:r>
            <a:r>
              <a:rPr lang="en-US" sz="3100" kern="0" dirty="0">
                <a:solidFill>
                  <a:srgbClr val="CCEC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.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   Mt.4:9;   Ac.7:42</a:t>
            </a:r>
          </a:p>
          <a:p>
            <a:pPr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rgbClr val="FFFF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Right attitude: </a:t>
            </a:r>
            <a:r>
              <a:rPr lang="en-US" sz="3100" i="1" kern="0" dirty="0">
                <a:solidFill>
                  <a:srgbClr val="CCEC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in spirit</a:t>
            </a:r>
            <a:r>
              <a:rPr lang="en-US" sz="3100" kern="0" dirty="0">
                <a:solidFill>
                  <a:srgbClr val="CCEC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.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 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Mt.5:3, </a:t>
            </a:r>
            <a:r>
              <a:rPr lang="en-US" sz="3100" kern="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poor in spirit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:   destitute of true riches, trembles for his soul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Shrinks with fear lest he should perish without salvation of God</a:t>
            </a:r>
          </a:p>
          <a:p>
            <a:pPr lvl="2"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Jesus pronounces him </a:t>
            </a:r>
            <a:r>
              <a:rPr lang="en-US" sz="3100" i="1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blessed</a:t>
            </a:r>
          </a:p>
          <a:p>
            <a:pPr lvl="1"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Ro.1:9, Paul’s religion was not mere ceremony; it came from his heart</a:t>
            </a:r>
          </a:p>
          <a:p>
            <a:pPr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en-US" sz="3100" i="1" kern="0" dirty="0">
              <a:solidFill>
                <a:srgbClr val="CCFFFF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7771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Acceptable worship requires . . 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492" y="904973"/>
            <a:ext cx="8305800" cy="56388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rgbClr val="FFFF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Right object: </a:t>
            </a:r>
            <a:r>
              <a:rPr lang="en-US" sz="3100" i="1" kern="0" dirty="0">
                <a:solidFill>
                  <a:srgbClr val="CCEC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God</a:t>
            </a:r>
            <a:r>
              <a:rPr lang="en-US" sz="3100" kern="0" dirty="0">
                <a:solidFill>
                  <a:srgbClr val="CCEC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.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   Mt.4:9;   Ac.7:42</a:t>
            </a:r>
          </a:p>
          <a:p>
            <a:pPr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rgbClr val="FFFF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Right attitude: </a:t>
            </a:r>
            <a:r>
              <a:rPr lang="en-US" sz="3100" i="1" kern="0" dirty="0">
                <a:solidFill>
                  <a:srgbClr val="CCEC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in spirit</a:t>
            </a:r>
            <a:r>
              <a:rPr lang="en-US" sz="3100" kern="0" dirty="0">
                <a:solidFill>
                  <a:srgbClr val="CCEC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.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  Mt.5:3;  Ro.1:9</a:t>
            </a:r>
          </a:p>
          <a:p>
            <a:pPr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rgbClr val="FFFF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Right authority: </a:t>
            </a:r>
            <a:r>
              <a:rPr lang="en-US" sz="3100" i="1" kern="0" dirty="0">
                <a:solidFill>
                  <a:srgbClr val="CCEC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in truth</a:t>
            </a:r>
            <a:r>
              <a:rPr lang="en-US" sz="3100" kern="0" dirty="0">
                <a:solidFill>
                  <a:srgbClr val="CCEC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.   </a:t>
            </a:r>
            <a:endParaRPr lang="en-US" sz="3100" kern="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Mt.22:16, Pharisees and Herodians</a:t>
            </a:r>
            <a:endParaRPr lang="en-US" sz="3100" kern="0" dirty="0">
              <a:solidFill>
                <a:srgbClr val="CCECFF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3 Jn.4, </a:t>
            </a:r>
            <a:r>
              <a:rPr lang="en-US" sz="3000" i="1" kern="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I have no greater joy than to hear that my children walk in truth</a:t>
            </a:r>
            <a:endParaRPr lang="en-US" sz="3000" i="1" kern="0" dirty="0">
              <a:solidFill>
                <a:srgbClr val="FFFFCC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BB11A7C0-E3ED-FCC6-3E50-572953AA4ADF}"/>
              </a:ext>
            </a:extLst>
          </p:cNvPr>
          <p:cNvSpPr/>
          <p:nvPr/>
        </p:nvSpPr>
        <p:spPr>
          <a:xfrm>
            <a:off x="1258504" y="4495800"/>
            <a:ext cx="6636417" cy="1219200"/>
          </a:xfrm>
          <a:prstGeom prst="round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CCFFFF"/>
                </a:solidFill>
              </a:rPr>
              <a:t>Jewish fallacy: outward ceremonies</a:t>
            </a:r>
            <a:br>
              <a:rPr lang="en-US" sz="3100" dirty="0">
                <a:solidFill>
                  <a:srgbClr val="CCFFFF"/>
                </a:solidFill>
              </a:rPr>
            </a:br>
            <a:r>
              <a:rPr lang="en-US" sz="3100" dirty="0">
                <a:solidFill>
                  <a:srgbClr val="CCFFFF"/>
                </a:solidFill>
              </a:rPr>
              <a:t>could cancel a life of immorality</a:t>
            </a:r>
          </a:p>
        </p:txBody>
      </p:sp>
    </p:spTree>
    <p:extLst>
      <p:ext uri="{BB962C8B-B14F-4D97-AF65-F5344CB8AC3E}">
        <p14:creationId xmlns:p14="http://schemas.microsoft.com/office/powerpoint/2010/main" val="3656769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OT illustrates worship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Ex.24:1, God invited His people; if they get too close, they die </a:t>
            </a:r>
            <a:r>
              <a:rPr lang="en-US" altLang="en-US" sz="3000" dirty="0">
                <a:solidFill>
                  <a:schemeClr val="bg1"/>
                </a:solidFill>
              </a:rPr>
              <a:t>– ‘</a:t>
            </a:r>
            <a:r>
              <a:rPr lang="en-US" altLang="en-US" sz="3000" i="1" dirty="0">
                <a:solidFill>
                  <a:srgbClr val="FFFFCC"/>
                </a:solidFill>
              </a:rPr>
              <a:t>worship from afar</a:t>
            </a:r>
            <a:r>
              <a:rPr lang="en-US" altLang="en-US" sz="3000" dirty="0">
                <a:solidFill>
                  <a:schemeClr val="bg1"/>
                </a:solidFill>
              </a:rPr>
              <a:t>’</a:t>
            </a:r>
          </a:p>
          <a:p>
            <a:pPr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Hb.12:28, </a:t>
            </a:r>
            <a:r>
              <a:rPr lang="en-US" altLang="en-US" sz="3000" dirty="0">
                <a:solidFill>
                  <a:srgbClr val="FFFFCC"/>
                </a:solidFill>
              </a:rPr>
              <a:t>Therefore, since we are receiving a kingdom which cannot be shaken, let us have grace, by which we may serve God acceptably with reverence and godly fear.</a:t>
            </a:r>
          </a:p>
          <a:p>
            <a:pPr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Ex.34:14, God brooks no rivals</a:t>
            </a:r>
          </a:p>
          <a:p>
            <a:pPr>
              <a:spcAft>
                <a:spcPts val="300"/>
              </a:spcAft>
            </a:pPr>
            <a:r>
              <a:rPr lang="en-US" altLang="en-US" dirty="0">
                <a:solidFill>
                  <a:schemeClr val="bg1"/>
                </a:solidFill>
              </a:rPr>
              <a:t>English:  </a:t>
            </a:r>
            <a:r>
              <a:rPr lang="en-US" altLang="en-US" sz="3100" i="1" dirty="0">
                <a:solidFill>
                  <a:srgbClr val="CCFFFF"/>
                </a:solidFill>
              </a:rPr>
              <a:t>Worship</a:t>
            </a:r>
            <a:r>
              <a:rPr lang="en-US" altLang="en-US" sz="3100" dirty="0">
                <a:solidFill>
                  <a:srgbClr val="CCFFFF"/>
                </a:solidFill>
              </a:rPr>
              <a:t> &lt; </a:t>
            </a:r>
            <a:r>
              <a:rPr lang="en-US" altLang="en-US" sz="3100" dirty="0" err="1">
                <a:solidFill>
                  <a:srgbClr val="CCFFFF"/>
                </a:solidFill>
              </a:rPr>
              <a:t>weorth</a:t>
            </a:r>
            <a:r>
              <a:rPr lang="en-US" altLang="en-US" sz="3100" dirty="0">
                <a:solidFill>
                  <a:srgbClr val="CCFFFF"/>
                </a:solidFill>
              </a:rPr>
              <a:t>, </a:t>
            </a:r>
            <a:r>
              <a:rPr lang="en-US" altLang="en-US" sz="3100" dirty="0" err="1">
                <a:solidFill>
                  <a:srgbClr val="CCFFFF"/>
                </a:solidFill>
              </a:rPr>
              <a:t>wurth</a:t>
            </a:r>
            <a:r>
              <a:rPr lang="en-US" altLang="en-US" sz="3100" dirty="0">
                <a:solidFill>
                  <a:srgbClr val="CCFFFF"/>
                </a:solidFill>
              </a:rPr>
              <a:t>, </a:t>
            </a:r>
            <a:r>
              <a:rPr lang="en-US" altLang="en-US" sz="3100" u="sng" dirty="0">
                <a:solidFill>
                  <a:srgbClr val="CCFFFF"/>
                </a:solidFill>
              </a:rPr>
              <a:t>worthy</a:t>
            </a:r>
          </a:p>
          <a:p>
            <a:pPr marL="457200" lvl="1" indent="0">
              <a:spcAft>
                <a:spcPts val="300"/>
              </a:spcAft>
              <a:buNone/>
            </a:pPr>
            <a:endParaRPr lang="en-US" altLang="en-US" sz="2700" i="1" dirty="0">
              <a:solidFill>
                <a:srgbClr val="CCFFCC"/>
              </a:solidFill>
            </a:endParaRPr>
          </a:p>
          <a:p>
            <a:pPr marL="744537" lvl="2" indent="0">
              <a:spcAft>
                <a:spcPts val="6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543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654238" y="533400"/>
            <a:ext cx="7837170" cy="1447800"/>
          </a:xfrm>
          <a:prstGeom prst="roundRect">
            <a:avLst/>
          </a:prstGeom>
          <a:solidFill>
            <a:srgbClr val="002060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Some Don’t Come to Worship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718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Hb.10:25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492" y="838200"/>
            <a:ext cx="8305800" cy="5638800"/>
          </a:xfrm>
        </p:spPr>
        <p:txBody>
          <a:bodyPr/>
          <a:lstStyle/>
          <a:p>
            <a:pPr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Hb.10:25, </a:t>
            </a:r>
            <a:r>
              <a:rPr lang="en-US" sz="30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not forsaking the assembling of ourselves together, as is the manner of some, but exhorting one another, and so much the more as you see the Day approaching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Some were forsaking assemblies</a:t>
            </a:r>
            <a:endParaRPr lang="en-US" sz="3100" kern="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The tradition continues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Some come but want as little worship as possible – </a:t>
            </a:r>
            <a:r>
              <a:rPr lang="en-US" sz="3100" kern="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‘worship light’  </a:t>
            </a:r>
          </a:p>
        </p:txBody>
      </p:sp>
    </p:spTree>
    <p:extLst>
      <p:ext uri="{BB962C8B-B14F-4D97-AF65-F5344CB8AC3E}">
        <p14:creationId xmlns:p14="http://schemas.microsoft.com/office/powerpoint/2010/main" val="2479733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1628732" y="533400"/>
            <a:ext cx="5888182" cy="6096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Some Don’t Come to Worship</a:t>
            </a: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4DEF40F1-D133-4616-91A9-157970E6BB4E}"/>
              </a:ext>
            </a:extLst>
          </p:cNvPr>
          <p:cNvSpPr/>
          <p:nvPr/>
        </p:nvSpPr>
        <p:spPr bwMode="auto">
          <a:xfrm>
            <a:off x="657519" y="1371600"/>
            <a:ext cx="7837170" cy="1447800"/>
          </a:xfrm>
          <a:prstGeom prst="roundRect">
            <a:avLst/>
          </a:prstGeom>
          <a:solidFill>
            <a:srgbClr val="002060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Questions for the Worshipper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1932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Mental – prepared mind?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1054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May eat unleavened bread…but not worship 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– 1 Co.11:28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May bow, but don’t pray 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– 1 Co.14:14-15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May hold song book, but don’t sing…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b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– 1 Co.14:14-15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May give, but are not cheerful 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– 2 Co.9:7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May sit quietly during preaching, but distracted 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– Lk.12:13.   1 Co.14:21</a:t>
            </a:r>
          </a:p>
          <a:p>
            <a:pPr marL="0" indent="0"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961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Physical – too tired?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1054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Do we get enough sleep?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Is last night’s recreation more important than this morning’s worship?</a:t>
            </a:r>
            <a:endParaRPr lang="en-US" sz="3100" kern="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7023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Social – two extremes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1054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Maintain good relationships with others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Abuse – ‘Worship is only social:  focus on people’ ? ? ? 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Mt.5:</a:t>
            </a:r>
            <a:r>
              <a:rPr lang="en-US" sz="30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23 </a:t>
            </a:r>
            <a:r>
              <a:rPr lang="en-US" sz="3000" kern="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Therefore if you bring your gift to the altar, and there remember that your brother has something against you, </a:t>
            </a:r>
            <a:r>
              <a:rPr lang="en-US" sz="30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24 </a:t>
            </a:r>
            <a:r>
              <a:rPr lang="en-US" sz="3000" kern="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leave your gift there before the altar, and go your way. First be </a:t>
            </a:r>
            <a:r>
              <a:rPr lang="en-US" sz="3000" u="sng" kern="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reconciled</a:t>
            </a:r>
            <a:r>
              <a:rPr lang="en-US" sz="3000" kern="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to your brother, and </a:t>
            </a:r>
            <a:r>
              <a:rPr lang="en-US" sz="3000" u="sng" kern="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then come and offer your gift</a:t>
            </a:r>
          </a:p>
        </p:txBody>
      </p:sp>
    </p:spTree>
    <p:extLst>
      <p:ext uri="{BB962C8B-B14F-4D97-AF65-F5344CB8AC3E}">
        <p14:creationId xmlns:p14="http://schemas.microsoft.com/office/powerpoint/2010/main" val="43076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12252</TotalTime>
  <Words>1234</Words>
  <Application>Microsoft Office PowerPoint</Application>
  <PresentationFormat>On-screen Show (4:3)</PresentationFormat>
  <Paragraphs>106</Paragraphs>
  <Slides>22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Verdana</vt:lpstr>
      <vt:lpstr>1_Default Design</vt:lpstr>
      <vt:lpstr>Default Design</vt:lpstr>
      <vt:lpstr>PowerPoint Presentation</vt:lpstr>
      <vt:lpstr>OT illustrates worship</vt:lpstr>
      <vt:lpstr>OT illustrates worship</vt:lpstr>
      <vt:lpstr>PowerPoint Presentation</vt:lpstr>
      <vt:lpstr>Hb.10:25</vt:lpstr>
      <vt:lpstr>PowerPoint Presentation</vt:lpstr>
      <vt:lpstr>Mental – prepared mind?</vt:lpstr>
      <vt:lpstr>Physical – too tired? </vt:lpstr>
      <vt:lpstr>Social – two extremes</vt:lpstr>
      <vt:lpstr>PowerPoint Presentation</vt:lpstr>
      <vt:lpstr>When worship is worthless</vt:lpstr>
      <vt:lpstr>When worship is worthless</vt:lpstr>
      <vt:lpstr>When worship is worthless</vt:lpstr>
      <vt:lpstr>When worship is worthless</vt:lpstr>
      <vt:lpstr>When worship is worthless</vt:lpstr>
      <vt:lpstr>When worship is worthless</vt:lpstr>
      <vt:lpstr>When worship is worthless</vt:lpstr>
      <vt:lpstr>PowerPoint Presentation</vt:lpstr>
      <vt:lpstr>God hates hypocrisy.   </vt:lpstr>
      <vt:lpstr>True worship</vt:lpstr>
      <vt:lpstr>Acceptable worship requires . . .</vt:lpstr>
      <vt:lpstr>Acceptable worship requires . . .</vt:lpstr>
    </vt:vector>
  </TitlesOfParts>
  <Company>Duggin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1150</cp:revision>
  <dcterms:created xsi:type="dcterms:W3CDTF">2011-08-18T15:42:19Z</dcterms:created>
  <dcterms:modified xsi:type="dcterms:W3CDTF">2022-12-17T01:26:08Z</dcterms:modified>
</cp:coreProperties>
</file>