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25"/>
  </p:notesMasterIdLst>
  <p:sldIdLst>
    <p:sldId id="610" r:id="rId2"/>
    <p:sldId id="609" r:id="rId3"/>
    <p:sldId id="679" r:id="rId4"/>
    <p:sldId id="622" r:id="rId5"/>
    <p:sldId id="647" r:id="rId6"/>
    <p:sldId id="690" r:id="rId7"/>
    <p:sldId id="691" r:id="rId8"/>
    <p:sldId id="680" r:id="rId9"/>
    <p:sldId id="681" r:id="rId10"/>
    <p:sldId id="682" r:id="rId11"/>
    <p:sldId id="683" r:id="rId12"/>
    <p:sldId id="684" r:id="rId13"/>
    <p:sldId id="685" r:id="rId14"/>
    <p:sldId id="689" r:id="rId15"/>
    <p:sldId id="632" r:id="rId16"/>
    <p:sldId id="611" r:id="rId17"/>
    <p:sldId id="673" r:id="rId18"/>
    <p:sldId id="692" r:id="rId19"/>
    <p:sldId id="674" r:id="rId20"/>
    <p:sldId id="686" r:id="rId21"/>
    <p:sldId id="687" r:id="rId22"/>
    <p:sldId id="675" r:id="rId23"/>
    <p:sldId id="688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FFFF99"/>
    <a:srgbClr val="CCFFFF"/>
    <a:srgbClr val="FFFF66"/>
    <a:srgbClr val="66FFFF"/>
    <a:srgbClr val="FFFF00"/>
    <a:srgbClr val="8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2D5F5-615E-4696-8E4C-BD233E9663DC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081AC-E897-4BA2-AEAD-F1C0A64D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0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292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65236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22590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2144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42130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53599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05154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82944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13985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39346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8019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96063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42278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05616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46482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8297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5241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8908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565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1301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9107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1521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124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29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72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09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35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41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75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75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28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22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89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50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7EF4DA-82F0-4753-9D9E-8B7A288AAFFB}"/>
              </a:ext>
            </a:extLst>
          </p:cNvPr>
          <p:cNvSpPr/>
          <p:nvPr/>
        </p:nvSpPr>
        <p:spPr>
          <a:xfrm>
            <a:off x="1171338" y="685800"/>
            <a:ext cx="6801324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Parting, Losing, and Leaving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700" dirty="0">
                <a:solidFill>
                  <a:schemeClr val="bg1"/>
                </a:solidFill>
                <a:latin typeface="Arial"/>
              </a:rPr>
              <a:t>[1 Thes.4:13-18]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27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15: </a:t>
            </a:r>
            <a:r>
              <a:rPr lang="en-US" altLang="en-US" sz="3500" dirty="0">
                <a:solidFill>
                  <a:srgbClr val="FFFFCC"/>
                </a:solidFill>
              </a:rPr>
              <a:t>no saint left behind</a:t>
            </a:r>
            <a:r>
              <a:rPr lang="en-US" altLang="en-US" sz="3500" dirty="0">
                <a:solidFill>
                  <a:srgbClr val="FFFF00"/>
                </a:solidFill>
              </a:rPr>
              <a:t> 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52573"/>
            <a:ext cx="8551706" cy="56388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The living will not meet Lord before the dead are raised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“By word of Lord”:  probably an otherwise unrecorded saying of Jesus.   Cf. Ac.20:35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C6EC2F7-4C12-C13F-6ACC-1EDC563643D8}"/>
              </a:ext>
            </a:extLst>
          </p:cNvPr>
          <p:cNvSpPr/>
          <p:nvPr/>
        </p:nvSpPr>
        <p:spPr>
          <a:xfrm>
            <a:off x="1463763" y="2057400"/>
            <a:ext cx="6234545" cy="1371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The dead have foremost place</a:t>
            </a:r>
            <a:br>
              <a:rPr lang="en-US" sz="3100" dirty="0"/>
            </a:br>
            <a:r>
              <a:rPr lang="en-US" sz="3100" dirty="0"/>
              <a:t>in the Lord’s triumphant return</a:t>
            </a:r>
          </a:p>
        </p:txBody>
      </p:sp>
    </p:spTree>
    <p:extLst>
      <p:ext uri="{BB962C8B-B14F-4D97-AF65-F5344CB8AC3E}">
        <p14:creationId xmlns:p14="http://schemas.microsoft.com/office/powerpoint/2010/main" val="215533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16a: </a:t>
            </a:r>
            <a:r>
              <a:rPr lang="en-US" altLang="en-US" sz="3500" dirty="0">
                <a:solidFill>
                  <a:srgbClr val="FFFFCC"/>
                </a:solidFill>
              </a:rPr>
              <a:t>you will know…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52573"/>
            <a:ext cx="8551706" cy="56388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His return is bodily … visible … audible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You will hear </a:t>
            </a:r>
            <a:r>
              <a:rPr lang="en-US" altLang="en-US" sz="3100" baseline="30000" dirty="0">
                <a:solidFill>
                  <a:srgbClr val="FFC000"/>
                </a:solidFill>
              </a:rPr>
              <a:t>1</a:t>
            </a:r>
            <a:r>
              <a:rPr lang="en-US" altLang="en-US" sz="3100" dirty="0">
                <a:solidFill>
                  <a:srgbClr val="FFFF99"/>
                </a:solidFill>
              </a:rPr>
              <a:t>Voice of archangel, </a:t>
            </a:r>
            <a:r>
              <a:rPr lang="en-US" altLang="en-US" sz="3100" baseline="30000" dirty="0">
                <a:solidFill>
                  <a:srgbClr val="FFC000"/>
                </a:solidFill>
              </a:rPr>
              <a:t>2</a:t>
            </a:r>
            <a:r>
              <a:rPr lang="en-US" altLang="en-US" sz="3100" dirty="0">
                <a:solidFill>
                  <a:srgbClr val="FFFF99"/>
                </a:solidFill>
              </a:rPr>
              <a:t>Trumpet of God, and </a:t>
            </a:r>
            <a:r>
              <a:rPr lang="en-US" altLang="en-US" sz="3100" u="sng" baseline="30000" dirty="0">
                <a:solidFill>
                  <a:srgbClr val="FFC000"/>
                </a:solidFill>
              </a:rPr>
              <a:t>3</a:t>
            </a:r>
            <a:r>
              <a:rPr lang="en-US" altLang="en-US" sz="3100" u="sng" dirty="0">
                <a:solidFill>
                  <a:srgbClr val="FFFF99"/>
                </a:solidFill>
              </a:rPr>
              <a:t>Shout</a:t>
            </a:r>
            <a:r>
              <a:rPr lang="en-US" altLang="en-US" sz="3100" dirty="0">
                <a:solidFill>
                  <a:srgbClr val="FFFF99"/>
                </a:solidFill>
              </a:rPr>
              <a:t> – signal, (cry of) command 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sz="1800" dirty="0">
                <a:solidFill>
                  <a:schemeClr val="bg1"/>
                </a:solidFill>
              </a:rPr>
              <a:t>– BDAG</a:t>
            </a:r>
            <a:endParaRPr lang="en-US" altLang="en-US" sz="2000" dirty="0">
              <a:solidFill>
                <a:schemeClr val="bg1"/>
              </a:solidFill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Used of </a:t>
            </a:r>
            <a:r>
              <a:rPr lang="en-US" altLang="en-US" sz="3200" u="sng" dirty="0">
                <a:solidFill>
                  <a:schemeClr val="bg1"/>
                </a:solidFill>
              </a:rPr>
              <a:t>shout</a:t>
            </a:r>
            <a:r>
              <a:rPr lang="en-US" altLang="en-US" sz="3200" dirty="0">
                <a:solidFill>
                  <a:schemeClr val="bg1"/>
                </a:solidFill>
              </a:rPr>
              <a:t> of </a:t>
            </a:r>
            <a:r>
              <a:rPr lang="en-US" altLang="en-US" sz="3200" dirty="0">
                <a:solidFill>
                  <a:srgbClr val="CCFFCC"/>
                </a:solidFill>
              </a:rPr>
              <a:t>hunter</a:t>
            </a:r>
            <a:r>
              <a:rPr lang="en-US" altLang="en-US" sz="3200" dirty="0">
                <a:solidFill>
                  <a:schemeClr val="bg1"/>
                </a:solidFill>
              </a:rPr>
              <a:t> to dogs … </a:t>
            </a:r>
            <a:br>
              <a:rPr lang="en-US" altLang="en-US" sz="3200" dirty="0">
                <a:solidFill>
                  <a:schemeClr val="bg1"/>
                </a:solidFill>
              </a:rPr>
            </a:br>
            <a:r>
              <a:rPr lang="en-US" altLang="en-US" sz="3200" dirty="0">
                <a:solidFill>
                  <a:schemeClr val="bg1"/>
                </a:solidFill>
              </a:rPr>
              <a:t>chariot </a:t>
            </a:r>
            <a:r>
              <a:rPr lang="en-US" altLang="en-US" sz="3200" dirty="0">
                <a:solidFill>
                  <a:srgbClr val="CCFFCC"/>
                </a:solidFill>
              </a:rPr>
              <a:t>driver</a:t>
            </a:r>
            <a:r>
              <a:rPr lang="en-US" altLang="en-US" sz="3200" dirty="0">
                <a:solidFill>
                  <a:schemeClr val="bg1"/>
                </a:solidFill>
              </a:rPr>
              <a:t> to horses … </a:t>
            </a:r>
            <a:br>
              <a:rPr lang="en-US" altLang="en-US" sz="3200" dirty="0">
                <a:solidFill>
                  <a:schemeClr val="bg1"/>
                </a:solidFill>
              </a:rPr>
            </a:br>
            <a:r>
              <a:rPr lang="en-US" altLang="en-US" sz="3200" dirty="0">
                <a:solidFill>
                  <a:srgbClr val="CCFFCC"/>
                </a:solidFill>
              </a:rPr>
              <a:t>captain</a:t>
            </a:r>
            <a:r>
              <a:rPr lang="en-US" altLang="en-US" sz="3200" dirty="0">
                <a:solidFill>
                  <a:schemeClr val="bg1"/>
                </a:solidFill>
              </a:rPr>
              <a:t> to rowers … </a:t>
            </a:r>
            <a:br>
              <a:rPr lang="en-US" altLang="en-US" sz="3200" dirty="0">
                <a:solidFill>
                  <a:schemeClr val="bg1"/>
                </a:solidFill>
              </a:rPr>
            </a:br>
            <a:r>
              <a:rPr lang="en-US" altLang="en-US" sz="3200" dirty="0">
                <a:solidFill>
                  <a:srgbClr val="CCFFCC"/>
                </a:solidFill>
              </a:rPr>
              <a:t>officer</a:t>
            </a:r>
            <a:r>
              <a:rPr lang="en-US" altLang="en-US" sz="3200" dirty="0">
                <a:solidFill>
                  <a:schemeClr val="bg1"/>
                </a:solidFill>
              </a:rPr>
              <a:t> to troops … 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As commander rouses sleeping soldiers, Lord calls up His dead.    </a:t>
            </a:r>
            <a:r>
              <a:rPr lang="en-US" altLang="en-US" sz="3200" dirty="0">
                <a:solidFill>
                  <a:srgbClr val="FFFFCC"/>
                </a:solidFill>
              </a:rPr>
              <a:t>Jn.11 illustrates 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0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16b: </a:t>
            </a:r>
            <a:r>
              <a:rPr lang="en-US" altLang="en-US" sz="3500" dirty="0">
                <a:solidFill>
                  <a:srgbClr val="FFFFCC"/>
                </a:solidFill>
              </a:rPr>
              <a:t>first things first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52573"/>
            <a:ext cx="8551706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Dead in Christ rise first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NOT before other dead, but before living saints are changed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NO reference here to resurrection of the unsaved – not part of this discussion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The dead in Christ receive resurrection body before the living are changed  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14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17: </a:t>
            </a:r>
            <a:r>
              <a:rPr lang="en-US" altLang="en-US" sz="3500" dirty="0">
                <a:solidFill>
                  <a:srgbClr val="FFFFCC"/>
                </a:solidFill>
              </a:rPr>
              <a:t>when hope becomes reality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52573"/>
            <a:ext cx="8551706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The we (living) join those who are with the Lord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1 Co.15:50-53, changed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i="1" dirty="0">
                <a:solidFill>
                  <a:srgbClr val="CCFFFF"/>
                </a:solidFill>
              </a:rPr>
              <a:t>Caught up, meet Lord in air  </a:t>
            </a:r>
            <a:r>
              <a:rPr lang="en-US" altLang="en-US" sz="3100" dirty="0">
                <a:solidFill>
                  <a:schemeClr val="bg1"/>
                </a:solidFill>
              </a:rPr>
              <a:t>(to continue on to heaven with Lord)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i="1" dirty="0">
                <a:solidFill>
                  <a:srgbClr val="CCFFFF"/>
                </a:solidFill>
              </a:rPr>
              <a:t>Ever with Lord</a:t>
            </a:r>
            <a:r>
              <a:rPr lang="en-US" altLang="en-US" sz="3200" dirty="0">
                <a:solidFill>
                  <a:schemeClr val="bg1"/>
                </a:solidFill>
              </a:rPr>
              <a:t>  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Jn.14:3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1635D39-FF4F-FFE1-1B4C-AFD71A67E764}"/>
              </a:ext>
            </a:extLst>
          </p:cNvPr>
          <p:cNvSpPr/>
          <p:nvPr/>
        </p:nvSpPr>
        <p:spPr>
          <a:xfrm>
            <a:off x="574858" y="4200427"/>
            <a:ext cx="8012354" cy="1219200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CC"/>
                </a:solidFill>
              </a:rPr>
              <a:t>Paul:  the entire blessedness of life eternal</a:t>
            </a:r>
            <a:br>
              <a:rPr lang="en-US" sz="3100" dirty="0">
                <a:solidFill>
                  <a:srgbClr val="FFFFCC"/>
                </a:solidFill>
              </a:rPr>
            </a:br>
            <a:r>
              <a:rPr lang="en-US" sz="3100" dirty="0">
                <a:solidFill>
                  <a:srgbClr val="FFFFCC"/>
                </a:solidFill>
              </a:rPr>
              <a:t>is embraced in being united with Jesus</a:t>
            </a:r>
            <a:r>
              <a:rPr lang="en-US" sz="3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631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18: </a:t>
            </a:r>
            <a:r>
              <a:rPr lang="en-US" altLang="en-US" sz="3500" dirty="0">
                <a:solidFill>
                  <a:srgbClr val="FFFFCC"/>
                </a:solidFill>
              </a:rPr>
              <a:t>what to do with this information?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199"/>
            <a:ext cx="8551706" cy="5553173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Cheer up!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Encourage (comfort) one another – 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(present imperative)</a:t>
            </a:r>
          </a:p>
        </p:txBody>
      </p:sp>
    </p:spTree>
    <p:extLst>
      <p:ext uri="{BB962C8B-B14F-4D97-AF65-F5344CB8AC3E}">
        <p14:creationId xmlns:p14="http://schemas.microsoft.com/office/powerpoint/2010/main" val="119028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7EF4DA-82F0-4753-9D9E-8B7A288AAFFB}"/>
              </a:ext>
            </a:extLst>
          </p:cNvPr>
          <p:cNvSpPr/>
          <p:nvPr/>
        </p:nvSpPr>
        <p:spPr>
          <a:xfrm>
            <a:off x="1905784" y="914400"/>
            <a:ext cx="53340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Parting, Losing, Leaving…Learning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1489478" y="1600200"/>
            <a:ext cx="6183022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Lessons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9083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Without hope for future, we have</a:t>
            </a:r>
            <a:br>
              <a:rPr lang="en-US" altLang="en-US" sz="3400" dirty="0">
                <a:solidFill>
                  <a:schemeClr val="bg1"/>
                </a:solidFill>
              </a:rPr>
            </a:br>
            <a:r>
              <a:rPr lang="en-US" altLang="en-US" sz="3400" dirty="0">
                <a:solidFill>
                  <a:schemeClr val="bg1"/>
                </a:solidFill>
              </a:rPr>
              <a:t>no power for present, 13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1066800"/>
            <a:ext cx="8305800" cy="5410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99"/>
                </a:solidFill>
              </a:rPr>
              <a:t>Do not despair.   </a:t>
            </a:r>
            <a:r>
              <a:rPr lang="en-US" altLang="en-US" dirty="0">
                <a:solidFill>
                  <a:schemeClr val="bg1"/>
                </a:solidFill>
              </a:rPr>
              <a:t>1 Jn.3:2-3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1 Co.15:18-19, pagan world despaired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5D8D70F-C3A0-7A3B-8797-09DE40FD5ED3}"/>
              </a:ext>
            </a:extLst>
          </p:cNvPr>
          <p:cNvSpPr/>
          <p:nvPr/>
        </p:nvSpPr>
        <p:spPr>
          <a:xfrm>
            <a:off x="1787951" y="2438400"/>
            <a:ext cx="5568882" cy="9144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dirty="0">
                <a:solidFill>
                  <a:srgbClr val="CCFFCC"/>
                </a:solidFill>
              </a:rPr>
              <a:t>Epitaph:</a:t>
            </a:r>
            <a:r>
              <a:rPr lang="en-US" sz="2900" dirty="0"/>
              <a:t> ‘I was not; I became;</a:t>
            </a:r>
            <a:br>
              <a:rPr lang="en-US" sz="2900" dirty="0"/>
            </a:br>
            <a:r>
              <a:rPr lang="en-US" sz="2900" dirty="0"/>
              <a:t>I am not; I care not.’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83FD258-1A87-A289-95F9-B36B11F22F94}"/>
              </a:ext>
            </a:extLst>
          </p:cNvPr>
          <p:cNvSpPr/>
          <p:nvPr/>
        </p:nvSpPr>
        <p:spPr>
          <a:xfrm>
            <a:off x="1787951" y="3429000"/>
            <a:ext cx="5568882" cy="9144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dirty="0">
                <a:solidFill>
                  <a:srgbClr val="CCFFCC"/>
                </a:solidFill>
              </a:rPr>
              <a:t>Aeschylus:</a:t>
            </a:r>
            <a:r>
              <a:rPr lang="en-US" sz="2900" dirty="0"/>
              <a:t> ‘Once a man dies</a:t>
            </a:r>
            <a:br>
              <a:rPr lang="en-US" sz="2900" dirty="0"/>
            </a:br>
            <a:r>
              <a:rPr lang="en-US" sz="2900" dirty="0"/>
              <a:t>there is no resurrection’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018024-3471-D9FB-E0BA-891CE27860D4}"/>
              </a:ext>
            </a:extLst>
          </p:cNvPr>
          <p:cNvSpPr/>
          <p:nvPr/>
        </p:nvSpPr>
        <p:spPr>
          <a:xfrm>
            <a:off x="495692" y="4419600"/>
            <a:ext cx="8153400" cy="9144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dirty="0">
                <a:solidFill>
                  <a:srgbClr val="CCFFCC"/>
                </a:solidFill>
              </a:rPr>
              <a:t>Theocritus:</a:t>
            </a:r>
            <a:r>
              <a:rPr lang="en-US" sz="2900" dirty="0"/>
              <a:t> ‘There is hope for those who are alive, but those who have died are w/o hope’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A93A64-6579-8656-3F31-7E515557815A}"/>
              </a:ext>
            </a:extLst>
          </p:cNvPr>
          <p:cNvSpPr/>
          <p:nvPr/>
        </p:nvSpPr>
        <p:spPr>
          <a:xfrm>
            <a:off x="495692" y="5410200"/>
            <a:ext cx="8153400" cy="9144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dirty="0">
                <a:solidFill>
                  <a:srgbClr val="CCFFCC"/>
                </a:solidFill>
              </a:rPr>
              <a:t>Catullus: </a:t>
            </a:r>
            <a:r>
              <a:rPr lang="en-US" sz="2900" dirty="0"/>
              <a:t>‘When once our brief light sets, there is one perpetual night thru which we must sleep’</a:t>
            </a:r>
          </a:p>
        </p:txBody>
      </p:sp>
    </p:spTree>
    <p:extLst>
      <p:ext uri="{BB962C8B-B14F-4D97-AF65-F5344CB8AC3E}">
        <p14:creationId xmlns:p14="http://schemas.microsoft.com/office/powerpoint/2010/main" val="336405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Without Christ, there is no hope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838200"/>
            <a:ext cx="83058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Ep.2:12, </a:t>
            </a:r>
            <a:r>
              <a:rPr lang="en-US" altLang="en-US" i="1" dirty="0">
                <a:solidFill>
                  <a:srgbClr val="FFFFCC"/>
                </a:solidFill>
              </a:rPr>
              <a:t>no hope, without God in the world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Mt.22:…31-33, Sadducees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Gentiles were strangers to such promises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rgbClr val="CCFFCC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rgbClr val="CCFFCC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“Irene to </a:t>
            </a:r>
            <a:r>
              <a:rPr lang="en-US" altLang="en-US" sz="3000" dirty="0" err="1">
                <a:solidFill>
                  <a:schemeClr val="bg1"/>
                </a:solidFill>
              </a:rPr>
              <a:t>Taonnophis</a:t>
            </a:r>
            <a:r>
              <a:rPr lang="en-US" altLang="en-US" sz="3000" dirty="0">
                <a:solidFill>
                  <a:schemeClr val="bg1"/>
                </a:solidFill>
              </a:rPr>
              <a:t> and Philo, good comfort.  I was as sorry and wept over the departed one as I wept for </a:t>
            </a:r>
            <a:r>
              <a:rPr lang="en-US" altLang="en-US" sz="3000" dirty="0" err="1">
                <a:solidFill>
                  <a:schemeClr val="bg1"/>
                </a:solidFill>
              </a:rPr>
              <a:t>Didymas</a:t>
            </a:r>
            <a:r>
              <a:rPr lang="en-US" altLang="en-US" sz="3000" dirty="0">
                <a:solidFill>
                  <a:schemeClr val="bg1"/>
                </a:solidFill>
              </a:rPr>
              <a:t>…But nevertheless against such things one can do nothing.  Therefore comfort one another” 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5B69A4E-A89E-7100-F061-8A62BADC0B17}"/>
              </a:ext>
            </a:extLst>
          </p:cNvPr>
          <p:cNvSpPr/>
          <p:nvPr/>
        </p:nvSpPr>
        <p:spPr>
          <a:xfrm>
            <a:off x="648092" y="2828827"/>
            <a:ext cx="7848600" cy="12192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FF"/>
                </a:solidFill>
              </a:rPr>
              <a:t>They suffered a double sorrow: for their loss, then for loss suffered by the departed </a:t>
            </a:r>
          </a:p>
        </p:txBody>
      </p:sp>
    </p:spTree>
    <p:extLst>
      <p:ext uri="{BB962C8B-B14F-4D97-AF65-F5344CB8AC3E}">
        <p14:creationId xmlns:p14="http://schemas.microsoft.com/office/powerpoint/2010/main" val="121147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Without Christ, there is no hope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838200"/>
            <a:ext cx="83058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Ep.2:12, </a:t>
            </a:r>
            <a:r>
              <a:rPr lang="en-US" altLang="en-US" i="1" dirty="0">
                <a:solidFill>
                  <a:srgbClr val="FFFFCC"/>
                </a:solidFill>
              </a:rPr>
              <a:t>no hope, without God in the world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Mt.22:…31-33, Sadducees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Gentiles were strangers to such promises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rgbClr val="CCFFCC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rgbClr val="CCFFCC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Aristides, </a:t>
            </a:r>
            <a:r>
              <a:rPr lang="en-US" altLang="en-US" sz="2800" dirty="0">
                <a:solidFill>
                  <a:schemeClr val="bg1"/>
                </a:solidFill>
              </a:rPr>
              <a:t>c. A.D. 125:  </a:t>
            </a:r>
            <a:r>
              <a:rPr lang="en-US" altLang="en-US" sz="3000" dirty="0">
                <a:solidFill>
                  <a:schemeClr val="bg1"/>
                </a:solidFill>
              </a:rPr>
              <a:t>“And if any righteous man among them passes from the world, they rejoice, and offer thanks to God; and they escort the body as if he were setting out from one place to other near” </a:t>
            </a:r>
            <a:r>
              <a:rPr lang="en-US" altLang="en-US" sz="2400" dirty="0">
                <a:solidFill>
                  <a:schemeClr val="bg1"/>
                </a:solidFill>
              </a:rPr>
              <a:t>– Apology 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5B69A4E-A89E-7100-F061-8A62BADC0B17}"/>
              </a:ext>
            </a:extLst>
          </p:cNvPr>
          <p:cNvSpPr/>
          <p:nvPr/>
        </p:nvSpPr>
        <p:spPr>
          <a:xfrm>
            <a:off x="648092" y="2828827"/>
            <a:ext cx="7848600" cy="12192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FF"/>
                </a:solidFill>
              </a:rPr>
              <a:t>They suffered a double sorrow: for their loss, then for loss suffered by the departed </a:t>
            </a:r>
          </a:p>
        </p:txBody>
      </p:sp>
    </p:spTree>
    <p:extLst>
      <p:ext uri="{BB962C8B-B14F-4D97-AF65-F5344CB8AC3E}">
        <p14:creationId xmlns:p14="http://schemas.microsoft.com/office/powerpoint/2010/main" val="2484591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Focus of unbelievers 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838200"/>
            <a:ext cx="8305800" cy="5715000"/>
          </a:xfrm>
        </p:spPr>
        <p:txBody>
          <a:bodyPr/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CC"/>
                </a:solidFill>
              </a:rPr>
              <a:t>Death, sorrow, loss, separation, earth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Paul’s focus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</a:rPr>
              <a:t>Life, joy, gain, reunion, heaven, praise</a:t>
            </a:r>
            <a:endParaRPr lang="en-US" altLang="en-US" sz="3200" dirty="0">
              <a:solidFill>
                <a:srgbClr val="CCFFFF"/>
              </a:solidFill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1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Thessalonians:  spiritual babies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761999"/>
            <a:ext cx="8418944" cy="5629373"/>
          </a:xfrm>
        </p:spPr>
        <p:txBody>
          <a:bodyPr/>
          <a:lstStyle/>
          <a:p>
            <a:pPr marL="0" indent="0">
              <a:spcAft>
                <a:spcPts val="2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Immaturity presents problems –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66FFFF"/>
                </a:solidFill>
              </a:rPr>
              <a:t>  </a:t>
            </a:r>
            <a:r>
              <a:rPr lang="en-US" altLang="en-US" sz="2400" dirty="0">
                <a:solidFill>
                  <a:srgbClr val="66FFFF"/>
                </a:solidFill>
              </a:rPr>
              <a:t>a. </a:t>
            </a:r>
            <a:r>
              <a:rPr lang="en-US" altLang="en-US" sz="3100" dirty="0">
                <a:solidFill>
                  <a:schemeClr val="bg1"/>
                </a:solidFill>
              </a:rPr>
              <a:t>Loss of loved ones difficult at every level </a:t>
            </a:r>
          </a:p>
          <a:p>
            <a:pPr marL="744538" indent="-744538"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66FFFF"/>
                </a:solidFill>
              </a:rPr>
              <a:t>  </a:t>
            </a:r>
            <a:r>
              <a:rPr lang="en-US" altLang="en-US" sz="2400" dirty="0">
                <a:solidFill>
                  <a:srgbClr val="66FFFF"/>
                </a:solidFill>
              </a:rPr>
              <a:t>b. </a:t>
            </a:r>
            <a:r>
              <a:rPr lang="en-US" altLang="en-US" sz="3100" dirty="0">
                <a:solidFill>
                  <a:schemeClr val="bg1"/>
                </a:solidFill>
              </a:rPr>
              <a:t>Some were sad over one or more who died</a:t>
            </a:r>
          </a:p>
          <a:p>
            <a:pPr marL="574675" indent="-574675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rgbClr val="66FFFF"/>
                </a:solidFill>
              </a:rPr>
              <a:t>c.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Lord’s second coming cannot be learned in matter of few weeks</a:t>
            </a:r>
          </a:p>
          <a:p>
            <a:pPr marL="574675" indent="-574675"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66FFFF"/>
                </a:solidFill>
              </a:rPr>
              <a:t>  </a:t>
            </a:r>
            <a:r>
              <a:rPr lang="en-US" altLang="en-US" sz="2400" dirty="0">
                <a:solidFill>
                  <a:srgbClr val="66FFFF"/>
                </a:solidFill>
              </a:rPr>
              <a:t>d. </a:t>
            </a:r>
            <a:r>
              <a:rPr lang="en-US" altLang="en-US" sz="3100" i="1" dirty="0">
                <a:solidFill>
                  <a:schemeClr val="bg1"/>
                </a:solidFill>
              </a:rPr>
              <a:t>Grief</a:t>
            </a:r>
            <a:r>
              <a:rPr lang="en-US" altLang="en-US" sz="3100" dirty="0">
                <a:solidFill>
                  <a:schemeClr val="bg1"/>
                </a:solidFill>
              </a:rPr>
              <a:t>, </a:t>
            </a:r>
            <a:r>
              <a:rPr lang="en-US" altLang="en-US" sz="3100" i="1" dirty="0">
                <a:solidFill>
                  <a:schemeClr val="bg1"/>
                </a:solidFill>
              </a:rPr>
              <a:t>ignorance</a:t>
            </a:r>
            <a:r>
              <a:rPr lang="en-US" altLang="en-US" sz="3100" dirty="0">
                <a:solidFill>
                  <a:schemeClr val="bg1"/>
                </a:solidFill>
              </a:rPr>
              <a:t>, and </a:t>
            </a:r>
            <a:r>
              <a:rPr lang="en-US" altLang="en-US" sz="3100" i="1" dirty="0">
                <a:solidFill>
                  <a:schemeClr val="bg1"/>
                </a:solidFill>
              </a:rPr>
              <a:t>hopelessness</a:t>
            </a:r>
            <a:r>
              <a:rPr lang="en-US" altLang="en-US" sz="3100" dirty="0">
                <a:solidFill>
                  <a:schemeClr val="bg1"/>
                </a:solidFill>
              </a:rPr>
              <a:t> are enemies of Christians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200" dirty="0">
              <a:solidFill>
                <a:srgbClr val="CCFFFF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2E65381-1DD9-04C2-A786-3BA5BCD66F92}"/>
              </a:ext>
            </a:extLst>
          </p:cNvPr>
          <p:cNvSpPr/>
          <p:nvPr/>
        </p:nvSpPr>
        <p:spPr>
          <a:xfrm>
            <a:off x="1337812" y="5029200"/>
            <a:ext cx="6486446" cy="1066800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</a:rPr>
              <a:t>Paul must eliminate immaturity</a:t>
            </a:r>
            <a:br>
              <a:rPr lang="en-US" sz="3200" dirty="0">
                <a:solidFill>
                  <a:srgbClr val="FFFF99"/>
                </a:solidFill>
              </a:rPr>
            </a:br>
            <a:r>
              <a:rPr lang="en-US" sz="3200" dirty="0">
                <a:solidFill>
                  <a:srgbClr val="FFFF99"/>
                </a:solidFill>
              </a:rPr>
              <a:t>from this church</a:t>
            </a:r>
          </a:p>
        </p:txBody>
      </p:sp>
    </p:spTree>
    <p:extLst>
      <p:ext uri="{BB962C8B-B14F-4D97-AF65-F5344CB8AC3E}">
        <p14:creationId xmlns:p14="http://schemas.microsoft.com/office/powerpoint/2010/main" val="143589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Hope:  desire + expectation 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838200"/>
            <a:ext cx="8305800" cy="57150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Expectation of what?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200" dirty="0">
                <a:solidFill>
                  <a:srgbClr val="CCFFCC"/>
                </a:solidFill>
              </a:rPr>
              <a:t>   </a:t>
            </a:r>
            <a:r>
              <a:rPr lang="en-US" altLang="en-US" sz="2400" dirty="0">
                <a:solidFill>
                  <a:srgbClr val="FFC000"/>
                </a:solidFill>
              </a:rPr>
              <a:t>1. </a:t>
            </a:r>
            <a:r>
              <a:rPr lang="en-US" altLang="en-US" sz="3200" dirty="0">
                <a:solidFill>
                  <a:srgbClr val="CCFFFF"/>
                </a:solidFill>
              </a:rPr>
              <a:t>Reunion, </a:t>
            </a:r>
            <a:r>
              <a:rPr lang="en-US" altLang="en-US" sz="3200" dirty="0">
                <a:solidFill>
                  <a:schemeClr val="bg1"/>
                </a:solidFill>
              </a:rPr>
              <a:t>1 Th.2:19-20;  2 Th.2:16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FFC000"/>
                </a:solidFill>
              </a:rPr>
              <a:t>2.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rgbClr val="CCFFFF"/>
                </a:solidFill>
              </a:rPr>
              <a:t>Resurrection, </a:t>
            </a:r>
            <a:r>
              <a:rPr lang="en-US" altLang="en-US" dirty="0">
                <a:solidFill>
                  <a:schemeClr val="bg1"/>
                </a:solidFill>
              </a:rPr>
              <a:t>1 Co.15:52</a:t>
            </a:r>
          </a:p>
          <a:p>
            <a:pPr marL="0" indent="0">
              <a:spcAft>
                <a:spcPts val="12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2AE149B-13A3-EBFD-AB80-A8AC86B287D8}"/>
              </a:ext>
            </a:extLst>
          </p:cNvPr>
          <p:cNvSpPr/>
          <p:nvPr/>
        </p:nvSpPr>
        <p:spPr>
          <a:xfrm>
            <a:off x="1132789" y="2819400"/>
            <a:ext cx="6887065" cy="12954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1 Co.15 – </a:t>
            </a:r>
            <a:r>
              <a:rPr lang="en-US" sz="3200" dirty="0">
                <a:solidFill>
                  <a:srgbClr val="FFFFCC"/>
                </a:solidFill>
              </a:rPr>
              <a:t>Corinthians had learned too much of Plato, too little of gospel</a:t>
            </a:r>
            <a:endParaRPr lang="en-US" sz="3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54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Hope:  desire + expectation 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838200"/>
            <a:ext cx="8305800" cy="57150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Expectation of what?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200" dirty="0">
                <a:solidFill>
                  <a:srgbClr val="CCFFCC"/>
                </a:solidFill>
              </a:rPr>
              <a:t>   </a:t>
            </a:r>
            <a:r>
              <a:rPr lang="en-US" altLang="en-US" sz="2400" dirty="0">
                <a:solidFill>
                  <a:srgbClr val="FFC000"/>
                </a:solidFill>
              </a:rPr>
              <a:t>1. </a:t>
            </a:r>
            <a:r>
              <a:rPr lang="en-US" altLang="en-US" sz="3200" dirty="0">
                <a:solidFill>
                  <a:srgbClr val="CCFFFF"/>
                </a:solidFill>
              </a:rPr>
              <a:t>Reunion,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1 Th.2:19-20;  2 Th.2:16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FFC000"/>
                </a:solidFill>
              </a:rPr>
              <a:t>2.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rgbClr val="CCFFFF"/>
                </a:solidFill>
              </a:rPr>
              <a:t>Resurrection, </a:t>
            </a:r>
            <a:r>
              <a:rPr lang="en-US" altLang="en-US" dirty="0">
                <a:solidFill>
                  <a:schemeClr val="bg1"/>
                </a:solidFill>
              </a:rPr>
              <a:t>1 Co.15:52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FFC000"/>
                </a:solidFill>
              </a:rPr>
              <a:t>3.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rgbClr val="CCFFFF"/>
                </a:solidFill>
              </a:rPr>
              <a:t>Rescue,</a:t>
            </a:r>
            <a:r>
              <a:rPr lang="en-US" altLang="en-US" dirty="0">
                <a:solidFill>
                  <a:schemeClr val="bg1"/>
                </a:solidFill>
              </a:rPr>
              <a:t> 1 Th.1:10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FFC000"/>
                </a:solidFill>
              </a:rPr>
              <a:t>4.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rgbClr val="CCFFFF"/>
                </a:solidFill>
              </a:rPr>
              <a:t>Relationship,</a:t>
            </a:r>
            <a:r>
              <a:rPr lang="en-US" altLang="en-US" dirty="0">
                <a:solidFill>
                  <a:schemeClr val="bg1"/>
                </a:solidFill>
              </a:rPr>
              <a:t> 1 Th.4:17</a:t>
            </a:r>
          </a:p>
          <a:p>
            <a:pPr marL="0" indent="0">
              <a:spcAft>
                <a:spcPts val="12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C45B26E-8D3A-A810-89F0-934210ABF6AC}"/>
              </a:ext>
            </a:extLst>
          </p:cNvPr>
          <p:cNvSpPr/>
          <p:nvPr/>
        </p:nvSpPr>
        <p:spPr>
          <a:xfrm>
            <a:off x="1486292" y="4267200"/>
            <a:ext cx="61722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Eternity is not long enough to</a:t>
            </a:r>
            <a:br>
              <a:rPr lang="en-US" sz="3200" dirty="0"/>
            </a:br>
            <a:r>
              <a:rPr lang="en-US" sz="3200" dirty="0"/>
              <a:t>thank Him for His saving grace </a:t>
            </a:r>
          </a:p>
        </p:txBody>
      </p:sp>
    </p:spTree>
    <p:extLst>
      <p:ext uri="{BB962C8B-B14F-4D97-AF65-F5344CB8AC3E}">
        <p14:creationId xmlns:p14="http://schemas.microsoft.com/office/powerpoint/2010/main" val="44706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One who dies in Christ, remains</a:t>
            </a:r>
            <a:br>
              <a:rPr lang="en-US" altLang="en-US" sz="3400" dirty="0">
                <a:solidFill>
                  <a:srgbClr val="FFFF00"/>
                </a:solidFill>
              </a:rPr>
            </a:br>
            <a:r>
              <a:rPr lang="en-US" altLang="en-US" sz="3400" dirty="0">
                <a:solidFill>
                  <a:srgbClr val="FFFF00"/>
                </a:solidFill>
              </a:rPr>
              <a:t>in Christ, even in death, </a:t>
            </a:r>
            <a:r>
              <a:rPr lang="en-US" altLang="en-US" sz="3400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1143000"/>
            <a:ext cx="8305800" cy="5410200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i="1" dirty="0">
                <a:solidFill>
                  <a:schemeClr val="bg1"/>
                </a:solidFill>
              </a:rPr>
              <a:t>Abide with Me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Since Jesus died and arose, one who dies in Him will rise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“That’s loud enough to wake the dead”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C6BBB9-5537-3477-691F-0949229CBBB7}"/>
              </a:ext>
            </a:extLst>
          </p:cNvPr>
          <p:cNvSpPr/>
          <p:nvPr/>
        </p:nvSpPr>
        <p:spPr>
          <a:xfrm>
            <a:off x="560133" y="2971800"/>
            <a:ext cx="8040256" cy="15240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rgbClr val="CCFFFF"/>
                </a:solidFill>
              </a:rPr>
              <a:t>“By the death and burial of His body He came down to our condition; by His Resurrection He raised us to His position”</a:t>
            </a:r>
            <a:r>
              <a:rPr lang="en-US" sz="3100" dirty="0">
                <a:solidFill>
                  <a:srgbClr val="CCFFFF"/>
                </a:solidFill>
              </a:rPr>
              <a:t> </a:t>
            </a:r>
            <a:r>
              <a:rPr lang="en-US" sz="2000" dirty="0"/>
              <a:t>– Vine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58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Death evokes extreme reactions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914400"/>
            <a:ext cx="83058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Sinners sorrow for loved ones; Christians for themselves, Ph.2:27  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Death’s greatest pain (child); greatest relief (old person in agony).   Ph.1:21-23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CC"/>
                </a:solidFill>
              </a:rPr>
              <a:t>The spiritual condition determines nature of our mourning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2 Sm.12, David’s son died; he stopped grieving.   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2 Sm.18f., David’s son died; he started grieving. 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2EAFC1F-D80C-BB63-12D2-0E6CED6DE802}"/>
              </a:ext>
            </a:extLst>
          </p:cNvPr>
          <p:cNvSpPr/>
          <p:nvPr/>
        </p:nvSpPr>
        <p:spPr>
          <a:xfrm>
            <a:off x="3189653" y="4819454"/>
            <a:ext cx="2550235" cy="5334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“Good night”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7DE2465-06DC-D22B-8F97-4E5B0ADC69D3}"/>
              </a:ext>
            </a:extLst>
          </p:cNvPr>
          <p:cNvSpPr/>
          <p:nvPr/>
        </p:nvSpPr>
        <p:spPr>
          <a:xfrm>
            <a:off x="3200400" y="5924746"/>
            <a:ext cx="2550235" cy="5334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“Good bye”</a:t>
            </a:r>
          </a:p>
        </p:txBody>
      </p:sp>
    </p:spTree>
    <p:extLst>
      <p:ext uri="{BB962C8B-B14F-4D97-AF65-F5344CB8AC3E}">
        <p14:creationId xmlns:p14="http://schemas.microsoft.com/office/powerpoint/2010/main" val="418514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Summary of 1 Thes.4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761999"/>
            <a:ext cx="6705600" cy="5629373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1.  </a:t>
            </a:r>
            <a:r>
              <a:rPr lang="en-US" altLang="en-US" dirty="0">
                <a:solidFill>
                  <a:srgbClr val="CCFFFF"/>
                </a:solidFill>
              </a:rPr>
              <a:t>Living, </a:t>
            </a:r>
            <a:r>
              <a:rPr lang="en-US" altLang="en-US" dirty="0">
                <a:solidFill>
                  <a:schemeClr val="bg1"/>
                </a:solidFill>
              </a:rPr>
              <a:t>1-8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2.  </a:t>
            </a:r>
            <a:r>
              <a:rPr lang="en-US" altLang="en-US" dirty="0">
                <a:solidFill>
                  <a:srgbClr val="CCFFFF"/>
                </a:solidFill>
              </a:rPr>
              <a:t>Loving,</a:t>
            </a:r>
            <a:r>
              <a:rPr lang="en-US" altLang="en-US" dirty="0">
                <a:solidFill>
                  <a:schemeClr val="bg1"/>
                </a:solidFill>
              </a:rPr>
              <a:t> 9-12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3.  </a:t>
            </a:r>
            <a:r>
              <a:rPr lang="en-US" altLang="en-US" dirty="0">
                <a:solidFill>
                  <a:srgbClr val="CCFFFF"/>
                </a:solidFill>
              </a:rPr>
              <a:t>Leaving,</a:t>
            </a:r>
            <a:r>
              <a:rPr lang="en-US" altLang="en-US" dirty="0">
                <a:solidFill>
                  <a:schemeClr val="bg1"/>
                </a:solidFill>
              </a:rPr>
              <a:t> 13-18</a:t>
            </a:r>
          </a:p>
          <a:p>
            <a:pPr marL="801688" indent="-801688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  </a:t>
            </a:r>
            <a:endParaRPr lang="en-US" altLang="en-US" sz="3200" dirty="0">
              <a:solidFill>
                <a:srgbClr val="CCFFFF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BF598AD-B03E-340D-AAD3-BDEE77AF8D2D}"/>
              </a:ext>
            </a:extLst>
          </p:cNvPr>
          <p:cNvSpPr/>
          <p:nvPr/>
        </p:nvSpPr>
        <p:spPr>
          <a:xfrm>
            <a:off x="1212665" y="3124200"/>
            <a:ext cx="6719455" cy="166697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FF"/>
                </a:solidFill>
              </a:rPr>
              <a:t>Paul affirms their past salvation,</a:t>
            </a:r>
            <a:br>
              <a:rPr lang="en-US" sz="3200" dirty="0">
                <a:solidFill>
                  <a:srgbClr val="CCFFFF"/>
                </a:solidFill>
              </a:rPr>
            </a:br>
            <a:r>
              <a:rPr lang="en-US" sz="3200" dirty="0">
                <a:solidFill>
                  <a:srgbClr val="CCFFFF"/>
                </a:solidFill>
              </a:rPr>
              <a:t>answers their present questions,</a:t>
            </a:r>
            <a:br>
              <a:rPr lang="en-US" sz="3200" dirty="0">
                <a:solidFill>
                  <a:srgbClr val="CCFFFF"/>
                </a:solidFill>
              </a:rPr>
            </a:br>
            <a:r>
              <a:rPr lang="en-US" sz="3200" dirty="0">
                <a:solidFill>
                  <a:srgbClr val="CCFFFF"/>
                </a:solidFill>
              </a:rPr>
              <a:t>and assures their future hopes</a:t>
            </a:r>
          </a:p>
        </p:txBody>
      </p:sp>
    </p:spTree>
    <p:extLst>
      <p:ext uri="{BB962C8B-B14F-4D97-AF65-F5344CB8AC3E}">
        <p14:creationId xmlns:p14="http://schemas.microsoft.com/office/powerpoint/2010/main" val="132553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1489478" y="1600200"/>
            <a:ext cx="6183022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Parting, Losing, Leaving …and Learning</a:t>
            </a:r>
          </a:p>
        </p:txBody>
      </p:sp>
    </p:spTree>
    <p:extLst>
      <p:ext uri="{BB962C8B-B14F-4D97-AF65-F5344CB8AC3E}">
        <p14:creationId xmlns:p14="http://schemas.microsoft.com/office/powerpoint/2010/main" val="2999407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13: </a:t>
            </a:r>
            <a:r>
              <a:rPr lang="en-US" altLang="en-US" sz="3500" dirty="0">
                <a:solidFill>
                  <a:srgbClr val="FFFFCC"/>
                </a:solidFill>
              </a:rPr>
              <a:t>say goodbye to ignorance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551706" cy="5495827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At least one convert had died?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i="1" dirty="0">
                <a:solidFill>
                  <a:srgbClr val="CCFFFF"/>
                </a:solidFill>
              </a:rPr>
              <a:t>Some thought Lord would come in their lifetime? 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i="1" dirty="0">
                <a:solidFill>
                  <a:srgbClr val="CCFFFF"/>
                </a:solidFill>
              </a:rPr>
              <a:t>If so, did this crush their hope for one(s) who died – “dead saints miss out”?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i="1" dirty="0">
                <a:solidFill>
                  <a:srgbClr val="CCFFFF"/>
                </a:solidFill>
              </a:rPr>
              <a:t>Others quit work… </a:t>
            </a:r>
            <a:r>
              <a:rPr lang="en-US" altLang="en-US" sz="3100" dirty="0">
                <a:solidFill>
                  <a:schemeClr val="bg1"/>
                </a:solidFill>
              </a:rPr>
              <a:t>(2 Th.3).   Why not?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17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chemeClr val="bg1"/>
                </a:solidFill>
              </a:rPr>
              <a:t>Paul must address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51706" cy="5572027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1. </a:t>
            </a:r>
            <a:r>
              <a:rPr lang="en-US" altLang="en-US" sz="3100" dirty="0">
                <a:solidFill>
                  <a:srgbClr val="FFFFCC"/>
                </a:solidFill>
              </a:rPr>
              <a:t>Ignorance</a:t>
            </a:r>
            <a:r>
              <a:rPr lang="en-US" altLang="en-US" sz="3100" dirty="0">
                <a:solidFill>
                  <a:schemeClr val="bg1"/>
                </a:solidFill>
              </a:rPr>
              <a:t> (3:10)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Christians are not immune to ignorance, grief, and worry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Truth frees, Jn.8:32; 1 Co.15:18</a:t>
            </a:r>
          </a:p>
          <a:p>
            <a:pPr marL="687388" indent="-687388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2. </a:t>
            </a:r>
            <a:r>
              <a:rPr lang="en-US" altLang="en-US" sz="3100" dirty="0">
                <a:solidFill>
                  <a:srgbClr val="FFFFCC"/>
                </a:solidFill>
              </a:rPr>
              <a:t>False views.  </a:t>
            </a:r>
            <a:r>
              <a:rPr lang="en-US" altLang="en-US" sz="3100" dirty="0">
                <a:solidFill>
                  <a:srgbClr val="FFC000"/>
                </a:solidFill>
              </a:rPr>
              <a:t>“Sleep”</a:t>
            </a:r>
            <a:r>
              <a:rPr lang="en-US" altLang="en-US" sz="3100" dirty="0">
                <a:solidFill>
                  <a:schemeClr val="bg1"/>
                </a:solidFill>
              </a:rPr>
              <a:t> (3x ch.4).   Mk.5:38-39; Jn.11:11-15;   Ac.7:60     [Lk.23:34;  Lk.16]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Early Christians called burial places “sleep-</a:t>
            </a:r>
            <a:r>
              <a:rPr lang="en-US" altLang="en-US" sz="3100" dirty="0" err="1">
                <a:solidFill>
                  <a:schemeClr val="bg1"/>
                </a:solidFill>
              </a:rPr>
              <a:t>ing</a:t>
            </a:r>
            <a:r>
              <a:rPr lang="en-US" altLang="en-US" sz="3100" dirty="0">
                <a:solidFill>
                  <a:schemeClr val="bg1"/>
                </a:solidFill>
              </a:rPr>
              <a:t> room”  (dormitory)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Death resembles sleep</a:t>
            </a:r>
          </a:p>
          <a:p>
            <a:pPr marL="687388" indent="-687388">
              <a:spcBef>
                <a:spcPts val="600"/>
              </a:spcBef>
              <a:spcAft>
                <a:spcPts val="3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0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chemeClr val="bg1"/>
                </a:solidFill>
              </a:rPr>
              <a:t>Paul must address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28773"/>
            <a:ext cx="8551706" cy="5800627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1. </a:t>
            </a:r>
            <a:r>
              <a:rPr lang="en-US" altLang="en-US" sz="3100" dirty="0">
                <a:solidFill>
                  <a:srgbClr val="FFFFCC"/>
                </a:solidFill>
              </a:rPr>
              <a:t>Ignorance</a:t>
            </a:r>
            <a:r>
              <a:rPr lang="en-US" altLang="en-US" sz="3100" dirty="0">
                <a:solidFill>
                  <a:schemeClr val="bg1"/>
                </a:solidFill>
              </a:rPr>
              <a:t> (3:10)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Christians are not immune to ignorance, grief, and worry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Truth frees, Jn.8:32; 1 Co.15:18</a:t>
            </a:r>
          </a:p>
          <a:p>
            <a:pPr marL="687388" indent="-687388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2. </a:t>
            </a:r>
            <a:r>
              <a:rPr lang="en-US" altLang="en-US" sz="3100" dirty="0">
                <a:solidFill>
                  <a:srgbClr val="FFFFCC"/>
                </a:solidFill>
              </a:rPr>
              <a:t>False views.  </a:t>
            </a:r>
            <a:r>
              <a:rPr lang="en-US" altLang="en-US" sz="3100" dirty="0">
                <a:solidFill>
                  <a:srgbClr val="FFC000"/>
                </a:solidFill>
              </a:rPr>
              <a:t>“Sleep”</a:t>
            </a:r>
            <a:r>
              <a:rPr lang="en-US" altLang="en-US" sz="3100" dirty="0">
                <a:solidFill>
                  <a:schemeClr val="bg1"/>
                </a:solidFill>
              </a:rPr>
              <a:t> (3x ch.4).   Mk.5:38-39; Jn.11:11-15;   Ac.7:60     [Lk.23:34;  Lk.16]</a:t>
            </a:r>
          </a:p>
          <a:p>
            <a:pPr marL="687388" indent="-687388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3. </a:t>
            </a:r>
            <a:r>
              <a:rPr lang="en-US" altLang="en-US" sz="3100" dirty="0">
                <a:solidFill>
                  <a:srgbClr val="FFFFCC"/>
                </a:solidFill>
              </a:rPr>
              <a:t>Despair.</a:t>
            </a:r>
            <a:r>
              <a:rPr lang="en-US" altLang="en-US" sz="3100" dirty="0">
                <a:solidFill>
                  <a:schemeClr val="bg1"/>
                </a:solidFill>
              </a:rPr>
              <a:t>   Paul does not forbid grief:  only the dark sorrow of unbelief.   Ph.2:27 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37AA6E-EEA2-4CA0-1BFD-C7606B614D21}"/>
              </a:ext>
            </a:extLst>
          </p:cNvPr>
          <p:cNvSpPr/>
          <p:nvPr/>
        </p:nvSpPr>
        <p:spPr>
          <a:xfrm>
            <a:off x="1969719" y="5295508"/>
            <a:ext cx="5204563" cy="1143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66"/>
                </a:solidFill>
              </a:rPr>
              <a:t>For our loss, we mourn;</a:t>
            </a:r>
            <a:br>
              <a:rPr lang="en-US" sz="3200" dirty="0">
                <a:solidFill>
                  <a:srgbClr val="FFFF66"/>
                </a:solidFill>
              </a:rPr>
            </a:br>
            <a:r>
              <a:rPr lang="en-US" sz="3200" dirty="0">
                <a:solidFill>
                  <a:srgbClr val="FFFF66"/>
                </a:solidFill>
              </a:rPr>
              <a:t>for their gain, we rejoice</a:t>
            </a:r>
          </a:p>
        </p:txBody>
      </p:sp>
    </p:spTree>
    <p:extLst>
      <p:ext uri="{BB962C8B-B14F-4D97-AF65-F5344CB8AC3E}">
        <p14:creationId xmlns:p14="http://schemas.microsoft.com/office/powerpoint/2010/main" val="88275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14: </a:t>
            </a:r>
            <a:r>
              <a:rPr lang="en-US" altLang="en-US" sz="3500" dirty="0">
                <a:solidFill>
                  <a:srgbClr val="FFFFCC"/>
                </a:solidFill>
              </a:rPr>
              <a:t>hope in a hopeless world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52573"/>
            <a:ext cx="8551706" cy="56388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If they believe truth about Jesus, they must believe truth about the dead</a:t>
            </a:r>
          </a:p>
          <a:p>
            <a:pPr marL="687388" indent="-687388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FFC000"/>
                </a:solidFill>
              </a:rPr>
              <a:t>1.</a:t>
            </a:r>
            <a:r>
              <a:rPr lang="en-US" altLang="en-US" sz="24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Thessalonians believed in Jesus, but lost hope for the dead </a:t>
            </a:r>
          </a:p>
          <a:p>
            <a:pPr marL="687388" indent="-687388">
              <a:spcAft>
                <a:spcPts val="3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 </a:t>
            </a:r>
          </a:p>
          <a:p>
            <a:pPr marL="687388" indent="-687388">
              <a:spcAft>
                <a:spcPts val="3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FFC000"/>
                </a:solidFill>
              </a:rPr>
              <a:t>2.</a:t>
            </a:r>
            <a:r>
              <a:rPr lang="en-US" altLang="en-US" dirty="0">
                <a:solidFill>
                  <a:schemeClr val="bg1"/>
                </a:solidFill>
              </a:rPr>
              <a:t> Grammar . . . 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A95B80-8D9C-BF53-FC9F-CF3C8D6281F7}"/>
              </a:ext>
            </a:extLst>
          </p:cNvPr>
          <p:cNvSpPr/>
          <p:nvPr/>
        </p:nvSpPr>
        <p:spPr>
          <a:xfrm>
            <a:off x="1796594" y="3048000"/>
            <a:ext cx="5568882" cy="11430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Moderns have hope for dead,</a:t>
            </a:r>
            <a:br>
              <a:rPr lang="en-US" sz="3100" dirty="0">
                <a:solidFill>
                  <a:srgbClr val="CCFFCC"/>
                </a:solidFill>
              </a:rPr>
            </a:br>
            <a:r>
              <a:rPr lang="en-US" sz="3100" dirty="0">
                <a:solidFill>
                  <a:srgbClr val="CCFFCC"/>
                </a:solidFill>
              </a:rPr>
              <a:t>but no faith in Jesus</a:t>
            </a:r>
          </a:p>
        </p:txBody>
      </p:sp>
    </p:spTree>
    <p:extLst>
      <p:ext uri="{BB962C8B-B14F-4D97-AF65-F5344CB8AC3E}">
        <p14:creationId xmlns:p14="http://schemas.microsoft.com/office/powerpoint/2010/main" val="305969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551706" cy="63246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altLang="en-US" u="sng" dirty="0">
                <a:solidFill>
                  <a:srgbClr val="CCFFFF"/>
                </a:solidFill>
              </a:rPr>
              <a:t>Literal</a:t>
            </a:r>
            <a:r>
              <a:rPr lang="en-US" altLang="en-US" dirty="0">
                <a:solidFill>
                  <a:srgbClr val="CCFFFF"/>
                </a:solidFill>
              </a:rPr>
              <a:t>: for if we believe that Jesus died and rose again, so also God the ones having slept </a:t>
            </a:r>
            <a:r>
              <a:rPr lang="en-US" altLang="en-US" dirty="0">
                <a:solidFill>
                  <a:srgbClr val="FFFF00"/>
                </a:solidFill>
              </a:rPr>
              <a:t>through Jesus </a:t>
            </a:r>
            <a:r>
              <a:rPr lang="en-US" altLang="en-US" dirty="0">
                <a:solidFill>
                  <a:srgbClr val="CCFFFF"/>
                </a:solidFill>
              </a:rPr>
              <a:t>will bring with Him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</a:rPr>
              <a:t>ESV:</a:t>
            </a:r>
            <a:r>
              <a:rPr lang="en-US" altLang="en-US" sz="3100" dirty="0">
                <a:solidFill>
                  <a:schemeClr val="bg1"/>
                </a:solidFill>
              </a:rPr>
              <a:t> For since we believe that Jesus died and rose again, even so, </a:t>
            </a:r>
            <a:r>
              <a:rPr lang="en-US" altLang="en-US" sz="3100" dirty="0">
                <a:solidFill>
                  <a:srgbClr val="FFFF66"/>
                </a:solidFill>
              </a:rPr>
              <a:t>through Jesus</a:t>
            </a:r>
            <a:r>
              <a:rPr lang="en-US" altLang="en-US" sz="3100" dirty="0">
                <a:solidFill>
                  <a:schemeClr val="bg1"/>
                </a:solidFill>
              </a:rPr>
              <a:t>, God will bring with him </a:t>
            </a:r>
            <a:r>
              <a:rPr lang="en-US" altLang="en-US" sz="3100" u="sng" dirty="0">
                <a:solidFill>
                  <a:srgbClr val="FFFF00"/>
                </a:solidFill>
              </a:rPr>
              <a:t>those who have fallen asleep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[</a:t>
            </a:r>
            <a:r>
              <a:rPr lang="en-US" altLang="en-US" sz="3100" dirty="0">
                <a:solidFill>
                  <a:srgbClr val="CCFFCC"/>
                </a:solidFill>
              </a:rPr>
              <a:t>through Jesus, death is only sleep</a:t>
            </a:r>
            <a:r>
              <a:rPr lang="en-US" altLang="en-US" sz="3100" dirty="0">
                <a:solidFill>
                  <a:schemeClr val="bg1"/>
                </a:solidFill>
              </a:rPr>
              <a:t>]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</a:rPr>
              <a:t>NKJV:</a:t>
            </a:r>
            <a:r>
              <a:rPr lang="en-US" altLang="en-US" sz="3100" dirty="0">
                <a:solidFill>
                  <a:schemeClr val="bg1"/>
                </a:solidFill>
              </a:rPr>
              <a:t> For if we believe that Jesus died and rose again, even so </a:t>
            </a:r>
            <a:r>
              <a:rPr lang="en-US" altLang="en-US" sz="3100" u="sng" dirty="0">
                <a:solidFill>
                  <a:schemeClr val="bg1"/>
                </a:solidFill>
              </a:rPr>
              <a:t>God will </a:t>
            </a:r>
            <a:r>
              <a:rPr lang="en-US" altLang="en-US" sz="3100" u="sng" dirty="0">
                <a:solidFill>
                  <a:srgbClr val="FFFF00"/>
                </a:solidFill>
              </a:rPr>
              <a:t>bring</a:t>
            </a:r>
            <a:r>
              <a:rPr lang="en-US" altLang="en-US" sz="3100" u="sng" dirty="0">
                <a:solidFill>
                  <a:schemeClr val="bg1"/>
                </a:solidFill>
              </a:rPr>
              <a:t> </a:t>
            </a:r>
            <a:r>
              <a:rPr lang="en-US" altLang="en-US" sz="3100" u="sng" dirty="0">
                <a:solidFill>
                  <a:srgbClr val="FFFF66"/>
                </a:solidFill>
              </a:rPr>
              <a:t>with Him </a:t>
            </a:r>
            <a:r>
              <a:rPr lang="en-US" altLang="en-US" sz="3100" dirty="0">
                <a:solidFill>
                  <a:schemeClr val="bg1"/>
                </a:solidFill>
              </a:rPr>
              <a:t>those who sleep in Jesus.   </a:t>
            </a:r>
            <a:r>
              <a:rPr lang="en-US" altLang="en-US" sz="2400" dirty="0">
                <a:solidFill>
                  <a:schemeClr val="bg1"/>
                </a:solidFill>
              </a:rPr>
              <a:t>(also NASV)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[</a:t>
            </a:r>
            <a:r>
              <a:rPr lang="en-US" altLang="en-US" sz="3100" dirty="0">
                <a:solidFill>
                  <a:srgbClr val="CCFFCC"/>
                </a:solidFill>
              </a:rPr>
              <a:t>through Jesus, God will bring them with Him</a:t>
            </a:r>
            <a:r>
              <a:rPr lang="en-US" altLang="en-US" sz="3100" dirty="0">
                <a:solidFill>
                  <a:schemeClr val="bg1"/>
                </a:solidFill>
              </a:rPr>
              <a:t>]</a:t>
            </a:r>
          </a:p>
          <a:p>
            <a:pPr marL="0" indent="0">
              <a:spcAft>
                <a:spcPts val="3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93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3843</TotalTime>
  <Words>1402</Words>
  <Application>Microsoft Office PowerPoint</Application>
  <PresentationFormat>On-screen Show (4:3)</PresentationFormat>
  <Paragraphs>160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Tahoma</vt:lpstr>
      <vt:lpstr>Verdana</vt:lpstr>
      <vt:lpstr>Wingdings</vt:lpstr>
      <vt:lpstr>3_Default Design</vt:lpstr>
      <vt:lpstr>PowerPoint Presentation</vt:lpstr>
      <vt:lpstr>Thessalonians:  spiritual babies</vt:lpstr>
      <vt:lpstr>Summary of 1 Thes.4</vt:lpstr>
      <vt:lpstr>PowerPoint Presentation</vt:lpstr>
      <vt:lpstr>13: say goodbye to ignorance</vt:lpstr>
      <vt:lpstr>Paul must address . . .</vt:lpstr>
      <vt:lpstr>Paul must address . . .</vt:lpstr>
      <vt:lpstr>14: hope in a hopeless world</vt:lpstr>
      <vt:lpstr>PowerPoint Presentation</vt:lpstr>
      <vt:lpstr>15: no saint left behind </vt:lpstr>
      <vt:lpstr>16a: you will know…</vt:lpstr>
      <vt:lpstr>16b: first things first</vt:lpstr>
      <vt:lpstr>17: when hope becomes reality</vt:lpstr>
      <vt:lpstr>18: what to do with this information?</vt:lpstr>
      <vt:lpstr>PowerPoint Presentation</vt:lpstr>
      <vt:lpstr>Without hope for future, we have no power for present, 13</vt:lpstr>
      <vt:lpstr>Without Christ, there is no hope</vt:lpstr>
      <vt:lpstr>Without Christ, there is no hope</vt:lpstr>
      <vt:lpstr>Focus of unbelievers </vt:lpstr>
      <vt:lpstr>Hope:  desire + expectation </vt:lpstr>
      <vt:lpstr>Hope:  desire + expectation </vt:lpstr>
      <vt:lpstr>One who dies in Christ, remains in Christ, even in death, 15</vt:lpstr>
      <vt:lpstr>Death evokes extreme reactions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Corrupt World by Rick Duggin</dc:title>
  <dc:creator>System Administrator</dc:creator>
  <cp:lastModifiedBy>Ty Johnson</cp:lastModifiedBy>
  <cp:revision>107</cp:revision>
  <dcterms:created xsi:type="dcterms:W3CDTF">2008-01-16T19:15:47Z</dcterms:created>
  <dcterms:modified xsi:type="dcterms:W3CDTF">2022-12-17T02:10:44Z</dcterms:modified>
</cp:coreProperties>
</file>