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 id="2147483739" r:id="rId2"/>
  </p:sldMasterIdLst>
  <p:notesMasterIdLst>
    <p:notesMasterId r:id="rId25"/>
  </p:notesMasterIdLst>
  <p:sldIdLst>
    <p:sldId id="305" r:id="rId3"/>
    <p:sldId id="374" r:id="rId4"/>
    <p:sldId id="496" r:id="rId5"/>
    <p:sldId id="487" r:id="rId6"/>
    <p:sldId id="454" r:id="rId7"/>
    <p:sldId id="497" r:id="rId8"/>
    <p:sldId id="498" r:id="rId9"/>
    <p:sldId id="499" r:id="rId10"/>
    <p:sldId id="500" r:id="rId11"/>
    <p:sldId id="501" r:id="rId12"/>
    <p:sldId id="502" r:id="rId13"/>
    <p:sldId id="503" r:id="rId14"/>
    <p:sldId id="470" r:id="rId15"/>
    <p:sldId id="504" r:id="rId16"/>
    <p:sldId id="505" r:id="rId17"/>
    <p:sldId id="506" r:id="rId18"/>
    <p:sldId id="508" r:id="rId19"/>
    <p:sldId id="509" r:id="rId20"/>
    <p:sldId id="510" r:id="rId21"/>
    <p:sldId id="511" r:id="rId22"/>
    <p:sldId id="512" r:id="rId23"/>
    <p:sldId id="513"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CCFFFF"/>
    <a:srgbClr val="FFFFCC"/>
    <a:srgbClr val="66CCFF"/>
    <a:srgbClr val="FFFF99"/>
    <a:srgbClr val="800000"/>
    <a:srgbClr val="C0C0C0"/>
    <a:srgbClr val="DDDDDD"/>
    <a:srgbClr val="CCECFF"/>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2" d="100"/>
          <a:sy n="82" d="100"/>
        </p:scale>
        <p:origin x="1474" y="7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18165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048538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699481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52776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753042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197156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653563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73500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75909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26559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26967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90540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53978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8558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30974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2760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74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58447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52825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590163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2142081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1343348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34946798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19401254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200239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11678038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010005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178300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2536030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9940346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3897606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6046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61832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60684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37197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9136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0709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19392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47532370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extLst>
      <p:ext uri="{BB962C8B-B14F-4D97-AF65-F5344CB8AC3E}">
        <p14:creationId xmlns:p14="http://schemas.microsoft.com/office/powerpoint/2010/main" val="380109953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2">
            <a:lumMod val="50000"/>
          </a:schemeClr>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2" name="Rectangle 1"/>
          <p:cNvSpPr/>
          <p:nvPr/>
        </p:nvSpPr>
        <p:spPr>
          <a:xfrm>
            <a:off x="2438400" y="2379408"/>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dirty="0">
              <a:ln>
                <a:noFill/>
              </a:ln>
              <a:solidFill>
                <a:srgbClr val="000000"/>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335586" y="1600200"/>
            <a:ext cx="6477000" cy="1295400"/>
          </a:xfrm>
          <a:prstGeom prst="roundRect">
            <a:avLst/>
          </a:prstGeom>
          <a:solidFill>
            <a:schemeClr val="tx1"/>
          </a:solidFill>
          <a:ln w="31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800" dirty="0">
                <a:solidFill>
                  <a:srgbClr val="CCFFFF"/>
                </a:solidFill>
                <a:latin typeface="Arial"/>
              </a:rPr>
              <a:t>Crying Time</a:t>
            </a:r>
            <a:endParaRPr kumimoji="0" lang="en-US" sz="3800" b="0" i="0" u="none" strike="noStrike" kern="1200" cap="none" spc="0" normalizeH="0" baseline="0" noProof="0" dirty="0">
              <a:ln>
                <a:noFill/>
              </a:ln>
              <a:solidFill>
                <a:srgbClr val="CCFFFF"/>
              </a:solidFill>
              <a:effectLst/>
              <a:uLnTx/>
              <a:uFillTx/>
              <a:latin typeface="Arial"/>
              <a:ea typeface="+mn-ea"/>
              <a:cs typeface="+mn-cs"/>
            </a:endParaRP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334323" y="609600"/>
            <a:ext cx="6477000" cy="609600"/>
          </a:xfrm>
          <a:prstGeom prst="roundRect">
            <a:avLst/>
          </a:prstGeom>
          <a:solidFill>
            <a:srgbClr val="002060"/>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 </a:t>
            </a:r>
            <a:r>
              <a:rPr kumimoji="0" lang="en-US" sz="24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Attitude Toward Bible</a:t>
            </a:r>
          </a:p>
        </p:txBody>
      </p:sp>
      <p:sp>
        <p:nvSpPr>
          <p:cNvPr id="3" name="Rounded Rectangle 3">
            <a:extLst>
              <a:ext uri="{FF2B5EF4-FFF2-40B4-BE49-F238E27FC236}">
                <a16:creationId xmlns:a16="http://schemas.microsoft.com/office/drawing/2014/main" id="{CECAA4C0-5A1C-49CE-B640-018D019C90D8}"/>
              </a:ext>
            </a:extLst>
          </p:cNvPr>
          <p:cNvSpPr/>
          <p:nvPr/>
        </p:nvSpPr>
        <p:spPr bwMode="auto">
          <a:xfrm>
            <a:off x="657519" y="3161908"/>
            <a:ext cx="7837170" cy="1447800"/>
          </a:xfrm>
          <a:prstGeom prst="roundRect">
            <a:avLst/>
          </a:prstGeom>
          <a:solidFill>
            <a:srgbClr val="002060"/>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IV.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Attitude Toward Sin</a:t>
            </a:r>
          </a:p>
        </p:txBody>
      </p:sp>
      <p:sp>
        <p:nvSpPr>
          <p:cNvPr id="4" name="Rounded Rectangle 3">
            <a:extLst>
              <a:ext uri="{FF2B5EF4-FFF2-40B4-BE49-F238E27FC236}">
                <a16:creationId xmlns:a16="http://schemas.microsoft.com/office/drawing/2014/main" id="{AEB5D3B4-A9B6-52CF-A70E-3CED6DE641C4}"/>
              </a:ext>
            </a:extLst>
          </p:cNvPr>
          <p:cNvSpPr/>
          <p:nvPr/>
        </p:nvSpPr>
        <p:spPr bwMode="auto">
          <a:xfrm>
            <a:off x="1333892" y="1447800"/>
            <a:ext cx="6477000" cy="609600"/>
          </a:xfrm>
          <a:prstGeom prst="roundRect">
            <a:avLst/>
          </a:prstGeom>
          <a:solidFill>
            <a:srgbClr val="002060"/>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 </a:t>
            </a:r>
            <a:r>
              <a:rPr kumimoji="0" lang="en-US" sz="24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Attitude Toward Bible Authority</a:t>
            </a:r>
          </a:p>
        </p:txBody>
      </p:sp>
      <p:sp>
        <p:nvSpPr>
          <p:cNvPr id="5" name="Rounded Rectangle 3">
            <a:extLst>
              <a:ext uri="{FF2B5EF4-FFF2-40B4-BE49-F238E27FC236}">
                <a16:creationId xmlns:a16="http://schemas.microsoft.com/office/drawing/2014/main" id="{2D71391E-F825-7033-0306-8D2046759CDA}"/>
              </a:ext>
            </a:extLst>
          </p:cNvPr>
          <p:cNvSpPr/>
          <p:nvPr/>
        </p:nvSpPr>
        <p:spPr bwMode="auto">
          <a:xfrm>
            <a:off x="1333892" y="2295427"/>
            <a:ext cx="6477000" cy="609600"/>
          </a:xfrm>
          <a:prstGeom prst="roundRect">
            <a:avLst/>
          </a:prstGeom>
          <a:solidFill>
            <a:srgbClr val="002060"/>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III. </a:t>
            </a:r>
            <a:r>
              <a:rPr kumimoji="0" lang="en-US" sz="24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Attitude Toward Knowledge of Bible</a:t>
            </a:r>
          </a:p>
        </p:txBody>
      </p:sp>
    </p:spTree>
    <p:extLst>
      <p:ext uri="{BB962C8B-B14F-4D97-AF65-F5344CB8AC3E}">
        <p14:creationId xmlns:p14="http://schemas.microsoft.com/office/powerpoint/2010/main" val="4251301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609600"/>
          </a:xfrm>
        </p:spPr>
        <p:txBody>
          <a:bodyPr/>
          <a:lstStyle/>
          <a:p>
            <a:r>
              <a:rPr lang="en-US" altLang="en-US" sz="3400" dirty="0">
                <a:solidFill>
                  <a:schemeClr val="bg1"/>
                </a:solidFill>
              </a:rPr>
              <a:t>Phil.1:27, in harmony with, worthy…</a:t>
            </a:r>
            <a:endParaRPr lang="en-US" altLang="en-US" sz="3400" dirty="0">
              <a:solidFill>
                <a:srgbClr val="FFFF00"/>
              </a:solidFill>
            </a:endParaRPr>
          </a:p>
        </p:txBody>
      </p:sp>
      <p:sp>
        <p:nvSpPr>
          <p:cNvPr id="3075" name="Rectangle 3"/>
          <p:cNvSpPr>
            <a:spLocks noGrp="1" noChangeArrowheads="1"/>
          </p:cNvSpPr>
          <p:nvPr>
            <p:ph type="body" idx="1"/>
          </p:nvPr>
        </p:nvSpPr>
        <p:spPr>
          <a:xfrm>
            <a:off x="381000" y="561681"/>
            <a:ext cx="8382000" cy="6019800"/>
          </a:xfrm>
        </p:spPr>
        <p:txBody>
          <a:bodyPr/>
          <a:lstStyle/>
          <a:p>
            <a:pPr marL="0" indent="0">
              <a:spcAft>
                <a:spcPts val="0"/>
              </a:spcAft>
              <a:buNone/>
              <a:tabLst>
                <a:tab pos="744538" algn="l"/>
              </a:tabLst>
            </a:pPr>
            <a:r>
              <a:rPr lang="en-US" altLang="en-US" sz="2400" dirty="0">
                <a:solidFill>
                  <a:schemeClr val="bg1"/>
                </a:solidFill>
              </a:rPr>
              <a:t>  1.	</a:t>
            </a:r>
            <a:r>
              <a:rPr lang="en-US" altLang="en-US" sz="3000" dirty="0">
                <a:solidFill>
                  <a:srgbClr val="CCFFFF"/>
                </a:solidFill>
              </a:rPr>
              <a:t>Encroachment?</a:t>
            </a:r>
            <a:r>
              <a:rPr lang="en-US" altLang="en-US" sz="3000" dirty="0">
                <a:solidFill>
                  <a:schemeClr val="bg1"/>
                </a:solidFill>
              </a:rPr>
              <a:t>    Ro.14:23</a:t>
            </a:r>
          </a:p>
          <a:p>
            <a:pPr marL="0" indent="0">
              <a:spcAft>
                <a:spcPts val="0"/>
              </a:spcAft>
              <a:buNone/>
              <a:tabLst>
                <a:tab pos="744538" algn="l"/>
              </a:tabLst>
            </a:pPr>
            <a:r>
              <a:rPr lang="en-US" altLang="en-US" sz="2400" dirty="0">
                <a:solidFill>
                  <a:schemeClr val="bg1"/>
                </a:solidFill>
              </a:rPr>
              <a:t>  2.	</a:t>
            </a:r>
            <a:r>
              <a:rPr lang="en-US" altLang="en-US" sz="3000" dirty="0">
                <a:solidFill>
                  <a:srgbClr val="CCFFFF"/>
                </a:solidFill>
              </a:rPr>
              <a:t>Expedient?</a:t>
            </a:r>
            <a:r>
              <a:rPr lang="en-US" altLang="en-US" sz="3000" dirty="0">
                <a:solidFill>
                  <a:schemeClr val="bg1"/>
                </a:solidFill>
              </a:rPr>
              <a:t>    1 Co.6:12a</a:t>
            </a:r>
          </a:p>
          <a:p>
            <a:pPr marL="0" indent="0">
              <a:spcAft>
                <a:spcPts val="0"/>
              </a:spcAft>
              <a:buNone/>
              <a:tabLst>
                <a:tab pos="744538" algn="l"/>
              </a:tabLst>
            </a:pPr>
            <a:r>
              <a:rPr lang="en-US" altLang="en-US" sz="2400" dirty="0">
                <a:solidFill>
                  <a:schemeClr val="bg1"/>
                </a:solidFill>
              </a:rPr>
              <a:t>  3.	</a:t>
            </a:r>
            <a:r>
              <a:rPr lang="en-US" altLang="en-US" sz="3000" dirty="0">
                <a:solidFill>
                  <a:srgbClr val="CCFFFF"/>
                </a:solidFill>
              </a:rPr>
              <a:t>Enslavement?    </a:t>
            </a:r>
            <a:r>
              <a:rPr lang="en-US" altLang="en-US" sz="3000" dirty="0">
                <a:solidFill>
                  <a:schemeClr val="bg1"/>
                </a:solidFill>
              </a:rPr>
              <a:t>1 Co.6:12b</a:t>
            </a:r>
          </a:p>
          <a:p>
            <a:pPr marL="0" indent="0">
              <a:spcAft>
                <a:spcPts val="0"/>
              </a:spcAft>
              <a:buNone/>
              <a:tabLst>
                <a:tab pos="744538" algn="l"/>
              </a:tabLst>
            </a:pPr>
            <a:r>
              <a:rPr lang="en-US" altLang="en-US" sz="2400" dirty="0">
                <a:solidFill>
                  <a:schemeClr val="bg1"/>
                </a:solidFill>
              </a:rPr>
              <a:t>  4.	</a:t>
            </a:r>
            <a:r>
              <a:rPr lang="en-US" altLang="en-US" sz="3000" dirty="0">
                <a:solidFill>
                  <a:srgbClr val="CCFFFF"/>
                </a:solidFill>
              </a:rPr>
              <a:t>Endangerment?</a:t>
            </a:r>
            <a:r>
              <a:rPr lang="en-US" altLang="en-US" sz="3000" dirty="0">
                <a:solidFill>
                  <a:schemeClr val="bg1"/>
                </a:solidFill>
              </a:rPr>
              <a:t>    1 Co.6:18-20</a:t>
            </a:r>
          </a:p>
          <a:p>
            <a:pPr marL="0" indent="0">
              <a:spcAft>
                <a:spcPts val="0"/>
              </a:spcAft>
              <a:buNone/>
              <a:tabLst>
                <a:tab pos="744538" algn="l"/>
              </a:tabLst>
            </a:pPr>
            <a:r>
              <a:rPr lang="en-US" altLang="en-US" sz="2400" dirty="0">
                <a:solidFill>
                  <a:schemeClr val="bg1"/>
                </a:solidFill>
              </a:rPr>
              <a:t>  5.	</a:t>
            </a:r>
            <a:r>
              <a:rPr lang="en-US" altLang="en-US" sz="3000" dirty="0">
                <a:solidFill>
                  <a:srgbClr val="CCFFFF"/>
                </a:solidFill>
              </a:rPr>
              <a:t>Example?</a:t>
            </a:r>
            <a:r>
              <a:rPr lang="en-US" altLang="en-US" sz="3000" dirty="0">
                <a:solidFill>
                  <a:schemeClr val="bg1"/>
                </a:solidFill>
              </a:rPr>
              <a:t>     1 Co.8:9    (1 Tim.4:12)</a:t>
            </a:r>
          </a:p>
          <a:p>
            <a:pPr marL="0" indent="0">
              <a:spcAft>
                <a:spcPts val="0"/>
              </a:spcAft>
              <a:buNone/>
              <a:tabLst>
                <a:tab pos="744538" algn="l"/>
              </a:tabLst>
            </a:pPr>
            <a:r>
              <a:rPr lang="en-US" altLang="en-US" sz="2400" dirty="0">
                <a:solidFill>
                  <a:schemeClr val="bg1"/>
                </a:solidFill>
              </a:rPr>
              <a:t>  6.	</a:t>
            </a:r>
            <a:r>
              <a:rPr lang="en-US" altLang="en-US" sz="3000" dirty="0">
                <a:solidFill>
                  <a:srgbClr val="CCFFFF"/>
                </a:solidFill>
              </a:rPr>
              <a:t>Edification?    </a:t>
            </a:r>
            <a:r>
              <a:rPr lang="en-US" altLang="en-US" sz="3000" dirty="0">
                <a:solidFill>
                  <a:schemeClr val="bg1"/>
                </a:solidFill>
              </a:rPr>
              <a:t>1 Co.10:23</a:t>
            </a:r>
          </a:p>
          <a:p>
            <a:pPr marL="0" indent="0">
              <a:spcAft>
                <a:spcPts val="0"/>
              </a:spcAft>
              <a:buNone/>
              <a:tabLst>
                <a:tab pos="744538" algn="l"/>
              </a:tabLst>
            </a:pPr>
            <a:r>
              <a:rPr lang="en-US" altLang="en-US" sz="2400" dirty="0">
                <a:solidFill>
                  <a:schemeClr val="bg1"/>
                </a:solidFill>
              </a:rPr>
              <a:t>  7.	</a:t>
            </a:r>
            <a:r>
              <a:rPr lang="en-US" altLang="en-US" sz="3000" dirty="0">
                <a:solidFill>
                  <a:srgbClr val="CCFFFF"/>
                </a:solidFill>
              </a:rPr>
              <a:t>Evangelism?</a:t>
            </a:r>
            <a:r>
              <a:rPr lang="en-US" altLang="en-US" sz="3000" dirty="0">
                <a:solidFill>
                  <a:schemeClr val="bg1"/>
                </a:solidFill>
              </a:rPr>
              <a:t>    1 Co.10:27-30</a:t>
            </a:r>
          </a:p>
          <a:p>
            <a:pPr marL="0" indent="0">
              <a:spcAft>
                <a:spcPts val="0"/>
              </a:spcAft>
              <a:buNone/>
              <a:tabLst>
                <a:tab pos="744538" algn="l"/>
              </a:tabLst>
            </a:pPr>
            <a:r>
              <a:rPr lang="en-US" altLang="en-US" sz="2400" dirty="0">
                <a:solidFill>
                  <a:schemeClr val="bg1"/>
                </a:solidFill>
              </a:rPr>
              <a:t>  8.	</a:t>
            </a:r>
            <a:r>
              <a:rPr lang="en-US" altLang="en-US" sz="3000" dirty="0">
                <a:solidFill>
                  <a:srgbClr val="CCFFFF"/>
                </a:solidFill>
              </a:rPr>
              <a:t>Exaltation?</a:t>
            </a:r>
            <a:r>
              <a:rPr lang="en-US" altLang="en-US" sz="3000" dirty="0">
                <a:solidFill>
                  <a:schemeClr val="bg1"/>
                </a:solidFill>
              </a:rPr>
              <a:t>    1 Co.10:31   (Mt.5:16)</a:t>
            </a:r>
          </a:p>
          <a:p>
            <a:pPr marL="0" indent="0">
              <a:spcAft>
                <a:spcPts val="0"/>
              </a:spcAft>
              <a:buNone/>
              <a:tabLst>
                <a:tab pos="744538" algn="l"/>
              </a:tabLst>
            </a:pPr>
            <a:r>
              <a:rPr lang="en-US" altLang="en-US" sz="2400" dirty="0">
                <a:solidFill>
                  <a:schemeClr val="bg1"/>
                </a:solidFill>
              </a:rPr>
              <a:t>  9.	</a:t>
            </a:r>
            <a:r>
              <a:rPr lang="en-US" altLang="en-US" sz="3000" dirty="0">
                <a:solidFill>
                  <a:srgbClr val="CCFFFF"/>
                </a:solidFill>
              </a:rPr>
              <a:t>Excess?    </a:t>
            </a:r>
            <a:r>
              <a:rPr lang="en-US" altLang="en-US" sz="3000" dirty="0">
                <a:solidFill>
                  <a:schemeClr val="bg1"/>
                </a:solidFill>
              </a:rPr>
              <a:t>Hb.12:1-2    (don’t look back)</a:t>
            </a:r>
          </a:p>
          <a:p>
            <a:pPr marL="0" indent="0">
              <a:spcAft>
                <a:spcPts val="0"/>
              </a:spcAft>
              <a:buNone/>
              <a:tabLst>
                <a:tab pos="744538" algn="l"/>
              </a:tabLst>
            </a:pPr>
            <a:r>
              <a:rPr lang="en-US" altLang="en-US" sz="2400" dirty="0">
                <a:solidFill>
                  <a:schemeClr val="bg1"/>
                </a:solidFill>
              </a:rPr>
              <a:t>10.	</a:t>
            </a:r>
            <a:r>
              <a:rPr lang="en-US" altLang="en-US" sz="3000" dirty="0">
                <a:solidFill>
                  <a:srgbClr val="CCFFFF"/>
                </a:solidFill>
              </a:rPr>
              <a:t>Equivocation?   </a:t>
            </a:r>
            <a:r>
              <a:rPr lang="en-US" altLang="en-US" sz="3000" dirty="0">
                <a:solidFill>
                  <a:schemeClr val="bg1"/>
                </a:solidFill>
              </a:rPr>
              <a:t>1 Pt.2:16  (covering for evil)</a:t>
            </a:r>
          </a:p>
          <a:p>
            <a:pPr marL="0" indent="0">
              <a:spcAft>
                <a:spcPts val="0"/>
              </a:spcAft>
              <a:buNone/>
              <a:tabLst>
                <a:tab pos="744538" algn="l"/>
              </a:tabLst>
            </a:pPr>
            <a:r>
              <a:rPr lang="en-US" altLang="en-US" sz="2400" dirty="0">
                <a:solidFill>
                  <a:schemeClr val="bg1"/>
                </a:solidFill>
              </a:rPr>
              <a:t>11.	</a:t>
            </a:r>
            <a:r>
              <a:rPr lang="en-US" altLang="en-US" sz="3000" dirty="0">
                <a:solidFill>
                  <a:srgbClr val="CCFFFF"/>
                </a:solidFill>
              </a:rPr>
              <a:t>Emulation?    </a:t>
            </a:r>
            <a:r>
              <a:rPr lang="en-US" altLang="en-US" sz="3000" dirty="0">
                <a:solidFill>
                  <a:schemeClr val="bg1"/>
                </a:solidFill>
              </a:rPr>
              <a:t>1 Jn.2:16</a:t>
            </a:r>
            <a:endParaRPr lang="en-US" altLang="en-US" sz="3100" dirty="0">
              <a:solidFill>
                <a:schemeClr val="bg1"/>
              </a:solidFill>
            </a:endParaRP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70288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0" end="0"/>
                                            </p:txEl>
                                          </p:spTgt>
                                        </p:tgtEl>
                                        <p:attrNameLst>
                                          <p:attrName>ppt_c</p:attrName>
                                        </p:attrNameLst>
                                      </p:cBhvr>
                                      <p:to>
                                        <a:srgbClr val="DDDDDD"/>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1" end="1"/>
                                            </p:txEl>
                                          </p:spTgt>
                                        </p:tgtEl>
                                        <p:attrNameLst>
                                          <p:attrName>ppt_c</p:attrName>
                                        </p:attrNameLst>
                                      </p:cBhvr>
                                      <p:to>
                                        <a:srgbClr val="DDDDDD"/>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2" end="2"/>
                                            </p:txEl>
                                          </p:spTgt>
                                        </p:tgtEl>
                                        <p:attrNameLst>
                                          <p:attrName>ppt_c</p:attrName>
                                        </p:attrNameLst>
                                      </p:cBhvr>
                                      <p:to>
                                        <a:srgbClr val="DDDDDD"/>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3" end="3"/>
                                            </p:txEl>
                                          </p:spTgt>
                                        </p:tgtEl>
                                        <p:attrNameLst>
                                          <p:attrName>ppt_c</p:attrName>
                                        </p:attrNameLst>
                                      </p:cBhvr>
                                      <p:to>
                                        <a:srgbClr val="DDDDDD"/>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4" end="4"/>
                                            </p:txEl>
                                          </p:spTgt>
                                        </p:tgtEl>
                                        <p:attrNameLst>
                                          <p:attrName>ppt_c</p:attrName>
                                        </p:attrNameLst>
                                      </p:cBhvr>
                                      <p:to>
                                        <a:srgbClr val="DDDDDD"/>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5" end="5"/>
                                            </p:txEl>
                                          </p:spTgt>
                                        </p:tgtEl>
                                        <p:attrNameLst>
                                          <p:attrName>ppt_c</p:attrName>
                                        </p:attrNameLst>
                                      </p:cBhvr>
                                      <p:to>
                                        <a:srgbClr val="DDDDDD"/>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6" end="6"/>
                                            </p:txEl>
                                          </p:spTgt>
                                        </p:tgtEl>
                                        <p:attrNameLst>
                                          <p:attrName>ppt_c</p:attrName>
                                        </p:attrNameLst>
                                      </p:cBhvr>
                                      <p:to>
                                        <a:srgbClr val="DDDDDD"/>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7" end="7"/>
                                            </p:txEl>
                                          </p:spTgt>
                                        </p:tgtEl>
                                        <p:attrNameLst>
                                          <p:attrName>ppt_c</p:attrName>
                                        </p:attrNameLst>
                                      </p:cBhvr>
                                      <p:to>
                                        <a:srgbClr val="DDDDDD"/>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75">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8" end="8"/>
                                            </p:txEl>
                                          </p:spTgt>
                                        </p:tgtEl>
                                        <p:attrNameLst>
                                          <p:attrName>ppt_c</p:attrName>
                                        </p:attrNameLst>
                                      </p:cBhvr>
                                      <p:to>
                                        <a:srgbClr val="DDDDDD"/>
                                      </p:to>
                                    </p:animClr>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75">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9" end="9"/>
                                            </p:txEl>
                                          </p:spTgt>
                                        </p:tgtEl>
                                        <p:attrNameLst>
                                          <p:attrName>ppt_c</p:attrName>
                                        </p:attrNameLst>
                                      </p:cBhvr>
                                      <p:to>
                                        <a:srgbClr val="DDDDDD"/>
                                      </p:to>
                                    </p:animClr>
                                  </p:sub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07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334323" y="457200"/>
            <a:ext cx="6477000" cy="609600"/>
          </a:xfrm>
          <a:prstGeom prst="roundRect">
            <a:avLst/>
          </a:prstGeom>
          <a:solidFill>
            <a:srgbClr val="002060"/>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 </a:t>
            </a:r>
            <a:r>
              <a:rPr kumimoji="0" lang="en-US" sz="24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Attitude Toward Bible</a:t>
            </a:r>
          </a:p>
        </p:txBody>
      </p:sp>
      <p:sp>
        <p:nvSpPr>
          <p:cNvPr id="3" name="Rounded Rectangle 3">
            <a:extLst>
              <a:ext uri="{FF2B5EF4-FFF2-40B4-BE49-F238E27FC236}">
                <a16:creationId xmlns:a16="http://schemas.microsoft.com/office/drawing/2014/main" id="{CECAA4C0-5A1C-49CE-B640-018D019C90D8}"/>
              </a:ext>
            </a:extLst>
          </p:cNvPr>
          <p:cNvSpPr/>
          <p:nvPr/>
        </p:nvSpPr>
        <p:spPr bwMode="auto">
          <a:xfrm>
            <a:off x="657519" y="4648200"/>
            <a:ext cx="7837170" cy="1447800"/>
          </a:xfrm>
          <a:prstGeom prst="roundRect">
            <a:avLst/>
          </a:prstGeom>
          <a:solidFill>
            <a:srgbClr val="002060"/>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V.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Application of Principles</a:t>
            </a:r>
          </a:p>
        </p:txBody>
      </p:sp>
      <p:sp>
        <p:nvSpPr>
          <p:cNvPr id="4" name="Rounded Rectangle 3">
            <a:extLst>
              <a:ext uri="{FF2B5EF4-FFF2-40B4-BE49-F238E27FC236}">
                <a16:creationId xmlns:a16="http://schemas.microsoft.com/office/drawing/2014/main" id="{AEB5D3B4-A9B6-52CF-A70E-3CED6DE641C4}"/>
              </a:ext>
            </a:extLst>
          </p:cNvPr>
          <p:cNvSpPr/>
          <p:nvPr/>
        </p:nvSpPr>
        <p:spPr bwMode="auto">
          <a:xfrm>
            <a:off x="1333892" y="1285973"/>
            <a:ext cx="6477000" cy="609600"/>
          </a:xfrm>
          <a:prstGeom prst="roundRect">
            <a:avLst/>
          </a:prstGeom>
          <a:solidFill>
            <a:srgbClr val="002060"/>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 </a:t>
            </a:r>
            <a:r>
              <a:rPr kumimoji="0" lang="en-US" sz="24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Attitude Toward Bible Authority</a:t>
            </a:r>
          </a:p>
        </p:txBody>
      </p:sp>
      <p:sp>
        <p:nvSpPr>
          <p:cNvPr id="5" name="Rounded Rectangle 3">
            <a:extLst>
              <a:ext uri="{FF2B5EF4-FFF2-40B4-BE49-F238E27FC236}">
                <a16:creationId xmlns:a16="http://schemas.microsoft.com/office/drawing/2014/main" id="{2D71391E-F825-7033-0306-8D2046759CDA}"/>
              </a:ext>
            </a:extLst>
          </p:cNvPr>
          <p:cNvSpPr/>
          <p:nvPr/>
        </p:nvSpPr>
        <p:spPr bwMode="auto">
          <a:xfrm>
            <a:off x="1333892" y="2114746"/>
            <a:ext cx="6477000" cy="609600"/>
          </a:xfrm>
          <a:prstGeom prst="roundRect">
            <a:avLst/>
          </a:prstGeom>
          <a:solidFill>
            <a:srgbClr val="002060"/>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III. </a:t>
            </a:r>
            <a:r>
              <a:rPr kumimoji="0" lang="en-US" sz="24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Attitude Toward Knowledge of Bible</a:t>
            </a:r>
          </a:p>
        </p:txBody>
      </p:sp>
      <p:sp>
        <p:nvSpPr>
          <p:cNvPr id="6" name="Rounded Rectangle 3">
            <a:extLst>
              <a:ext uri="{FF2B5EF4-FFF2-40B4-BE49-F238E27FC236}">
                <a16:creationId xmlns:a16="http://schemas.microsoft.com/office/drawing/2014/main" id="{EBF33092-42C0-1ED8-2972-0DB3FDC95601}"/>
              </a:ext>
            </a:extLst>
          </p:cNvPr>
          <p:cNvSpPr/>
          <p:nvPr/>
        </p:nvSpPr>
        <p:spPr bwMode="auto">
          <a:xfrm>
            <a:off x="1333892" y="2943519"/>
            <a:ext cx="6477000" cy="609600"/>
          </a:xfrm>
          <a:prstGeom prst="roundRect">
            <a:avLst/>
          </a:prstGeom>
          <a:solidFill>
            <a:srgbClr val="002060"/>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III. </a:t>
            </a:r>
            <a:r>
              <a:rPr kumimoji="0" lang="en-US" sz="24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Attitude Toward Knowledge of Bible</a:t>
            </a:r>
          </a:p>
        </p:txBody>
      </p:sp>
      <p:sp>
        <p:nvSpPr>
          <p:cNvPr id="7" name="Rounded Rectangle 3">
            <a:extLst>
              <a:ext uri="{FF2B5EF4-FFF2-40B4-BE49-F238E27FC236}">
                <a16:creationId xmlns:a16="http://schemas.microsoft.com/office/drawing/2014/main" id="{2499F615-3F4B-EC97-E6F1-C5F27D54AA88}"/>
              </a:ext>
            </a:extLst>
          </p:cNvPr>
          <p:cNvSpPr/>
          <p:nvPr/>
        </p:nvSpPr>
        <p:spPr bwMode="auto">
          <a:xfrm>
            <a:off x="1333892" y="3791146"/>
            <a:ext cx="6477000" cy="609600"/>
          </a:xfrm>
          <a:prstGeom prst="roundRect">
            <a:avLst/>
          </a:prstGeom>
          <a:solidFill>
            <a:srgbClr val="002060"/>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IV. </a:t>
            </a:r>
            <a:r>
              <a:rPr kumimoji="0" lang="en-US" sz="24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Attitude Toward Sin</a:t>
            </a:r>
          </a:p>
        </p:txBody>
      </p:sp>
    </p:spTree>
    <p:extLst>
      <p:ext uri="{BB962C8B-B14F-4D97-AF65-F5344CB8AC3E}">
        <p14:creationId xmlns:p14="http://schemas.microsoft.com/office/powerpoint/2010/main" val="1973679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066800"/>
          </a:xfrm>
        </p:spPr>
        <p:txBody>
          <a:bodyPr/>
          <a:lstStyle/>
          <a:p>
            <a:r>
              <a:rPr lang="en-US" altLang="en-US" sz="3400" dirty="0">
                <a:solidFill>
                  <a:srgbClr val="FFFFCC"/>
                </a:solidFill>
              </a:rPr>
              <a:t>Movies</a:t>
            </a:r>
          </a:p>
        </p:txBody>
      </p:sp>
      <p:sp>
        <p:nvSpPr>
          <p:cNvPr id="3075" name="Rectangle 3"/>
          <p:cNvSpPr>
            <a:spLocks noGrp="1" noChangeArrowheads="1"/>
          </p:cNvSpPr>
          <p:nvPr>
            <p:ph type="body" idx="1"/>
          </p:nvPr>
        </p:nvSpPr>
        <p:spPr>
          <a:xfrm>
            <a:off x="457200" y="1143000"/>
            <a:ext cx="8229600" cy="5410200"/>
          </a:xfrm>
        </p:spPr>
        <p:txBody>
          <a:bodyPr/>
          <a:lstStyle/>
          <a:p>
            <a:pPr marL="0" indent="0">
              <a:spcAft>
                <a:spcPts val="600"/>
              </a:spcAft>
              <a:buNone/>
            </a:pPr>
            <a:r>
              <a:rPr lang="en-US" altLang="en-US" sz="3100" dirty="0">
                <a:solidFill>
                  <a:schemeClr val="bg1"/>
                </a:solidFill>
              </a:rPr>
              <a:t>Ps.101:3, </a:t>
            </a:r>
            <a:r>
              <a:rPr lang="en-US" altLang="en-US" sz="3100" dirty="0">
                <a:solidFill>
                  <a:srgbClr val="CCFFCC"/>
                </a:solidFill>
              </a:rPr>
              <a:t>I will set nothing wicked before my eyes; I hate the work of those who fall away; It shall not cling to me.</a:t>
            </a:r>
          </a:p>
          <a:p>
            <a:pPr>
              <a:spcAft>
                <a:spcPts val="600"/>
              </a:spcAft>
              <a:buFont typeface="Arial" panose="020B0604020202020204" pitchFamily="34" charset="0"/>
              <a:buChar char="•"/>
            </a:pPr>
            <a:r>
              <a:rPr lang="en-US" altLang="en-US" sz="3100" dirty="0">
                <a:solidFill>
                  <a:schemeClr val="bg1"/>
                </a:solidFill>
              </a:rPr>
              <a:t>“What I see doesn’t affect me.”</a:t>
            </a:r>
          </a:p>
          <a:p>
            <a:pPr marL="0" indent="0">
              <a:spcAft>
                <a:spcPts val="600"/>
              </a:spcAft>
              <a:buNone/>
            </a:pPr>
            <a:endParaRPr lang="en-US" altLang="en-US" sz="3100" dirty="0">
              <a:solidFill>
                <a:schemeClr val="bg1"/>
              </a:solidFill>
            </a:endParaRPr>
          </a:p>
          <a:p>
            <a:pPr marL="0" indent="0">
              <a:spcAft>
                <a:spcPts val="600"/>
              </a:spcAft>
              <a:buNone/>
            </a:pPr>
            <a:endParaRPr lang="en-US" altLang="en-US" sz="3100" dirty="0">
              <a:solidFill>
                <a:schemeClr val="bg1"/>
              </a:solidFill>
            </a:endParaRP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156815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066800"/>
          </a:xfrm>
        </p:spPr>
        <p:txBody>
          <a:bodyPr/>
          <a:lstStyle/>
          <a:p>
            <a:r>
              <a:rPr lang="en-US" altLang="en-US" sz="3400" dirty="0">
                <a:solidFill>
                  <a:srgbClr val="FFFFCC"/>
                </a:solidFill>
              </a:rPr>
              <a:t>Mixed swimming</a:t>
            </a:r>
          </a:p>
        </p:txBody>
      </p:sp>
      <p:sp>
        <p:nvSpPr>
          <p:cNvPr id="3075" name="Rectangle 3"/>
          <p:cNvSpPr>
            <a:spLocks noGrp="1" noChangeArrowheads="1"/>
          </p:cNvSpPr>
          <p:nvPr>
            <p:ph type="body" idx="1"/>
          </p:nvPr>
        </p:nvSpPr>
        <p:spPr>
          <a:xfrm>
            <a:off x="457200" y="1143000"/>
            <a:ext cx="8229600" cy="5410200"/>
          </a:xfrm>
        </p:spPr>
        <p:txBody>
          <a:bodyPr/>
          <a:lstStyle/>
          <a:p>
            <a:pPr marL="0" indent="0">
              <a:spcAft>
                <a:spcPts val="600"/>
              </a:spcAft>
              <a:buNone/>
            </a:pPr>
            <a:r>
              <a:rPr lang="en-US" altLang="en-US" sz="3100" dirty="0">
                <a:solidFill>
                  <a:schemeClr val="bg1"/>
                </a:solidFill>
              </a:rPr>
              <a:t>Mt.5:27 </a:t>
            </a:r>
            <a:r>
              <a:rPr lang="en-US" altLang="en-US" sz="3100" dirty="0">
                <a:solidFill>
                  <a:srgbClr val="CCFFCC"/>
                </a:solidFill>
              </a:rPr>
              <a:t> You have heard that it was said to those of old, ‘You shall not commit adultery.’ </a:t>
            </a:r>
            <a:r>
              <a:rPr lang="en-US" altLang="en-US" sz="3100" dirty="0">
                <a:solidFill>
                  <a:schemeClr val="bg1"/>
                </a:solidFill>
              </a:rPr>
              <a:t>28 </a:t>
            </a:r>
            <a:r>
              <a:rPr lang="en-US" altLang="en-US" sz="3100" dirty="0">
                <a:solidFill>
                  <a:srgbClr val="CCFFCC"/>
                </a:solidFill>
              </a:rPr>
              <a:t>But I say to you that whoever looks at a woman to lust for her has already committed adultery with her in his heart</a:t>
            </a:r>
          </a:p>
          <a:p>
            <a:pPr marL="0" indent="0">
              <a:spcAft>
                <a:spcPts val="600"/>
              </a:spcAft>
              <a:buNone/>
            </a:pPr>
            <a:endParaRPr lang="en-US" altLang="en-US" sz="3100" dirty="0">
              <a:solidFill>
                <a:schemeClr val="bg1"/>
              </a:solidFill>
            </a:endParaRPr>
          </a:p>
          <a:p>
            <a:pPr marL="0" indent="0">
              <a:spcAft>
                <a:spcPts val="600"/>
              </a:spcAft>
              <a:buNone/>
            </a:pPr>
            <a:endParaRPr lang="en-US" altLang="en-US" sz="3100" dirty="0">
              <a:solidFill>
                <a:schemeClr val="bg1"/>
              </a:solidFill>
            </a:endParaRP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311197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066800"/>
          </a:xfrm>
        </p:spPr>
        <p:txBody>
          <a:bodyPr/>
          <a:lstStyle/>
          <a:p>
            <a:r>
              <a:rPr lang="en-US" altLang="en-US" sz="3400" dirty="0">
                <a:solidFill>
                  <a:srgbClr val="FFFFCC"/>
                </a:solidFill>
              </a:rPr>
              <a:t>Immodest dress</a:t>
            </a:r>
          </a:p>
        </p:txBody>
      </p:sp>
      <p:sp>
        <p:nvSpPr>
          <p:cNvPr id="3075" name="Rectangle 3"/>
          <p:cNvSpPr>
            <a:spLocks noGrp="1" noChangeArrowheads="1"/>
          </p:cNvSpPr>
          <p:nvPr>
            <p:ph type="body" idx="1"/>
          </p:nvPr>
        </p:nvSpPr>
        <p:spPr>
          <a:xfrm>
            <a:off x="457200" y="1143000"/>
            <a:ext cx="8229600" cy="5410200"/>
          </a:xfrm>
        </p:spPr>
        <p:txBody>
          <a:bodyPr/>
          <a:lstStyle/>
          <a:p>
            <a:pPr marL="0" indent="0">
              <a:spcAft>
                <a:spcPts val="600"/>
              </a:spcAft>
              <a:buNone/>
            </a:pPr>
            <a:r>
              <a:rPr lang="en-US" altLang="en-US" sz="3100" dirty="0">
                <a:solidFill>
                  <a:schemeClr val="bg1"/>
                </a:solidFill>
              </a:rPr>
              <a:t>Gn.3:7, </a:t>
            </a:r>
            <a:r>
              <a:rPr lang="en-US" altLang="en-US" sz="3100" dirty="0">
                <a:solidFill>
                  <a:srgbClr val="CCFFCC"/>
                </a:solidFill>
              </a:rPr>
              <a:t>Then the eyes of both of them were opened, and they knew that they were naked; and they sewed fig leaves together and made themselves coverings .  .  .</a:t>
            </a:r>
          </a:p>
          <a:p>
            <a:pPr marL="0" indent="0">
              <a:spcAft>
                <a:spcPts val="0"/>
              </a:spcAft>
              <a:buNone/>
            </a:pPr>
            <a:r>
              <a:rPr lang="en-US" altLang="en-US" sz="3100" dirty="0">
                <a:solidFill>
                  <a:schemeClr val="bg1"/>
                </a:solidFill>
              </a:rPr>
              <a:t>Gn.3:21, </a:t>
            </a:r>
            <a:r>
              <a:rPr lang="en-US" altLang="en-US" sz="3100" dirty="0">
                <a:solidFill>
                  <a:srgbClr val="CCFFCC"/>
                </a:solidFill>
              </a:rPr>
              <a:t>Also for Adam and his wife the L</a:t>
            </a:r>
            <a:r>
              <a:rPr lang="en-US" altLang="en-US" sz="2600" dirty="0">
                <a:solidFill>
                  <a:srgbClr val="CCFFCC"/>
                </a:solidFill>
              </a:rPr>
              <a:t>ORD</a:t>
            </a:r>
            <a:r>
              <a:rPr lang="en-US" altLang="en-US" sz="3100" dirty="0">
                <a:solidFill>
                  <a:srgbClr val="CCFFCC"/>
                </a:solidFill>
              </a:rPr>
              <a:t> God made </a:t>
            </a:r>
            <a:r>
              <a:rPr lang="en-US" altLang="en-US" sz="3100" dirty="0">
                <a:solidFill>
                  <a:srgbClr val="FFFFCC"/>
                </a:solidFill>
              </a:rPr>
              <a:t>tunics</a:t>
            </a:r>
            <a:r>
              <a:rPr lang="en-US" altLang="en-US" sz="3100" dirty="0">
                <a:solidFill>
                  <a:schemeClr val="bg1"/>
                </a:solidFill>
              </a:rPr>
              <a:t> </a:t>
            </a:r>
            <a:r>
              <a:rPr lang="en-US" altLang="en-US" sz="3100" dirty="0">
                <a:solidFill>
                  <a:srgbClr val="CCFFCC"/>
                </a:solidFill>
              </a:rPr>
              <a:t>of skin, and clothed them …</a:t>
            </a:r>
          </a:p>
          <a:p>
            <a:pPr lvl="1">
              <a:spcAft>
                <a:spcPts val="600"/>
              </a:spcAft>
              <a:buFont typeface="Arial" panose="020B0604020202020204" pitchFamily="34" charset="0"/>
              <a:buChar char="•"/>
            </a:pPr>
            <a:r>
              <a:rPr lang="en-US" altLang="en-US" sz="3100" dirty="0">
                <a:solidFill>
                  <a:srgbClr val="FFFFCC"/>
                </a:solidFill>
              </a:rPr>
              <a:t>“An inner garment next the skin…also worn by women… generally with sleeves, coming down to the knees, rarely to the ankles” </a:t>
            </a:r>
            <a:r>
              <a:rPr lang="en-US" altLang="en-US" sz="2400" dirty="0">
                <a:solidFill>
                  <a:schemeClr val="bg1"/>
                </a:solidFill>
              </a:rPr>
              <a:t>– </a:t>
            </a:r>
            <a:r>
              <a:rPr lang="en-US" altLang="en-US" sz="2400" dirty="0" err="1">
                <a:solidFill>
                  <a:schemeClr val="bg1"/>
                </a:solidFill>
              </a:rPr>
              <a:t>Gesenius</a:t>
            </a:r>
            <a:r>
              <a:rPr lang="en-US" altLang="en-US" sz="2400" dirty="0">
                <a:solidFill>
                  <a:schemeClr val="bg1"/>
                </a:solidFill>
              </a:rPr>
              <a:t>, 420</a:t>
            </a:r>
            <a:endParaRPr lang="en-US" altLang="en-US" sz="3100" dirty="0">
              <a:solidFill>
                <a:schemeClr val="bg1"/>
              </a:solidFill>
            </a:endParaRPr>
          </a:p>
          <a:p>
            <a:pPr marL="0" indent="0">
              <a:spcAft>
                <a:spcPts val="600"/>
              </a:spcAft>
              <a:buNone/>
            </a:pPr>
            <a:endParaRPr lang="en-US" altLang="en-US" sz="3100" dirty="0">
              <a:solidFill>
                <a:schemeClr val="bg1"/>
              </a:solidFill>
            </a:endParaRPr>
          </a:p>
          <a:p>
            <a:pPr marL="0" indent="0">
              <a:spcAft>
                <a:spcPts val="600"/>
              </a:spcAft>
              <a:buNone/>
            </a:pPr>
            <a:endParaRPr lang="en-US" altLang="en-US" sz="3100" dirty="0">
              <a:solidFill>
                <a:schemeClr val="bg1"/>
              </a:solidFill>
            </a:endParaRP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477746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066800"/>
          </a:xfrm>
        </p:spPr>
        <p:txBody>
          <a:bodyPr/>
          <a:lstStyle/>
          <a:p>
            <a:r>
              <a:rPr lang="en-US" altLang="en-US" sz="3400" dirty="0">
                <a:solidFill>
                  <a:srgbClr val="FFFFCC"/>
                </a:solidFill>
              </a:rPr>
              <a:t>Immodest dress</a:t>
            </a:r>
          </a:p>
        </p:txBody>
      </p:sp>
      <p:sp>
        <p:nvSpPr>
          <p:cNvPr id="3075" name="Rectangle 3"/>
          <p:cNvSpPr>
            <a:spLocks noGrp="1" noChangeArrowheads="1"/>
          </p:cNvSpPr>
          <p:nvPr>
            <p:ph type="body" idx="1"/>
          </p:nvPr>
        </p:nvSpPr>
        <p:spPr>
          <a:xfrm>
            <a:off x="457200" y="1143000"/>
            <a:ext cx="8229600" cy="5410200"/>
          </a:xfrm>
        </p:spPr>
        <p:txBody>
          <a:bodyPr/>
          <a:lstStyle/>
          <a:p>
            <a:pPr>
              <a:spcAft>
                <a:spcPts val="600"/>
              </a:spcAft>
              <a:buFont typeface="Arial" panose="020B0604020202020204" pitchFamily="34" charset="0"/>
              <a:buChar char="•"/>
            </a:pPr>
            <a:r>
              <a:rPr lang="en-US" altLang="en-US" dirty="0">
                <a:solidFill>
                  <a:srgbClr val="CCFFFF"/>
                </a:solidFill>
              </a:rPr>
              <a:t>World judges us by clothes we wear.    </a:t>
            </a:r>
            <a:r>
              <a:rPr lang="en-US" altLang="en-US" dirty="0">
                <a:solidFill>
                  <a:schemeClr val="bg1"/>
                </a:solidFill>
              </a:rPr>
              <a:t>Gn.38:13-19</a:t>
            </a:r>
          </a:p>
          <a:p>
            <a:pPr>
              <a:spcAft>
                <a:spcPts val="200"/>
              </a:spcAft>
              <a:buFont typeface="Arial" panose="020B0604020202020204" pitchFamily="34" charset="0"/>
              <a:buChar char="•"/>
            </a:pPr>
            <a:r>
              <a:rPr lang="en-US" altLang="en-US" sz="3100" dirty="0">
                <a:solidFill>
                  <a:schemeClr val="bg1"/>
                </a:solidFill>
              </a:rPr>
              <a:t>World often admits what is immodest.  Prov.7:10, </a:t>
            </a:r>
            <a:r>
              <a:rPr lang="en-US" altLang="en-US" sz="3100" dirty="0">
                <a:solidFill>
                  <a:srgbClr val="CCFFCC"/>
                </a:solidFill>
              </a:rPr>
              <a:t>…woman met him, With the </a:t>
            </a:r>
            <a:r>
              <a:rPr lang="en-US" altLang="en-US" sz="3100" u="sng" dirty="0">
                <a:solidFill>
                  <a:srgbClr val="CCFFCC"/>
                </a:solidFill>
              </a:rPr>
              <a:t>attire of a harlot</a:t>
            </a:r>
            <a:r>
              <a:rPr lang="en-US" altLang="en-US" sz="3100" dirty="0">
                <a:solidFill>
                  <a:srgbClr val="CCFFCC"/>
                </a:solidFill>
              </a:rPr>
              <a:t>…  </a:t>
            </a:r>
          </a:p>
          <a:p>
            <a:pPr lvl="1">
              <a:spcAft>
                <a:spcPts val="600"/>
              </a:spcAft>
              <a:buFont typeface="Arial" panose="020B0604020202020204" pitchFamily="34" charset="0"/>
              <a:buChar char="•"/>
            </a:pPr>
            <a:r>
              <a:rPr lang="en-US" altLang="en-US" sz="3100" dirty="0">
                <a:solidFill>
                  <a:schemeClr val="bg1"/>
                </a:solidFill>
              </a:rPr>
              <a:t>[a practical commentary on Gn.38]</a:t>
            </a:r>
          </a:p>
          <a:p>
            <a:pPr>
              <a:spcAft>
                <a:spcPts val="600"/>
              </a:spcAft>
              <a:buFont typeface="Arial" panose="020B0604020202020204" pitchFamily="34" charset="0"/>
              <a:buChar char="•"/>
            </a:pPr>
            <a:r>
              <a:rPr lang="en-US" altLang="en-US" sz="3100" dirty="0">
                <a:solidFill>
                  <a:schemeClr val="bg1"/>
                </a:solidFill>
              </a:rPr>
              <a:t>Mt.5:28, </a:t>
            </a:r>
            <a:r>
              <a:rPr lang="en-US" altLang="en-US" sz="3100" dirty="0">
                <a:solidFill>
                  <a:srgbClr val="CCFFCC"/>
                </a:solidFill>
              </a:rPr>
              <a:t>But I say to you that whoever looks at a woman to lust for her has already committed adultery with her in his heart</a:t>
            </a:r>
          </a:p>
          <a:p>
            <a:pPr>
              <a:spcAft>
                <a:spcPts val="600"/>
              </a:spcAft>
              <a:buFont typeface="Arial" panose="020B0604020202020204" pitchFamily="34" charset="0"/>
              <a:buChar char="•"/>
            </a:pPr>
            <a:endParaRPr lang="en-US" altLang="en-US" sz="3500" dirty="0">
              <a:solidFill>
                <a:schemeClr val="bg1"/>
              </a:solidFill>
            </a:endParaRPr>
          </a:p>
          <a:p>
            <a:pPr marL="0" indent="0">
              <a:spcAft>
                <a:spcPts val="600"/>
              </a:spcAft>
              <a:buNone/>
            </a:pPr>
            <a:endParaRPr lang="en-US" altLang="en-US" sz="3100" dirty="0">
              <a:solidFill>
                <a:schemeClr val="bg1"/>
              </a:solidFill>
            </a:endParaRP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599398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066800"/>
          </a:xfrm>
        </p:spPr>
        <p:txBody>
          <a:bodyPr/>
          <a:lstStyle/>
          <a:p>
            <a:r>
              <a:rPr lang="en-US" altLang="en-US" sz="3400" dirty="0">
                <a:solidFill>
                  <a:srgbClr val="FFFFCC"/>
                </a:solidFill>
              </a:rPr>
              <a:t>Visitor’s dress code</a:t>
            </a:r>
          </a:p>
        </p:txBody>
      </p:sp>
      <p:sp>
        <p:nvSpPr>
          <p:cNvPr id="3075" name="Rectangle 3"/>
          <p:cNvSpPr>
            <a:spLocks noGrp="1" noChangeArrowheads="1"/>
          </p:cNvSpPr>
          <p:nvPr>
            <p:ph type="body" idx="1"/>
          </p:nvPr>
        </p:nvSpPr>
        <p:spPr>
          <a:xfrm>
            <a:off x="457200" y="838200"/>
            <a:ext cx="8229600" cy="5638800"/>
          </a:xfrm>
        </p:spPr>
        <p:txBody>
          <a:bodyPr/>
          <a:lstStyle/>
          <a:p>
            <a:pPr marL="0" indent="0">
              <a:spcAft>
                <a:spcPts val="0"/>
              </a:spcAft>
              <a:buNone/>
            </a:pPr>
            <a:r>
              <a:rPr lang="en-US" altLang="en-US" sz="3000" dirty="0">
                <a:solidFill>
                  <a:schemeClr val="bg1"/>
                </a:solidFill>
              </a:rPr>
              <a:t>“All pants, shorts, skirts, and dresses must be knee-length or longer.  Sleeveless shirts and dresses, tube tope, halter tops, tank tops, and shirts or dresses w. spaghetti straps are prohibited.  Any clothing made of spandex, or other skin tight bicycle shorts type material is prohibited.   Cut-off shorts are prohibited.  Any clothing or other items displaying gang-related symbols or themes, or vulgar or objectionable language is prohibited.  Undergarments are required of all visitors”</a:t>
            </a:r>
          </a:p>
          <a:p>
            <a:pPr marL="0" indent="0">
              <a:spcAft>
                <a:spcPts val="600"/>
              </a:spcAft>
              <a:buNone/>
            </a:pPr>
            <a:r>
              <a:rPr lang="en-US" altLang="en-US" sz="2400" dirty="0">
                <a:solidFill>
                  <a:schemeClr val="bg1"/>
                </a:solidFill>
              </a:rPr>
              <a:t>– Rutherford County Adult Detention Center</a:t>
            </a:r>
          </a:p>
          <a:p>
            <a:pPr marL="0" indent="0">
              <a:spcAft>
                <a:spcPts val="600"/>
              </a:spcAft>
              <a:buNone/>
            </a:pPr>
            <a:endParaRPr lang="en-US" altLang="en-US" sz="3100" dirty="0">
              <a:solidFill>
                <a:schemeClr val="bg1"/>
              </a:solidFill>
            </a:endParaRP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3138766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066800"/>
          </a:xfrm>
        </p:spPr>
        <p:txBody>
          <a:bodyPr/>
          <a:lstStyle/>
          <a:p>
            <a:r>
              <a:rPr lang="en-US" altLang="en-US" sz="3400" dirty="0">
                <a:solidFill>
                  <a:srgbClr val="FFFFCC"/>
                </a:solidFill>
              </a:rPr>
              <a:t>Pornography</a:t>
            </a:r>
          </a:p>
        </p:txBody>
      </p:sp>
      <p:sp>
        <p:nvSpPr>
          <p:cNvPr id="3075" name="Rectangle 3"/>
          <p:cNvSpPr>
            <a:spLocks noGrp="1" noChangeArrowheads="1"/>
          </p:cNvSpPr>
          <p:nvPr>
            <p:ph type="body" idx="1"/>
          </p:nvPr>
        </p:nvSpPr>
        <p:spPr>
          <a:xfrm>
            <a:off x="457200" y="990600"/>
            <a:ext cx="8229600" cy="5638800"/>
          </a:xfrm>
        </p:spPr>
        <p:txBody>
          <a:bodyPr/>
          <a:lstStyle/>
          <a:p>
            <a:pPr marL="0" indent="0">
              <a:spcAft>
                <a:spcPts val="600"/>
              </a:spcAft>
              <a:buNone/>
            </a:pPr>
            <a:r>
              <a:rPr lang="en-US" altLang="en-US" sz="3100" dirty="0">
                <a:solidFill>
                  <a:schemeClr val="bg1"/>
                </a:solidFill>
              </a:rPr>
              <a:t>Gal.5:16, lust…  </a:t>
            </a:r>
            <a:r>
              <a:rPr lang="en-US" altLang="en-US" sz="3100" dirty="0">
                <a:solidFill>
                  <a:srgbClr val="CCFFCC"/>
                </a:solidFill>
              </a:rPr>
              <a:t>(“Walk in the Spirit and you shall not fulfill the lust of the flesh”)</a:t>
            </a:r>
          </a:p>
          <a:p>
            <a:pPr marL="0" indent="0">
              <a:spcAft>
                <a:spcPts val="0"/>
              </a:spcAft>
              <a:buNone/>
            </a:pPr>
            <a:r>
              <a:rPr lang="en-US" altLang="en-US" sz="3100" dirty="0">
                <a:solidFill>
                  <a:schemeClr val="bg1"/>
                </a:solidFill>
              </a:rPr>
              <a:t>Prov.6:25, </a:t>
            </a:r>
            <a:r>
              <a:rPr lang="en-US" altLang="en-US" sz="3100" dirty="0">
                <a:solidFill>
                  <a:srgbClr val="CCFFCC"/>
                </a:solidFill>
              </a:rPr>
              <a:t>do not lust after her beauty in your heart… </a:t>
            </a:r>
          </a:p>
          <a:p>
            <a:pPr marL="0" indent="0">
              <a:spcAft>
                <a:spcPts val="600"/>
              </a:spcAft>
              <a:buNone/>
            </a:pPr>
            <a:endParaRPr lang="en-US" altLang="en-US" sz="3100" dirty="0">
              <a:solidFill>
                <a:schemeClr val="bg1"/>
              </a:solidFill>
            </a:endParaRP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160125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066800"/>
          </a:xfrm>
        </p:spPr>
        <p:txBody>
          <a:bodyPr/>
          <a:lstStyle/>
          <a:p>
            <a:r>
              <a:rPr lang="en-US" altLang="en-US" sz="3400" dirty="0">
                <a:solidFill>
                  <a:srgbClr val="FFFFCC"/>
                </a:solidFill>
              </a:rPr>
              <a:t>Dancing</a:t>
            </a:r>
          </a:p>
        </p:txBody>
      </p:sp>
      <p:sp>
        <p:nvSpPr>
          <p:cNvPr id="3075" name="Rectangle 3"/>
          <p:cNvSpPr>
            <a:spLocks noGrp="1" noChangeArrowheads="1"/>
          </p:cNvSpPr>
          <p:nvPr>
            <p:ph type="body" idx="1"/>
          </p:nvPr>
        </p:nvSpPr>
        <p:spPr>
          <a:xfrm>
            <a:off x="457200" y="990600"/>
            <a:ext cx="8229600" cy="5638800"/>
          </a:xfrm>
        </p:spPr>
        <p:txBody>
          <a:bodyPr/>
          <a:lstStyle/>
          <a:p>
            <a:pPr marL="0" indent="0">
              <a:spcAft>
                <a:spcPts val="0"/>
              </a:spcAft>
              <a:buNone/>
            </a:pPr>
            <a:r>
              <a:rPr lang="en-US" altLang="en-US" sz="3100" dirty="0">
                <a:solidFill>
                  <a:schemeClr val="bg1"/>
                </a:solidFill>
              </a:rPr>
              <a:t>Gal.5:19, lewdness…sensuality </a:t>
            </a:r>
            <a:r>
              <a:rPr lang="en-US" altLang="en-US" sz="2400" dirty="0">
                <a:solidFill>
                  <a:schemeClr val="bg1"/>
                </a:solidFill>
              </a:rPr>
              <a:t>(ESV; NASB)</a:t>
            </a:r>
            <a:endParaRPr lang="en-US" altLang="en-US" dirty="0">
              <a:solidFill>
                <a:schemeClr val="bg1"/>
              </a:solidFill>
            </a:endParaRPr>
          </a:p>
          <a:p>
            <a:pPr lvl="1">
              <a:spcAft>
                <a:spcPts val="0"/>
              </a:spcAft>
              <a:buFont typeface="Arial" panose="020B0604020202020204" pitchFamily="34" charset="0"/>
              <a:buChar char="•"/>
            </a:pPr>
            <a:r>
              <a:rPr lang="en-US" altLang="en-US" sz="3100" dirty="0">
                <a:solidFill>
                  <a:schemeClr val="bg1"/>
                </a:solidFill>
              </a:rPr>
              <a:t>‘wanton (acts or) manners, as filthy words, indecent bodily movements, unchaste handling of males and females, etc.’</a:t>
            </a:r>
            <a:r>
              <a:rPr lang="en-US" altLang="en-US" sz="2700" dirty="0">
                <a:solidFill>
                  <a:schemeClr val="bg1"/>
                </a:solidFill>
              </a:rPr>
              <a:t> </a:t>
            </a:r>
            <a:r>
              <a:rPr lang="en-US" altLang="en-US" sz="2400" dirty="0">
                <a:solidFill>
                  <a:schemeClr val="bg1"/>
                </a:solidFill>
              </a:rPr>
              <a:t>– Th. </a:t>
            </a:r>
            <a:endParaRPr lang="en-US" altLang="en-US" sz="2700" dirty="0">
              <a:solidFill>
                <a:schemeClr val="bg1"/>
              </a:solidFill>
            </a:endParaRPr>
          </a:p>
          <a:p>
            <a:pPr marL="0" indent="0">
              <a:spcAft>
                <a:spcPts val="600"/>
              </a:spcAft>
              <a:buNone/>
            </a:pPr>
            <a:endParaRPr lang="en-US" altLang="en-US" sz="3100" dirty="0">
              <a:solidFill>
                <a:schemeClr val="bg1"/>
              </a:solidFill>
            </a:endParaRP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2346271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400" dirty="0">
                <a:solidFill>
                  <a:srgbClr val="FFFF00"/>
                </a:solidFill>
              </a:rPr>
              <a:t>Philippians 3</a:t>
            </a:r>
          </a:p>
        </p:txBody>
      </p:sp>
      <p:sp>
        <p:nvSpPr>
          <p:cNvPr id="3075" name="Rectangle 3"/>
          <p:cNvSpPr>
            <a:spLocks noGrp="1" noChangeArrowheads="1"/>
          </p:cNvSpPr>
          <p:nvPr>
            <p:ph type="body" idx="1"/>
          </p:nvPr>
        </p:nvSpPr>
        <p:spPr>
          <a:xfrm>
            <a:off x="457200" y="914400"/>
            <a:ext cx="8229600" cy="5638800"/>
          </a:xfrm>
        </p:spPr>
        <p:txBody>
          <a:bodyPr/>
          <a:lstStyle/>
          <a:p>
            <a:pPr marL="0" indent="0">
              <a:spcAft>
                <a:spcPts val="300"/>
              </a:spcAft>
              <a:buNone/>
            </a:pPr>
            <a:r>
              <a:rPr lang="en-US" altLang="en-US" sz="3100" dirty="0">
                <a:solidFill>
                  <a:schemeClr val="bg1"/>
                </a:solidFill>
              </a:rPr>
              <a:t>17: chief example is Lord (2:5-8)</a:t>
            </a:r>
          </a:p>
          <a:p>
            <a:pPr marL="0" indent="0">
              <a:spcAft>
                <a:spcPts val="300"/>
              </a:spcAft>
              <a:buNone/>
            </a:pPr>
            <a:r>
              <a:rPr lang="en-US" altLang="en-US" sz="3100" dirty="0">
                <a:solidFill>
                  <a:schemeClr val="bg1"/>
                </a:solidFill>
              </a:rPr>
              <a:t>18-19: unapproved examples to avoid – </a:t>
            </a:r>
          </a:p>
          <a:p>
            <a:pPr marL="574675" lvl="1" indent="-292100">
              <a:spcAft>
                <a:spcPts val="300"/>
              </a:spcAft>
              <a:buFont typeface="Arial" panose="020B0604020202020204" pitchFamily="34" charset="0"/>
              <a:buChar char="•"/>
            </a:pPr>
            <a:r>
              <a:rPr lang="en-US" altLang="en-US" sz="3100" dirty="0">
                <a:solidFill>
                  <a:schemeClr val="bg1"/>
                </a:solidFill>
              </a:rPr>
              <a:t>Number: </a:t>
            </a:r>
            <a:r>
              <a:rPr lang="en-US" altLang="en-US" sz="3100" dirty="0">
                <a:solidFill>
                  <a:srgbClr val="FFFF99"/>
                </a:solidFill>
              </a:rPr>
              <a:t>many.</a:t>
            </a:r>
            <a:r>
              <a:rPr lang="en-US" altLang="en-US" sz="3100" dirty="0">
                <a:solidFill>
                  <a:schemeClr val="bg1"/>
                </a:solidFill>
              </a:rPr>
              <a:t>  Epidemic of immorality</a:t>
            </a:r>
          </a:p>
          <a:p>
            <a:pPr marL="574675" lvl="1" indent="-292100">
              <a:spcAft>
                <a:spcPts val="300"/>
              </a:spcAft>
              <a:buFont typeface="Arial" panose="020B0604020202020204" pitchFamily="34" charset="0"/>
              <a:buChar char="•"/>
            </a:pPr>
            <a:r>
              <a:rPr lang="en-US" altLang="en-US" sz="3100" dirty="0">
                <a:solidFill>
                  <a:schemeClr val="bg1"/>
                </a:solidFill>
              </a:rPr>
              <a:t>Character: </a:t>
            </a:r>
            <a:r>
              <a:rPr lang="en-US" altLang="en-US" sz="3100" dirty="0">
                <a:solidFill>
                  <a:srgbClr val="FFFF99"/>
                </a:solidFill>
              </a:rPr>
              <a:t>enemies of cross.  </a:t>
            </a:r>
            <a:r>
              <a:rPr lang="en-US" altLang="en-US" sz="3100" dirty="0">
                <a:solidFill>
                  <a:schemeClr val="bg1"/>
                </a:solidFill>
              </a:rPr>
              <a:t>Lk.9:23</a:t>
            </a:r>
          </a:p>
          <a:p>
            <a:pPr marL="574675" lvl="1" indent="-292100">
              <a:spcAft>
                <a:spcPts val="300"/>
              </a:spcAft>
              <a:buFont typeface="Arial" panose="020B0604020202020204" pitchFamily="34" charset="0"/>
              <a:buChar char="•"/>
            </a:pPr>
            <a:r>
              <a:rPr lang="en-US" altLang="en-US" sz="3100" dirty="0">
                <a:solidFill>
                  <a:schemeClr val="bg1"/>
                </a:solidFill>
              </a:rPr>
              <a:t>Reaction: </a:t>
            </a:r>
            <a:r>
              <a:rPr lang="en-US" altLang="en-US" sz="3100" dirty="0">
                <a:solidFill>
                  <a:srgbClr val="FFFF99"/>
                </a:solidFill>
              </a:rPr>
              <a:t>weeping </a:t>
            </a:r>
            <a:r>
              <a:rPr lang="en-US" altLang="en-US" dirty="0">
                <a:solidFill>
                  <a:srgbClr val="66CCFF"/>
                </a:solidFill>
              </a:rPr>
              <a:t>(bad example slanders…)</a:t>
            </a:r>
            <a:endParaRPr lang="en-US" altLang="en-US" sz="3100" dirty="0">
              <a:solidFill>
                <a:srgbClr val="66CCFF"/>
              </a:solidFill>
            </a:endParaRPr>
          </a:p>
          <a:p>
            <a:pPr marL="574675" lvl="1" indent="-292100">
              <a:spcAft>
                <a:spcPts val="300"/>
              </a:spcAft>
              <a:buFont typeface="Arial" panose="020B0604020202020204" pitchFamily="34" charset="0"/>
              <a:buChar char="•"/>
            </a:pPr>
            <a:r>
              <a:rPr lang="en-US" altLang="en-US" sz="3100" dirty="0">
                <a:solidFill>
                  <a:schemeClr val="bg1"/>
                </a:solidFill>
              </a:rPr>
              <a:t>Destiny: </a:t>
            </a:r>
            <a:r>
              <a:rPr lang="en-US" altLang="en-US" sz="3100" dirty="0">
                <a:solidFill>
                  <a:srgbClr val="FFFF99"/>
                </a:solidFill>
              </a:rPr>
              <a:t>destruction.   </a:t>
            </a:r>
            <a:r>
              <a:rPr lang="en-US" altLang="en-US" dirty="0">
                <a:solidFill>
                  <a:schemeClr val="bg1"/>
                </a:solidFill>
              </a:rPr>
              <a:t>Ro.6:21</a:t>
            </a:r>
            <a:endParaRPr lang="en-US" altLang="en-US" sz="3100" dirty="0">
              <a:solidFill>
                <a:schemeClr val="bg1"/>
              </a:solidFill>
            </a:endParaRPr>
          </a:p>
          <a:p>
            <a:pPr marL="574675" lvl="1" indent="-292100">
              <a:spcAft>
                <a:spcPts val="300"/>
              </a:spcAft>
              <a:buFont typeface="Arial" panose="020B0604020202020204" pitchFamily="34" charset="0"/>
              <a:buChar char="•"/>
            </a:pPr>
            <a:r>
              <a:rPr lang="en-US" altLang="en-US" sz="3100" dirty="0">
                <a:solidFill>
                  <a:schemeClr val="bg1"/>
                </a:solidFill>
              </a:rPr>
              <a:t>God: </a:t>
            </a:r>
            <a:r>
              <a:rPr lang="en-US" altLang="en-US" sz="3100" dirty="0">
                <a:solidFill>
                  <a:srgbClr val="FFFF99"/>
                </a:solidFill>
              </a:rPr>
              <a:t>belly </a:t>
            </a:r>
          </a:p>
          <a:p>
            <a:pPr marL="574675" lvl="1" indent="-292100">
              <a:spcAft>
                <a:spcPts val="300"/>
              </a:spcAft>
              <a:buFont typeface="Arial" panose="020B0604020202020204" pitchFamily="34" charset="0"/>
              <a:buChar char="•"/>
            </a:pPr>
            <a:r>
              <a:rPr lang="en-US" altLang="en-US" sz="3100" dirty="0">
                <a:solidFill>
                  <a:schemeClr val="bg1"/>
                </a:solidFill>
              </a:rPr>
              <a:t>Glory: </a:t>
            </a:r>
            <a:r>
              <a:rPr lang="en-US" altLang="en-US" sz="3100" dirty="0">
                <a:solidFill>
                  <a:srgbClr val="FFFF99"/>
                </a:solidFill>
              </a:rPr>
              <a:t>shame</a:t>
            </a:r>
          </a:p>
          <a:p>
            <a:pPr marL="574675" lvl="1" indent="-292100">
              <a:spcAft>
                <a:spcPts val="300"/>
              </a:spcAft>
              <a:buFont typeface="Arial" panose="020B0604020202020204" pitchFamily="34" charset="0"/>
              <a:buChar char="•"/>
            </a:pPr>
            <a:r>
              <a:rPr lang="en-US" altLang="en-US" sz="3100" dirty="0">
                <a:solidFill>
                  <a:schemeClr val="bg1"/>
                </a:solidFill>
              </a:rPr>
              <a:t>Concern: </a:t>
            </a:r>
            <a:r>
              <a:rPr lang="en-US" altLang="en-US" sz="3100" dirty="0">
                <a:solidFill>
                  <a:srgbClr val="FFFF99"/>
                </a:solidFill>
              </a:rPr>
              <a:t>earthly things</a:t>
            </a:r>
          </a:p>
          <a:p>
            <a:pPr marL="744537" lvl="2"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296071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2" end="2"/>
                                            </p:txEl>
                                          </p:spTgt>
                                        </p:tgtEl>
                                        <p:attrNameLst>
                                          <p:attrName>ppt_c</p:attrName>
                                        </p:attrNameLst>
                                      </p:cBhvr>
                                      <p:to>
                                        <a:srgbClr val="CCFFCC"/>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3" end="3"/>
                                            </p:txEl>
                                          </p:spTgt>
                                        </p:tgtEl>
                                        <p:attrNameLst>
                                          <p:attrName>ppt_c</p:attrName>
                                        </p:attrNameLst>
                                      </p:cBhvr>
                                      <p:to>
                                        <a:srgbClr val="CCFFCC"/>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4" end="4"/>
                                            </p:txEl>
                                          </p:spTgt>
                                        </p:tgtEl>
                                        <p:attrNameLst>
                                          <p:attrName>ppt_c</p:attrName>
                                        </p:attrNameLst>
                                      </p:cBhvr>
                                      <p:to>
                                        <a:srgbClr val="CCFFCC"/>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5" end="5"/>
                                            </p:txEl>
                                          </p:spTgt>
                                        </p:tgtEl>
                                        <p:attrNameLst>
                                          <p:attrName>ppt_c</p:attrName>
                                        </p:attrNameLst>
                                      </p:cBhvr>
                                      <p:to>
                                        <a:srgbClr val="CCFFCC"/>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6" end="6"/>
                                            </p:txEl>
                                          </p:spTgt>
                                        </p:tgtEl>
                                        <p:attrNameLst>
                                          <p:attrName>ppt_c</p:attrName>
                                        </p:attrNameLst>
                                      </p:cBhvr>
                                      <p:to>
                                        <a:srgbClr val="CCFFCC"/>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7" end="7"/>
                                            </p:txEl>
                                          </p:spTgt>
                                        </p:tgtEl>
                                        <p:attrNameLst>
                                          <p:attrName>ppt_c</p:attrName>
                                        </p:attrNameLst>
                                      </p:cBhvr>
                                      <p:to>
                                        <a:srgbClr val="CCFFCC"/>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066800"/>
          </a:xfrm>
        </p:spPr>
        <p:txBody>
          <a:bodyPr/>
          <a:lstStyle/>
          <a:p>
            <a:r>
              <a:rPr lang="en-US" altLang="en-US" sz="3400" dirty="0">
                <a:solidFill>
                  <a:srgbClr val="FFFFCC"/>
                </a:solidFill>
              </a:rPr>
              <a:t>Alcohol abuse</a:t>
            </a:r>
          </a:p>
        </p:txBody>
      </p:sp>
      <p:sp>
        <p:nvSpPr>
          <p:cNvPr id="3075" name="Rectangle 3"/>
          <p:cNvSpPr>
            <a:spLocks noGrp="1" noChangeArrowheads="1"/>
          </p:cNvSpPr>
          <p:nvPr>
            <p:ph type="body" idx="1"/>
          </p:nvPr>
        </p:nvSpPr>
        <p:spPr>
          <a:xfrm>
            <a:off x="457200" y="990600"/>
            <a:ext cx="8229600" cy="5638800"/>
          </a:xfrm>
        </p:spPr>
        <p:txBody>
          <a:bodyPr/>
          <a:lstStyle/>
          <a:p>
            <a:pPr marL="0" indent="0">
              <a:spcAft>
                <a:spcPts val="0"/>
              </a:spcAft>
              <a:buNone/>
            </a:pPr>
            <a:r>
              <a:rPr lang="en-US" altLang="en-US" sz="3100" dirty="0">
                <a:solidFill>
                  <a:schemeClr val="bg1"/>
                </a:solidFill>
              </a:rPr>
              <a:t>1 Pt.4:3 </a:t>
            </a:r>
            <a:r>
              <a:rPr lang="en-US" altLang="en-US" sz="3100" dirty="0">
                <a:solidFill>
                  <a:srgbClr val="CCFFCC"/>
                </a:solidFill>
              </a:rPr>
              <a:t>For we have spent enough of our past lifetime in doing the will of the Gentiles—when we walked in lewdness, lusts, </a:t>
            </a:r>
            <a:r>
              <a:rPr lang="en-US" altLang="en-US" sz="3100" u="sng" dirty="0">
                <a:solidFill>
                  <a:srgbClr val="FFFF00"/>
                </a:solidFill>
              </a:rPr>
              <a:t>drunken-ness</a:t>
            </a:r>
            <a:r>
              <a:rPr lang="en-US" altLang="en-US" sz="3100" dirty="0">
                <a:solidFill>
                  <a:srgbClr val="FFFF00"/>
                </a:solidFill>
              </a:rPr>
              <a:t>, </a:t>
            </a:r>
            <a:r>
              <a:rPr lang="en-US" altLang="en-US" sz="3100" u="sng" dirty="0">
                <a:solidFill>
                  <a:srgbClr val="FFFF00"/>
                </a:solidFill>
              </a:rPr>
              <a:t>revelries</a:t>
            </a:r>
            <a:r>
              <a:rPr lang="en-US" altLang="en-US" sz="3100" dirty="0">
                <a:solidFill>
                  <a:srgbClr val="FFFF00"/>
                </a:solidFill>
              </a:rPr>
              <a:t>, </a:t>
            </a:r>
            <a:r>
              <a:rPr lang="en-US" altLang="en-US" sz="3100" u="sng" dirty="0">
                <a:solidFill>
                  <a:srgbClr val="FFFF00"/>
                </a:solidFill>
              </a:rPr>
              <a:t>drinking parties</a:t>
            </a:r>
            <a:r>
              <a:rPr lang="en-US" altLang="en-US" sz="3100" dirty="0">
                <a:solidFill>
                  <a:schemeClr val="bg1"/>
                </a:solidFill>
              </a:rPr>
              <a:t>, </a:t>
            </a:r>
            <a:r>
              <a:rPr lang="en-US" altLang="en-US" sz="3100" dirty="0">
                <a:solidFill>
                  <a:srgbClr val="CCFFCC"/>
                </a:solidFill>
              </a:rPr>
              <a:t>and </a:t>
            </a:r>
            <a:r>
              <a:rPr lang="en-US" altLang="en-US" sz="3100" dirty="0" err="1">
                <a:solidFill>
                  <a:srgbClr val="CCFFCC"/>
                </a:solidFill>
              </a:rPr>
              <a:t>abomin</a:t>
            </a:r>
            <a:r>
              <a:rPr lang="en-US" altLang="en-US" sz="3100" dirty="0">
                <a:solidFill>
                  <a:srgbClr val="CCFFCC"/>
                </a:solidFill>
              </a:rPr>
              <a:t>-able idolatries.   4 In regard to these, they think it strange that you do not run with them in the same flood of dissipation, speaking evil of you.  </a:t>
            </a:r>
            <a:r>
              <a:rPr lang="en-US" altLang="en-US" sz="3100" dirty="0">
                <a:solidFill>
                  <a:schemeClr val="bg1"/>
                </a:solidFill>
              </a:rPr>
              <a:t>     7, </a:t>
            </a:r>
            <a:r>
              <a:rPr lang="en-US" altLang="en-US" sz="3100" dirty="0">
                <a:solidFill>
                  <a:srgbClr val="CCFFCC"/>
                </a:solidFill>
              </a:rPr>
              <a:t>But the end of all things is at hand; therefore be </a:t>
            </a:r>
            <a:r>
              <a:rPr lang="en-US" altLang="en-US" sz="3100" u="sng" dirty="0">
                <a:solidFill>
                  <a:srgbClr val="CCFFFF"/>
                </a:solidFill>
              </a:rPr>
              <a:t>serious</a:t>
            </a:r>
            <a:r>
              <a:rPr lang="en-US" altLang="en-US" sz="3100" dirty="0">
                <a:solidFill>
                  <a:schemeClr val="bg1"/>
                </a:solidFill>
              </a:rPr>
              <a:t> </a:t>
            </a:r>
            <a:r>
              <a:rPr lang="en-US" altLang="en-US" sz="3100" dirty="0">
                <a:solidFill>
                  <a:srgbClr val="CCFFCC"/>
                </a:solidFill>
              </a:rPr>
              <a:t>and watchful in your prayers.</a:t>
            </a:r>
          </a:p>
          <a:p>
            <a:pPr marL="0" indent="0">
              <a:spcAft>
                <a:spcPts val="600"/>
              </a:spcAft>
              <a:buNone/>
            </a:pPr>
            <a:r>
              <a:rPr lang="en-US" altLang="en-US" sz="3100" dirty="0">
                <a:solidFill>
                  <a:schemeClr val="bg1"/>
                </a:solidFill>
              </a:rPr>
              <a:t>	to drink no wine; be sober </a:t>
            </a:r>
            <a:r>
              <a:rPr lang="en-US" altLang="en-US" sz="2400" dirty="0">
                <a:solidFill>
                  <a:schemeClr val="bg1"/>
                </a:solidFill>
              </a:rPr>
              <a:t>– L-S</a:t>
            </a:r>
            <a:endParaRPr lang="en-US" altLang="en-US" sz="3100" dirty="0">
              <a:solidFill>
                <a:schemeClr val="bg1"/>
              </a:solidFill>
            </a:endParaRPr>
          </a:p>
        </p:txBody>
      </p:sp>
    </p:spTree>
    <p:extLst>
      <p:ext uri="{BB962C8B-B14F-4D97-AF65-F5344CB8AC3E}">
        <p14:creationId xmlns:p14="http://schemas.microsoft.com/office/powerpoint/2010/main" val="1429727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066800"/>
          </a:xfrm>
        </p:spPr>
        <p:txBody>
          <a:bodyPr/>
          <a:lstStyle/>
          <a:p>
            <a:r>
              <a:rPr lang="en-US" altLang="en-US" sz="3400" dirty="0">
                <a:solidFill>
                  <a:srgbClr val="FFFFCC"/>
                </a:solidFill>
              </a:rPr>
              <a:t>MDR</a:t>
            </a:r>
          </a:p>
        </p:txBody>
      </p:sp>
      <p:sp>
        <p:nvSpPr>
          <p:cNvPr id="3075" name="Rectangle 3"/>
          <p:cNvSpPr>
            <a:spLocks noGrp="1" noChangeArrowheads="1"/>
          </p:cNvSpPr>
          <p:nvPr>
            <p:ph type="body" idx="1"/>
          </p:nvPr>
        </p:nvSpPr>
        <p:spPr>
          <a:xfrm>
            <a:off x="457200" y="990600"/>
            <a:ext cx="8229600" cy="5638800"/>
          </a:xfrm>
        </p:spPr>
        <p:txBody>
          <a:bodyPr/>
          <a:lstStyle/>
          <a:p>
            <a:pPr marL="0" indent="0">
              <a:spcAft>
                <a:spcPts val="0"/>
              </a:spcAft>
              <a:buNone/>
            </a:pPr>
            <a:r>
              <a:rPr lang="en-US" altLang="en-US" sz="3100" dirty="0">
                <a:solidFill>
                  <a:schemeClr val="bg1"/>
                </a:solidFill>
              </a:rPr>
              <a:t>1 Pt.3:1 </a:t>
            </a:r>
            <a:r>
              <a:rPr lang="en-US" altLang="en-US" sz="3100" dirty="0">
                <a:solidFill>
                  <a:srgbClr val="CCFFFF"/>
                </a:solidFill>
              </a:rPr>
              <a:t>Wives, likewise, be submissive to your own husbands, that even if some do not obey the word, they, without a word, may be won by the conduct of their wives</a:t>
            </a:r>
            <a:r>
              <a:rPr lang="en-US" altLang="en-US" sz="3100" dirty="0">
                <a:solidFill>
                  <a:schemeClr val="bg1"/>
                </a:solidFill>
              </a:rPr>
              <a:t>,  </a:t>
            </a:r>
            <a:br>
              <a:rPr lang="en-US" altLang="en-US" sz="3100" dirty="0">
                <a:solidFill>
                  <a:schemeClr val="bg1"/>
                </a:solidFill>
              </a:rPr>
            </a:br>
            <a:r>
              <a:rPr lang="en-US" altLang="en-US" sz="3100" dirty="0">
                <a:solidFill>
                  <a:schemeClr val="bg1"/>
                </a:solidFill>
              </a:rPr>
              <a:t>2 </a:t>
            </a:r>
            <a:r>
              <a:rPr lang="en-US" altLang="en-US" sz="3100" dirty="0">
                <a:solidFill>
                  <a:srgbClr val="CCFFFF"/>
                </a:solidFill>
              </a:rPr>
              <a:t>when they observe your chaste conduct accompanied by fear.</a:t>
            </a:r>
          </a:p>
          <a:p>
            <a:pPr marL="0" indent="0">
              <a:spcAft>
                <a:spcPts val="0"/>
              </a:spcAft>
              <a:buNone/>
            </a:pPr>
            <a:endParaRPr lang="en-US" altLang="en-US" sz="3100" dirty="0">
              <a:solidFill>
                <a:schemeClr val="bg1"/>
              </a:solidFill>
            </a:endParaRPr>
          </a:p>
        </p:txBody>
      </p:sp>
    </p:spTree>
    <p:extLst>
      <p:ext uri="{BB962C8B-B14F-4D97-AF65-F5344CB8AC3E}">
        <p14:creationId xmlns:p14="http://schemas.microsoft.com/office/powerpoint/2010/main" val="3226063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762000"/>
          </a:xfrm>
        </p:spPr>
        <p:txBody>
          <a:bodyPr/>
          <a:lstStyle/>
          <a:p>
            <a:r>
              <a:rPr lang="en-US" altLang="en-US" sz="3400" dirty="0">
                <a:solidFill>
                  <a:srgbClr val="FFFFCC"/>
                </a:solidFill>
              </a:rPr>
              <a:t>Conclusion</a:t>
            </a:r>
          </a:p>
        </p:txBody>
      </p:sp>
      <p:sp>
        <p:nvSpPr>
          <p:cNvPr id="3075" name="Rectangle 3"/>
          <p:cNvSpPr>
            <a:spLocks noGrp="1" noChangeArrowheads="1"/>
          </p:cNvSpPr>
          <p:nvPr>
            <p:ph type="body" idx="1"/>
          </p:nvPr>
        </p:nvSpPr>
        <p:spPr>
          <a:xfrm>
            <a:off x="457200" y="762000"/>
            <a:ext cx="8229600" cy="5867400"/>
          </a:xfrm>
        </p:spPr>
        <p:txBody>
          <a:bodyPr/>
          <a:lstStyle/>
          <a:p>
            <a:pPr marL="0" indent="0">
              <a:spcAft>
                <a:spcPts val="600"/>
              </a:spcAft>
              <a:buNone/>
            </a:pPr>
            <a:r>
              <a:rPr lang="en-US" altLang="en-US" sz="3100" dirty="0">
                <a:solidFill>
                  <a:schemeClr val="bg1"/>
                </a:solidFill>
              </a:rPr>
              <a:t>A few years ago: when child finished elementary school, he had seen 8000 murders and 100,000 acts of violence on TV  [not counting tons of immorality.] </a:t>
            </a:r>
          </a:p>
          <a:p>
            <a:pPr marL="0" indent="0">
              <a:spcAft>
                <a:spcPts val="600"/>
              </a:spcAft>
              <a:buNone/>
            </a:pPr>
            <a:r>
              <a:rPr lang="en-US" altLang="en-US" sz="3100" dirty="0">
                <a:solidFill>
                  <a:schemeClr val="bg1"/>
                </a:solidFill>
              </a:rPr>
              <a:t>Ted Turner, Congressional Hearing: TV is “the single most significant factor contributing to violence in America.”</a:t>
            </a:r>
          </a:p>
          <a:p>
            <a:pPr marL="0" indent="0">
              <a:spcAft>
                <a:spcPts val="0"/>
              </a:spcAft>
              <a:buNone/>
            </a:pPr>
            <a:r>
              <a:rPr lang="en-US" altLang="en-US" sz="3100" dirty="0">
                <a:solidFill>
                  <a:schemeClr val="bg1"/>
                </a:solidFill>
              </a:rPr>
              <a:t>Today: must revise it to include . . .</a:t>
            </a:r>
          </a:p>
        </p:txBody>
      </p:sp>
      <p:sp>
        <p:nvSpPr>
          <p:cNvPr id="2" name="Rectangle: Rounded Corners 1">
            <a:extLst>
              <a:ext uri="{FF2B5EF4-FFF2-40B4-BE49-F238E27FC236}">
                <a16:creationId xmlns:a16="http://schemas.microsoft.com/office/drawing/2014/main" id="{BC5F918F-CA0F-70B2-F077-4A03E0D22AB6}"/>
              </a:ext>
            </a:extLst>
          </p:cNvPr>
          <p:cNvSpPr/>
          <p:nvPr/>
        </p:nvSpPr>
        <p:spPr>
          <a:xfrm>
            <a:off x="1895573" y="5105400"/>
            <a:ext cx="2438400" cy="533400"/>
          </a:xfrm>
          <a:prstGeom prst="round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CCFFCC"/>
                </a:solidFill>
              </a:rPr>
              <a:t>peers</a:t>
            </a:r>
          </a:p>
        </p:txBody>
      </p:sp>
      <p:sp>
        <p:nvSpPr>
          <p:cNvPr id="3" name="Rectangle: Rounded Corners 2">
            <a:extLst>
              <a:ext uri="{FF2B5EF4-FFF2-40B4-BE49-F238E27FC236}">
                <a16:creationId xmlns:a16="http://schemas.microsoft.com/office/drawing/2014/main" id="{2C9A75FF-AEF4-D277-A911-951058A32A0C}"/>
              </a:ext>
            </a:extLst>
          </p:cNvPr>
          <p:cNvSpPr/>
          <p:nvPr/>
        </p:nvSpPr>
        <p:spPr>
          <a:xfrm>
            <a:off x="4791173" y="5105400"/>
            <a:ext cx="2438400" cy="533400"/>
          </a:xfrm>
          <a:prstGeom prst="round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CCFFCC"/>
                </a:solidFill>
              </a:rPr>
              <a:t>phone</a:t>
            </a:r>
          </a:p>
        </p:txBody>
      </p:sp>
      <p:sp>
        <p:nvSpPr>
          <p:cNvPr id="4" name="Rectangle: Rounded Corners 3">
            <a:extLst>
              <a:ext uri="{FF2B5EF4-FFF2-40B4-BE49-F238E27FC236}">
                <a16:creationId xmlns:a16="http://schemas.microsoft.com/office/drawing/2014/main" id="{1A9DD430-CE7F-64B7-D9F1-9A76CD4F7E80}"/>
              </a:ext>
            </a:extLst>
          </p:cNvPr>
          <p:cNvSpPr/>
          <p:nvPr/>
        </p:nvSpPr>
        <p:spPr>
          <a:xfrm>
            <a:off x="1895573" y="5791200"/>
            <a:ext cx="2438400" cy="533400"/>
          </a:xfrm>
          <a:prstGeom prst="round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CCFFCC"/>
                </a:solidFill>
              </a:rPr>
              <a:t>computers</a:t>
            </a:r>
          </a:p>
        </p:txBody>
      </p:sp>
      <p:sp>
        <p:nvSpPr>
          <p:cNvPr id="5" name="Rectangle: Rounded Corners 4">
            <a:extLst>
              <a:ext uri="{FF2B5EF4-FFF2-40B4-BE49-F238E27FC236}">
                <a16:creationId xmlns:a16="http://schemas.microsoft.com/office/drawing/2014/main" id="{6C8FF186-609B-F98D-9F5A-386F3E26BC63}"/>
              </a:ext>
            </a:extLst>
          </p:cNvPr>
          <p:cNvSpPr/>
          <p:nvPr/>
        </p:nvSpPr>
        <p:spPr>
          <a:xfrm>
            <a:off x="4791173" y="5791200"/>
            <a:ext cx="2438400" cy="533400"/>
          </a:xfrm>
          <a:prstGeom prst="round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CCFFCC"/>
                </a:solidFill>
              </a:rPr>
              <a:t>internet</a:t>
            </a:r>
          </a:p>
        </p:txBody>
      </p:sp>
    </p:spTree>
    <p:extLst>
      <p:ext uri="{BB962C8B-B14F-4D97-AF65-F5344CB8AC3E}">
        <p14:creationId xmlns:p14="http://schemas.microsoft.com/office/powerpoint/2010/main" val="2350933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400" dirty="0">
                <a:solidFill>
                  <a:srgbClr val="FFFF00"/>
                </a:solidFill>
              </a:rPr>
              <a:t>Philippians 3</a:t>
            </a:r>
          </a:p>
        </p:txBody>
      </p:sp>
      <p:sp>
        <p:nvSpPr>
          <p:cNvPr id="3075" name="Rectangle 3"/>
          <p:cNvSpPr>
            <a:spLocks noGrp="1" noChangeArrowheads="1"/>
          </p:cNvSpPr>
          <p:nvPr>
            <p:ph type="body" idx="1"/>
          </p:nvPr>
        </p:nvSpPr>
        <p:spPr>
          <a:xfrm>
            <a:off x="457200" y="914400"/>
            <a:ext cx="8229600" cy="5638800"/>
          </a:xfrm>
        </p:spPr>
        <p:txBody>
          <a:bodyPr/>
          <a:lstStyle/>
          <a:p>
            <a:pPr marL="0" indent="0">
              <a:spcAft>
                <a:spcPts val="300"/>
              </a:spcAft>
              <a:buNone/>
            </a:pPr>
            <a:r>
              <a:rPr lang="en-US" altLang="en-US" sz="3100" dirty="0">
                <a:solidFill>
                  <a:schemeClr val="bg1"/>
                </a:solidFill>
              </a:rPr>
              <a:t>20: Philippians viewed Rome as home…</a:t>
            </a:r>
          </a:p>
          <a:p>
            <a:pPr marL="0" indent="0">
              <a:spcAft>
                <a:spcPts val="300"/>
              </a:spcAft>
              <a:buNone/>
            </a:pPr>
            <a:r>
              <a:rPr lang="en-US" altLang="en-US" sz="3100" dirty="0">
                <a:solidFill>
                  <a:schemeClr val="bg1"/>
                </a:solidFill>
              </a:rPr>
              <a:t>21: </a:t>
            </a:r>
            <a:r>
              <a:rPr lang="en-US" altLang="en-US" sz="3100" dirty="0">
                <a:solidFill>
                  <a:srgbClr val="CCFFCC"/>
                </a:solidFill>
              </a:rPr>
              <a:t>“…we shall be like Him for we shall see Him as He is,”  </a:t>
            </a:r>
            <a:r>
              <a:rPr lang="en-US" altLang="en-US" sz="3100" dirty="0">
                <a:solidFill>
                  <a:schemeClr val="bg1"/>
                </a:solidFill>
              </a:rPr>
              <a:t>1 Jn.3:2</a:t>
            </a:r>
          </a:p>
          <a:p>
            <a:pPr marL="0" indent="0">
              <a:spcAft>
                <a:spcPts val="300"/>
              </a:spcAft>
              <a:buNone/>
            </a:pPr>
            <a:endParaRPr lang="en-US" altLang="en-US" sz="3100" dirty="0">
              <a:solidFill>
                <a:schemeClr val="bg1"/>
              </a:solidFill>
            </a:endParaRPr>
          </a:p>
          <a:p>
            <a:pPr marL="0" indent="0">
              <a:spcAft>
                <a:spcPts val="300"/>
              </a:spcAft>
              <a:buNone/>
            </a:pPr>
            <a:endParaRPr lang="en-US" altLang="en-US" sz="3100" dirty="0">
              <a:solidFill>
                <a:schemeClr val="bg1"/>
              </a:solidFill>
            </a:endParaRPr>
          </a:p>
          <a:p>
            <a:pPr marL="744537" lvl="2" indent="0">
              <a:spcAft>
                <a:spcPts val="600"/>
              </a:spcAft>
              <a:buNone/>
            </a:pPr>
            <a:endParaRPr lang="en-US" altLang="en-US" sz="3100" dirty="0">
              <a:solidFill>
                <a:schemeClr val="bg1"/>
              </a:solidFill>
            </a:endParaRPr>
          </a:p>
        </p:txBody>
      </p:sp>
      <p:sp>
        <p:nvSpPr>
          <p:cNvPr id="2" name="Rectangle: Rounded Corners 1">
            <a:extLst>
              <a:ext uri="{FF2B5EF4-FFF2-40B4-BE49-F238E27FC236}">
                <a16:creationId xmlns:a16="http://schemas.microsoft.com/office/drawing/2014/main" id="{702E62E0-3D5A-202D-2E6D-F008482BBACE}"/>
              </a:ext>
            </a:extLst>
          </p:cNvPr>
          <p:cNvSpPr/>
          <p:nvPr/>
        </p:nvSpPr>
        <p:spPr>
          <a:xfrm>
            <a:off x="1671189" y="2895600"/>
            <a:ext cx="5818909" cy="1259505"/>
          </a:xfrm>
          <a:prstGeom prst="round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CCFFFF"/>
                </a:solidFill>
              </a:rPr>
              <a:t>If Jesus were on earth today, would we be like Him?</a:t>
            </a:r>
          </a:p>
        </p:txBody>
      </p:sp>
    </p:spTree>
    <p:extLst>
      <p:ext uri="{BB962C8B-B14F-4D97-AF65-F5344CB8AC3E}">
        <p14:creationId xmlns:p14="http://schemas.microsoft.com/office/powerpoint/2010/main" val="2510458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654238" y="533400"/>
            <a:ext cx="7837170" cy="1447800"/>
          </a:xfrm>
          <a:prstGeom prst="roundRect">
            <a:avLst/>
          </a:prstGeom>
          <a:solidFill>
            <a:srgbClr val="002060"/>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Attitude Toward Bible</a:t>
            </a:r>
          </a:p>
        </p:txBody>
      </p:sp>
    </p:spTree>
    <p:extLst>
      <p:ext uri="{BB962C8B-B14F-4D97-AF65-F5344CB8AC3E}">
        <p14:creationId xmlns:p14="http://schemas.microsoft.com/office/powerpoint/2010/main" val="2672446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609600"/>
          </a:xfrm>
        </p:spPr>
        <p:txBody>
          <a:bodyPr/>
          <a:lstStyle/>
          <a:p>
            <a:r>
              <a:rPr lang="en-US" altLang="en-US" sz="3400" dirty="0">
                <a:solidFill>
                  <a:srgbClr val="FFFF00"/>
                </a:solidFill>
              </a:rPr>
              <a:t>Phil.1:5</a:t>
            </a:r>
          </a:p>
        </p:txBody>
      </p:sp>
      <p:sp>
        <p:nvSpPr>
          <p:cNvPr id="3075" name="Rectangle 3"/>
          <p:cNvSpPr>
            <a:spLocks noGrp="1" noChangeArrowheads="1"/>
          </p:cNvSpPr>
          <p:nvPr>
            <p:ph type="body" idx="1"/>
          </p:nvPr>
        </p:nvSpPr>
        <p:spPr>
          <a:xfrm>
            <a:off x="381000" y="761999"/>
            <a:ext cx="8382000" cy="5819481"/>
          </a:xfrm>
        </p:spPr>
        <p:txBody>
          <a:bodyPr/>
          <a:lstStyle/>
          <a:p>
            <a:pPr>
              <a:spcAft>
                <a:spcPts val="600"/>
              </a:spcAft>
            </a:pPr>
            <a:r>
              <a:rPr lang="en-US" altLang="en-US" sz="3100" dirty="0">
                <a:solidFill>
                  <a:schemeClr val="bg1"/>
                </a:solidFill>
              </a:rPr>
              <a:t>Fellowship in gospel walks with God, agrees with God</a:t>
            </a:r>
          </a:p>
          <a:p>
            <a:pPr>
              <a:spcAft>
                <a:spcPts val="0"/>
              </a:spcAft>
            </a:pPr>
            <a:r>
              <a:rPr lang="en-US" altLang="en-US" sz="3100" dirty="0">
                <a:solidFill>
                  <a:schemeClr val="bg1"/>
                </a:solidFill>
              </a:rPr>
              <a:t>Some want Bible for </a:t>
            </a:r>
            <a:r>
              <a:rPr lang="en-US" altLang="en-US" sz="3100" dirty="0">
                <a:solidFill>
                  <a:srgbClr val="FFFFCC"/>
                </a:solidFill>
              </a:rPr>
              <a:t>wedding</a:t>
            </a:r>
            <a:r>
              <a:rPr lang="en-US" altLang="en-US" sz="3100" dirty="0">
                <a:solidFill>
                  <a:schemeClr val="bg1"/>
                </a:solidFill>
              </a:rPr>
              <a:t>, not for marriage …   for </a:t>
            </a:r>
            <a:r>
              <a:rPr lang="en-US" altLang="en-US" sz="3100" dirty="0">
                <a:solidFill>
                  <a:srgbClr val="FFFFCC"/>
                </a:solidFill>
              </a:rPr>
              <a:t>funeral</a:t>
            </a:r>
            <a:r>
              <a:rPr lang="en-US" altLang="en-US" sz="3100" dirty="0">
                <a:solidFill>
                  <a:schemeClr val="bg1"/>
                </a:solidFill>
              </a:rPr>
              <a:t>, not for life </a:t>
            </a:r>
            <a:br>
              <a:rPr lang="en-US" altLang="en-US" sz="3100" dirty="0">
                <a:solidFill>
                  <a:schemeClr val="bg1"/>
                </a:solidFill>
              </a:rPr>
            </a:br>
            <a:r>
              <a:rPr lang="en-US" altLang="en-US" sz="3100" dirty="0">
                <a:solidFill>
                  <a:schemeClr val="bg1"/>
                </a:solidFill>
              </a:rPr>
              <a:t>… for </a:t>
            </a:r>
            <a:r>
              <a:rPr lang="en-US" altLang="en-US" sz="3100" dirty="0">
                <a:solidFill>
                  <a:srgbClr val="FFFFCC"/>
                </a:solidFill>
              </a:rPr>
              <a:t>Sunday</a:t>
            </a:r>
            <a:r>
              <a:rPr lang="en-US" altLang="en-US" sz="3100" dirty="0">
                <a:solidFill>
                  <a:schemeClr val="bg1"/>
                </a:solidFill>
              </a:rPr>
              <a:t>, not for Monday …</a:t>
            </a:r>
          </a:p>
          <a:p>
            <a:pPr>
              <a:spcAft>
                <a:spcPts val="0"/>
              </a:spcAft>
            </a:pPr>
            <a:endParaRPr lang="en-US" altLang="en-US" sz="3100" dirty="0">
              <a:solidFill>
                <a:schemeClr val="bg1"/>
              </a:solidFill>
            </a:endParaRP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305669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334323" y="762000"/>
            <a:ext cx="6477000" cy="609600"/>
          </a:xfrm>
          <a:prstGeom prst="roundRect">
            <a:avLst/>
          </a:prstGeom>
          <a:solidFill>
            <a:srgbClr val="002060"/>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 </a:t>
            </a:r>
            <a:r>
              <a:rPr kumimoji="0" lang="en-US" sz="24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Attitude Toward Bible</a:t>
            </a:r>
          </a:p>
        </p:txBody>
      </p:sp>
      <p:sp>
        <p:nvSpPr>
          <p:cNvPr id="3" name="Rounded Rectangle 3">
            <a:extLst>
              <a:ext uri="{FF2B5EF4-FFF2-40B4-BE49-F238E27FC236}">
                <a16:creationId xmlns:a16="http://schemas.microsoft.com/office/drawing/2014/main" id="{CECAA4C0-5A1C-49CE-B640-018D019C90D8}"/>
              </a:ext>
            </a:extLst>
          </p:cNvPr>
          <p:cNvSpPr/>
          <p:nvPr/>
        </p:nvSpPr>
        <p:spPr bwMode="auto">
          <a:xfrm>
            <a:off x="657519" y="1600200"/>
            <a:ext cx="7837170" cy="1447800"/>
          </a:xfrm>
          <a:prstGeom prst="roundRect">
            <a:avLst/>
          </a:prstGeom>
          <a:solidFill>
            <a:srgbClr val="002060"/>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Attitude Toward Bible Authority</a:t>
            </a:r>
          </a:p>
        </p:txBody>
      </p:sp>
    </p:spTree>
    <p:extLst>
      <p:ext uri="{BB962C8B-B14F-4D97-AF65-F5344CB8AC3E}">
        <p14:creationId xmlns:p14="http://schemas.microsoft.com/office/powerpoint/2010/main" val="1136065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609600"/>
          </a:xfrm>
        </p:spPr>
        <p:txBody>
          <a:bodyPr/>
          <a:lstStyle/>
          <a:p>
            <a:r>
              <a:rPr lang="en-US" altLang="en-US" sz="3400" dirty="0">
                <a:solidFill>
                  <a:srgbClr val="FFFF00"/>
                </a:solidFill>
              </a:rPr>
              <a:t>Phil.1:7</a:t>
            </a:r>
          </a:p>
        </p:txBody>
      </p:sp>
      <p:sp>
        <p:nvSpPr>
          <p:cNvPr id="3075" name="Rectangle 3"/>
          <p:cNvSpPr>
            <a:spLocks noGrp="1" noChangeArrowheads="1"/>
          </p:cNvSpPr>
          <p:nvPr>
            <p:ph type="body" idx="1"/>
          </p:nvPr>
        </p:nvSpPr>
        <p:spPr>
          <a:xfrm>
            <a:off x="381000" y="761999"/>
            <a:ext cx="8382000" cy="5819481"/>
          </a:xfrm>
        </p:spPr>
        <p:txBody>
          <a:bodyPr/>
          <a:lstStyle/>
          <a:p>
            <a:pPr>
              <a:spcAft>
                <a:spcPts val="0"/>
              </a:spcAft>
            </a:pPr>
            <a:r>
              <a:rPr lang="en-US" altLang="en-US" sz="3100" dirty="0">
                <a:solidFill>
                  <a:srgbClr val="CCFFCC"/>
                </a:solidFill>
              </a:rPr>
              <a:t>Defense: </a:t>
            </a:r>
            <a:r>
              <a:rPr lang="en-US" altLang="en-US" sz="3100" dirty="0">
                <a:solidFill>
                  <a:schemeClr val="bg1"/>
                </a:solidFill>
              </a:rPr>
              <a:t>verbal defense</a:t>
            </a:r>
          </a:p>
          <a:p>
            <a:pPr lvl="1">
              <a:spcAft>
                <a:spcPts val="1200"/>
              </a:spcAft>
            </a:pPr>
            <a:r>
              <a:rPr lang="en-US" altLang="en-US" sz="3100" dirty="0">
                <a:solidFill>
                  <a:schemeClr val="bg1"/>
                </a:solidFill>
              </a:rPr>
              <a:t>Remove doubts of enemies</a:t>
            </a:r>
          </a:p>
          <a:p>
            <a:pPr>
              <a:spcAft>
                <a:spcPts val="600"/>
              </a:spcAft>
            </a:pPr>
            <a:r>
              <a:rPr lang="en-US" altLang="en-US" sz="3100" dirty="0">
                <a:solidFill>
                  <a:srgbClr val="CCFFCC"/>
                </a:solidFill>
              </a:rPr>
              <a:t>Confirmation / guarantee:</a:t>
            </a:r>
            <a:r>
              <a:rPr lang="en-US" altLang="en-US" sz="3100" dirty="0">
                <a:solidFill>
                  <a:schemeClr val="bg1"/>
                </a:solidFill>
              </a:rPr>
              <a:t>  “teach it right”</a:t>
            </a:r>
          </a:p>
          <a:p>
            <a:pPr lvl="1">
              <a:spcAft>
                <a:spcPts val="600"/>
              </a:spcAft>
            </a:pPr>
            <a:r>
              <a:rPr lang="en-US" altLang="en-US" sz="3100" dirty="0">
                <a:solidFill>
                  <a:schemeClr val="bg1"/>
                </a:solidFill>
              </a:rPr>
              <a:t>Mere lip service does not save</a:t>
            </a: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2827356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334323" y="762000"/>
            <a:ext cx="6477000" cy="609600"/>
          </a:xfrm>
          <a:prstGeom prst="roundRect">
            <a:avLst/>
          </a:prstGeom>
          <a:solidFill>
            <a:srgbClr val="002060"/>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 </a:t>
            </a:r>
            <a:r>
              <a:rPr kumimoji="0" lang="en-US" sz="24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Attitude Toward Bible</a:t>
            </a:r>
          </a:p>
        </p:txBody>
      </p:sp>
      <p:sp>
        <p:nvSpPr>
          <p:cNvPr id="3" name="Rounded Rectangle 3">
            <a:extLst>
              <a:ext uri="{FF2B5EF4-FFF2-40B4-BE49-F238E27FC236}">
                <a16:creationId xmlns:a16="http://schemas.microsoft.com/office/drawing/2014/main" id="{CECAA4C0-5A1C-49CE-B640-018D019C90D8}"/>
              </a:ext>
            </a:extLst>
          </p:cNvPr>
          <p:cNvSpPr/>
          <p:nvPr/>
        </p:nvSpPr>
        <p:spPr bwMode="auto">
          <a:xfrm>
            <a:off x="657519" y="2438400"/>
            <a:ext cx="7837170" cy="1447800"/>
          </a:xfrm>
          <a:prstGeom prst="roundRect">
            <a:avLst/>
          </a:prstGeom>
          <a:solidFill>
            <a:srgbClr val="002060"/>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III.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Attitude Toward</a:t>
            </a:r>
            <a:b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b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Knowledge of Bible </a:t>
            </a:r>
          </a:p>
        </p:txBody>
      </p:sp>
      <p:sp>
        <p:nvSpPr>
          <p:cNvPr id="4" name="Rounded Rectangle 3">
            <a:extLst>
              <a:ext uri="{FF2B5EF4-FFF2-40B4-BE49-F238E27FC236}">
                <a16:creationId xmlns:a16="http://schemas.microsoft.com/office/drawing/2014/main" id="{AEB5D3B4-A9B6-52CF-A70E-3CED6DE641C4}"/>
              </a:ext>
            </a:extLst>
          </p:cNvPr>
          <p:cNvSpPr/>
          <p:nvPr/>
        </p:nvSpPr>
        <p:spPr bwMode="auto">
          <a:xfrm>
            <a:off x="1333892" y="1600200"/>
            <a:ext cx="6477000" cy="609600"/>
          </a:xfrm>
          <a:prstGeom prst="roundRect">
            <a:avLst/>
          </a:prstGeom>
          <a:solidFill>
            <a:srgbClr val="002060"/>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 </a:t>
            </a:r>
            <a:r>
              <a:rPr kumimoji="0" lang="en-US" sz="24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Attitude Toward Bible Authority</a:t>
            </a:r>
          </a:p>
        </p:txBody>
      </p:sp>
    </p:spTree>
    <p:extLst>
      <p:ext uri="{BB962C8B-B14F-4D97-AF65-F5344CB8AC3E}">
        <p14:creationId xmlns:p14="http://schemas.microsoft.com/office/powerpoint/2010/main" val="640156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609600"/>
          </a:xfrm>
        </p:spPr>
        <p:txBody>
          <a:bodyPr/>
          <a:lstStyle/>
          <a:p>
            <a:r>
              <a:rPr lang="en-US" altLang="en-US" sz="3400" dirty="0">
                <a:solidFill>
                  <a:srgbClr val="FFFF00"/>
                </a:solidFill>
              </a:rPr>
              <a:t>Phil.1:9</a:t>
            </a:r>
          </a:p>
        </p:txBody>
      </p:sp>
      <p:sp>
        <p:nvSpPr>
          <p:cNvPr id="3075" name="Rectangle 3"/>
          <p:cNvSpPr>
            <a:spLocks noGrp="1" noChangeArrowheads="1"/>
          </p:cNvSpPr>
          <p:nvPr>
            <p:ph type="body" idx="1"/>
          </p:nvPr>
        </p:nvSpPr>
        <p:spPr>
          <a:xfrm>
            <a:off x="381000" y="761999"/>
            <a:ext cx="8382000" cy="5819481"/>
          </a:xfrm>
        </p:spPr>
        <p:txBody>
          <a:bodyPr/>
          <a:lstStyle/>
          <a:p>
            <a:pPr>
              <a:spcAft>
                <a:spcPts val="600"/>
              </a:spcAft>
            </a:pPr>
            <a:r>
              <a:rPr lang="en-US" altLang="en-US" sz="3100" i="1" dirty="0">
                <a:solidFill>
                  <a:srgbClr val="CCFFFF"/>
                </a:solidFill>
              </a:rPr>
              <a:t>Abound</a:t>
            </a:r>
            <a:r>
              <a:rPr lang="en-US" altLang="en-US" sz="3100" dirty="0">
                <a:solidFill>
                  <a:schemeClr val="bg1"/>
                </a:solidFill>
              </a:rPr>
              <a:t> in knowledge</a:t>
            </a:r>
          </a:p>
          <a:p>
            <a:pPr>
              <a:spcAft>
                <a:spcPts val="0"/>
              </a:spcAft>
            </a:pPr>
            <a:r>
              <a:rPr lang="en-US" altLang="en-US" sz="3100" dirty="0">
                <a:solidFill>
                  <a:schemeClr val="bg1"/>
                </a:solidFill>
              </a:rPr>
              <a:t>Some Christians don’t leave home without </a:t>
            </a:r>
            <a:r>
              <a:rPr lang="en-US" altLang="en-US" sz="3100" i="1" dirty="0">
                <a:solidFill>
                  <a:schemeClr val="bg1"/>
                </a:solidFill>
              </a:rPr>
              <a:t>American Express </a:t>
            </a:r>
            <a:r>
              <a:rPr lang="en-US" altLang="en-US" sz="3100" dirty="0">
                <a:solidFill>
                  <a:schemeClr val="bg1"/>
                </a:solidFill>
              </a:rPr>
              <a:t>. . . </a:t>
            </a: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2303229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12852</TotalTime>
  <Words>1081</Words>
  <Application>Microsoft Office PowerPoint</Application>
  <PresentationFormat>On-screen Show (4:3)</PresentationFormat>
  <Paragraphs>111</Paragraphs>
  <Slides>22</Slides>
  <Notes>16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22</vt:i4>
      </vt:variant>
    </vt:vector>
  </HeadingPairs>
  <TitlesOfParts>
    <vt:vector size="26" baseType="lpstr">
      <vt:lpstr>Arial</vt:lpstr>
      <vt:lpstr>Verdana</vt:lpstr>
      <vt:lpstr>1_Default Design</vt:lpstr>
      <vt:lpstr>Default Design</vt:lpstr>
      <vt:lpstr>PowerPoint Presentation</vt:lpstr>
      <vt:lpstr>Philippians 3</vt:lpstr>
      <vt:lpstr>Philippians 3</vt:lpstr>
      <vt:lpstr>PowerPoint Presentation</vt:lpstr>
      <vt:lpstr>Phil.1:5</vt:lpstr>
      <vt:lpstr>PowerPoint Presentation</vt:lpstr>
      <vt:lpstr>Phil.1:7</vt:lpstr>
      <vt:lpstr>PowerPoint Presentation</vt:lpstr>
      <vt:lpstr>Phil.1:9</vt:lpstr>
      <vt:lpstr>PowerPoint Presentation</vt:lpstr>
      <vt:lpstr>Phil.1:27, in harmony with, worthy…</vt:lpstr>
      <vt:lpstr>PowerPoint Presentation</vt:lpstr>
      <vt:lpstr>Movies</vt:lpstr>
      <vt:lpstr>Mixed swimming</vt:lpstr>
      <vt:lpstr>Immodest dress</vt:lpstr>
      <vt:lpstr>Immodest dress</vt:lpstr>
      <vt:lpstr>Visitor’s dress code</vt:lpstr>
      <vt:lpstr>Pornography</vt:lpstr>
      <vt:lpstr>Dancing</vt:lpstr>
      <vt:lpstr>Alcohol abuse</vt:lpstr>
      <vt:lpstr>MDR</vt:lpstr>
      <vt:lpstr>Conclusion</vt:lpstr>
    </vt:vector>
  </TitlesOfParts>
  <Company>Duggin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1160</cp:revision>
  <dcterms:created xsi:type="dcterms:W3CDTF">2011-08-18T15:42:19Z</dcterms:created>
  <dcterms:modified xsi:type="dcterms:W3CDTF">2023-01-03T00:14:54Z</dcterms:modified>
</cp:coreProperties>
</file>