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485" r:id="rId4"/>
    <p:sldId id="486" r:id="rId5"/>
    <p:sldId id="373" r:id="rId6"/>
    <p:sldId id="487" r:id="rId7"/>
    <p:sldId id="488" r:id="rId8"/>
    <p:sldId id="501" r:id="rId9"/>
    <p:sldId id="502" r:id="rId10"/>
    <p:sldId id="503" r:id="rId11"/>
    <p:sldId id="489" r:id="rId12"/>
    <p:sldId id="490" r:id="rId13"/>
    <p:sldId id="494" r:id="rId14"/>
    <p:sldId id="495" r:id="rId15"/>
    <p:sldId id="504" r:id="rId16"/>
    <p:sldId id="496" r:id="rId17"/>
    <p:sldId id="497" r:id="rId18"/>
    <p:sldId id="498" r:id="rId19"/>
    <p:sldId id="499" r:id="rId20"/>
    <p:sldId id="500" r:id="rId21"/>
    <p:sldId id="50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CCFFCC"/>
    <a:srgbClr val="FFFF99"/>
    <a:srgbClr val="FFFF66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0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947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088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231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274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718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48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67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33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51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28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789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22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54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00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1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People Problems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</a:rPr>
              <a:t>[1 Thes.5:12-15]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Esteem the elders, 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914400"/>
            <a:ext cx="83820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Respect</a:t>
            </a:r>
            <a:r>
              <a:rPr lang="en-US" altLang="en-US" dirty="0">
                <a:solidFill>
                  <a:schemeClr val="bg1"/>
                </a:solidFill>
              </a:rPr>
              <a:t> (triple intensive) – </a:t>
            </a:r>
            <a:r>
              <a:rPr lang="en-US" altLang="en-US" dirty="0">
                <a:solidFill>
                  <a:srgbClr val="CCFFFF"/>
                </a:solidFill>
              </a:rPr>
              <a:t>very highly; quite beyond all measure.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99"/>
                </a:solidFill>
              </a:rPr>
              <a:t>“Highest form of comparison imaginable”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sz="1800" dirty="0">
                <a:solidFill>
                  <a:schemeClr val="bg1"/>
                </a:solidFill>
              </a:rPr>
              <a:t>– BDAG</a:t>
            </a:r>
            <a:endParaRPr lang="en-US" altLang="en-US" sz="2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Three times in NT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u="sng" dirty="0">
                <a:solidFill>
                  <a:schemeClr val="bg1"/>
                </a:solidFill>
              </a:rPr>
              <a:t>1 Th.3:10</a:t>
            </a:r>
            <a:r>
              <a:rPr lang="en-US" altLang="en-US" sz="3200" dirty="0">
                <a:solidFill>
                  <a:schemeClr val="bg1"/>
                </a:solidFill>
              </a:rPr>
              <a:t>, to see Thessalonians again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u="sng" dirty="0">
                <a:solidFill>
                  <a:schemeClr val="bg1"/>
                </a:solidFill>
              </a:rPr>
              <a:t>Ep.3:20</a:t>
            </a:r>
            <a:r>
              <a:rPr lang="en-US" altLang="en-US" sz="3200" dirty="0">
                <a:solidFill>
                  <a:schemeClr val="bg1"/>
                </a:solidFill>
              </a:rPr>
              <a:t>, God’s power in prayer –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“Now to Him who is able to do </a:t>
            </a:r>
            <a:r>
              <a:rPr lang="en-US" altLang="en-US" sz="3200" i="1" u="sng" dirty="0">
                <a:solidFill>
                  <a:srgbClr val="FFFFCC"/>
                </a:solidFill>
              </a:rPr>
              <a:t>exceedingly abundantly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u="sng" dirty="0">
                <a:solidFill>
                  <a:srgbClr val="FFFFCC"/>
                </a:solidFill>
              </a:rPr>
              <a:t>above</a:t>
            </a:r>
            <a:r>
              <a:rPr lang="en-US" altLang="en-US" sz="3200" dirty="0">
                <a:solidFill>
                  <a:schemeClr val="bg1"/>
                </a:solidFill>
              </a:rPr>
              <a:t> all that we ask or think, according to the power that works in us”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4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Proper actions – pursue…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6858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FF"/>
                </a:solidFill>
              </a:rPr>
              <a:t>In Love</a:t>
            </a:r>
            <a:r>
              <a:rPr lang="en-US" altLang="en-US" sz="3100" dirty="0">
                <a:solidFill>
                  <a:schemeClr val="bg1"/>
                </a:solidFill>
              </a:rPr>
              <a:t>, 13.   Soil in which churches grow.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CCFFFF"/>
                </a:solidFill>
              </a:rPr>
              <a:t>At Peace</a:t>
            </a:r>
            <a:r>
              <a:rPr lang="en-US" altLang="en-US" sz="3100" dirty="0">
                <a:solidFill>
                  <a:schemeClr val="bg1"/>
                </a:solidFill>
              </a:rPr>
              <a:t>, 13.   Keep the peace.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Opposite of constant criticism, grumbling.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6.   /     Ja.3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14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But if you have bitter envy and self-seeking in your hearts, do not boast and lie against the truth.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15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This wisdom does not descend from above, but is earthly, sensual, demonic.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James 5</a:t>
            </a:r>
            <a:r>
              <a:rPr lang="en-US" altLang="en-US" sz="3100" baseline="30000" dirty="0">
                <a:solidFill>
                  <a:schemeClr val="bg1"/>
                </a:solidFill>
              </a:rPr>
              <a:t>9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Do not grumble against one another, brethren, lest you be condemned. Behold, the Judge is standing at the door!</a:t>
            </a:r>
          </a:p>
        </p:txBody>
      </p:sp>
    </p:spTree>
    <p:extLst>
      <p:ext uri="{BB962C8B-B14F-4D97-AF65-F5344CB8AC3E}">
        <p14:creationId xmlns:p14="http://schemas.microsoft.com/office/powerpoint/2010/main" val="15608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838200"/>
            <a:ext cx="5352893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Follow the Leaders, 12-13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CAE07F8-3D37-6B39-0535-B72238CF23BB}"/>
              </a:ext>
            </a:extLst>
          </p:cNvPr>
          <p:cNvSpPr/>
          <p:nvPr/>
        </p:nvSpPr>
        <p:spPr bwMode="auto">
          <a:xfrm>
            <a:off x="1018881" y="1600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Fortify the Brethren,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9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A job for every Christian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762000"/>
            <a:ext cx="8382000" cy="5572027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i="1" dirty="0">
                <a:solidFill>
                  <a:srgbClr val="CCFFCC"/>
                </a:solidFill>
              </a:rPr>
              <a:t>The strong help the weak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99"/>
                </a:solidFill>
              </a:rPr>
              <a:t>Warn the unruly. </a:t>
            </a:r>
            <a:r>
              <a:rPr lang="en-US" altLang="en-US" dirty="0">
                <a:solidFill>
                  <a:schemeClr val="bg1"/>
                </a:solidFill>
              </a:rPr>
              <a:t> 2 Th.3:6, 11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Military term: soldier out of rank; insubordinate 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Plato:  of intemperance in pleasures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Today:  TV, sports, company, travel… draw away souls from duty to God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Man drowning:  throw a float or wait for lifeguard?? </a:t>
            </a:r>
          </a:p>
        </p:txBody>
      </p:sp>
    </p:spTree>
    <p:extLst>
      <p:ext uri="{BB962C8B-B14F-4D97-AF65-F5344CB8AC3E}">
        <p14:creationId xmlns:p14="http://schemas.microsoft.com/office/powerpoint/2010/main" val="19856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A job for every Christian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762000"/>
            <a:ext cx="8382000" cy="557202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99"/>
                </a:solidFill>
              </a:rPr>
              <a:t>Comfort fainthearted</a:t>
            </a:r>
            <a:r>
              <a:rPr lang="en-US" altLang="en-US" dirty="0">
                <a:solidFill>
                  <a:schemeClr val="bg1"/>
                </a:solidFill>
              </a:rPr>
              <a:t>  [small-souled] Discouraged; overwhelmed by stress or sorrow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Third baseman error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How to respond?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Death,</a:t>
            </a:r>
            <a:r>
              <a:rPr lang="en-US" altLang="en-US" sz="3200" dirty="0">
                <a:solidFill>
                  <a:schemeClr val="bg1"/>
                </a:solidFill>
              </a:rPr>
              <a:t> 4:13-18?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Confused, </a:t>
            </a:r>
            <a:r>
              <a:rPr lang="en-US" altLang="en-US" sz="3200" dirty="0">
                <a:solidFill>
                  <a:schemeClr val="bg1"/>
                </a:solidFill>
              </a:rPr>
              <a:t>5:1-11?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Discouraged,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FFFFCC"/>
                </a:solidFill>
              </a:rPr>
              <a:t>thinking about quitting?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Dt.1:28</a:t>
            </a:r>
          </a:p>
          <a:p>
            <a:pPr lvl="3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Phm.21 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A job for every Christian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685800"/>
            <a:ext cx="8382000" cy="557202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Uphold weak.  </a:t>
            </a:r>
            <a:r>
              <a:rPr lang="en-US" altLang="en-US" sz="3100" dirty="0">
                <a:solidFill>
                  <a:srgbClr val="FFFFCC"/>
                </a:solidFill>
              </a:rPr>
              <a:t>Hold on to them.  Support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Mt.6:24, </a:t>
            </a:r>
            <a:r>
              <a:rPr lang="en-US" altLang="en-US" sz="3100" dirty="0">
                <a:solidFill>
                  <a:srgbClr val="FFFFCC"/>
                </a:solidFill>
              </a:rPr>
              <a:t>hold on to them…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Shrinking from persecution?  (3:3-5)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Sinful lapse?  (4:3-8)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Spiritual decay?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Patient with all.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“Verb means to hold out long before taking action; God Himself is longsuffering toward us</a:t>
            </a:r>
            <a:r>
              <a:rPr lang="en-US" altLang="en-US" sz="3200" dirty="0">
                <a:solidFill>
                  <a:srgbClr val="CCFFFF"/>
                </a:solidFill>
              </a:rPr>
              <a:t>” </a:t>
            </a:r>
            <a:r>
              <a:rPr lang="en-US" altLang="en-US" sz="2000" dirty="0">
                <a:solidFill>
                  <a:schemeClr val="bg1"/>
                </a:solidFill>
              </a:rPr>
              <a:t>– Lenski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Tim.4:2, preach the word…with all long-suffering and teaching</a:t>
            </a:r>
          </a:p>
        </p:txBody>
      </p:sp>
    </p:spTree>
    <p:extLst>
      <p:ext uri="{BB962C8B-B14F-4D97-AF65-F5344CB8AC3E}">
        <p14:creationId xmlns:p14="http://schemas.microsoft.com/office/powerpoint/2010/main" val="20701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96377" y="838200"/>
            <a:ext cx="5352893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Follow the Leaders, 12-13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CAE07F8-3D37-6B39-0535-B72238CF23BB}"/>
              </a:ext>
            </a:extLst>
          </p:cNvPr>
          <p:cNvSpPr/>
          <p:nvPr/>
        </p:nvSpPr>
        <p:spPr bwMode="auto">
          <a:xfrm>
            <a:off x="1018881" y="2381054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Forsake all Vengeance,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D4221A-D1D6-5497-AF2A-50B1B8B1F39E}"/>
              </a:ext>
            </a:extLst>
          </p:cNvPr>
          <p:cNvSpPr/>
          <p:nvPr/>
        </p:nvSpPr>
        <p:spPr bwMode="auto">
          <a:xfrm>
            <a:off x="1895573" y="1609627"/>
            <a:ext cx="5352893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Fortify the Brethren, 12-13</a:t>
            </a:r>
          </a:p>
        </p:txBody>
      </p:sp>
    </p:spTree>
    <p:extLst>
      <p:ext uri="{BB962C8B-B14F-4D97-AF65-F5344CB8AC3E}">
        <p14:creationId xmlns:p14="http://schemas.microsoft.com/office/powerpoint/2010/main" val="3830064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From the hurt to the ‘hurters’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752573"/>
            <a:ext cx="8382000" cy="5572027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See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[pl.]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that no one </a:t>
            </a:r>
            <a:r>
              <a:rPr lang="en-US" altLang="en-US" sz="2400" dirty="0">
                <a:solidFill>
                  <a:schemeClr val="bg1"/>
                </a:solidFill>
              </a:rPr>
              <a:t>[sg.]</a:t>
            </a:r>
            <a:r>
              <a:rPr lang="en-US" altLang="en-US" sz="2400" dirty="0">
                <a:solidFill>
                  <a:srgbClr val="FFFF99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renders </a:t>
            </a:r>
            <a:r>
              <a:rPr lang="en-US" altLang="en-US" sz="2400" dirty="0">
                <a:solidFill>
                  <a:schemeClr val="bg1"/>
                </a:solidFill>
              </a:rPr>
              <a:t>[sg.]</a:t>
            </a:r>
            <a:r>
              <a:rPr lang="en-US" altLang="en-US" sz="3100" dirty="0">
                <a:solidFill>
                  <a:srgbClr val="FFFF99"/>
                </a:solidFill>
              </a:rPr>
              <a:t> evil for evil to anyone, but always pursue </a:t>
            </a:r>
            <a:r>
              <a:rPr lang="en-US" altLang="en-US" sz="2400" dirty="0">
                <a:solidFill>
                  <a:schemeClr val="bg1"/>
                </a:solidFill>
              </a:rPr>
              <a:t>[pl.]</a:t>
            </a:r>
            <a:r>
              <a:rPr lang="en-US" altLang="en-US" sz="3100" dirty="0">
                <a:solidFill>
                  <a:srgbClr val="FFFF99"/>
                </a:solidFill>
              </a:rPr>
              <a:t> what is good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“A person who has received an injury, and is in a passion, sees too much; his neighbors therefore ought to see (for him)” </a:t>
            </a:r>
            <a:r>
              <a:rPr lang="en-US" altLang="en-US" sz="2000" dirty="0">
                <a:solidFill>
                  <a:schemeClr val="bg1"/>
                </a:solidFill>
              </a:rPr>
              <a:t>– Bengal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Hardest time to take advice: when enraged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[“Don’t get mad, get even!”]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2:14, new Christians just leaving worldly ways see many offenses, hurt feelings… </a:t>
            </a:r>
            <a:r>
              <a:rPr lang="en-US" altLang="en-US" sz="3100" u="sng" dirty="0">
                <a:solidFill>
                  <a:schemeClr val="bg1"/>
                </a:solidFill>
              </a:rPr>
              <a:t>society is no help</a:t>
            </a:r>
            <a:r>
              <a:rPr lang="en-US" altLang="en-US" sz="3100" dirty="0">
                <a:solidFill>
                  <a:schemeClr val="bg1"/>
                </a:solidFill>
              </a:rPr>
              <a:t>. 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50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From the hurt to the ‘hurters’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685800"/>
            <a:ext cx="8382000" cy="557202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One of the strongest impulses in human nature – don’t get mad, get even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5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Ro.12:17-21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Pt.3:9, </a:t>
            </a:r>
            <a:r>
              <a:rPr lang="en-US" altLang="en-US" sz="3100" dirty="0">
                <a:solidFill>
                  <a:srgbClr val="FFFFCC"/>
                </a:solidFill>
              </a:rPr>
              <a:t>not returning evil for evil or reviling for reviling, but on the contrary blessing, knowing that you were called to this, that you may inherit a blessing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AD217F-DEA3-19FB-37FE-B86509E7D084}"/>
              </a:ext>
            </a:extLst>
          </p:cNvPr>
          <p:cNvSpPr/>
          <p:nvPr/>
        </p:nvSpPr>
        <p:spPr>
          <a:xfrm>
            <a:off x="1770064" y="1905000"/>
            <a:ext cx="5620375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“Revenge is the most natural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and instinctive of vices” </a:t>
            </a:r>
            <a:r>
              <a:rPr lang="en-US" dirty="0"/>
              <a:t>– Denney</a:t>
            </a:r>
          </a:p>
        </p:txBody>
      </p:sp>
    </p:spTree>
    <p:extLst>
      <p:ext uri="{BB962C8B-B14F-4D97-AF65-F5344CB8AC3E}">
        <p14:creationId xmlns:p14="http://schemas.microsoft.com/office/powerpoint/2010/main" val="311519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From the hurt to the ‘hurters’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685800"/>
            <a:ext cx="8382000" cy="557202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Pursue good – </a:t>
            </a:r>
            <a:r>
              <a:rPr lang="en-US" altLang="en-US" sz="3100" dirty="0">
                <a:solidFill>
                  <a:schemeClr val="bg1"/>
                </a:solidFill>
              </a:rPr>
              <a:t>(continuous present tense combined with </a:t>
            </a:r>
            <a:r>
              <a:rPr lang="en-US" altLang="en-US" sz="3100" dirty="0">
                <a:solidFill>
                  <a:srgbClr val="CCFFFF"/>
                </a:solidFill>
              </a:rPr>
              <a:t>‘always’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marL="461963" lvl="1" indent="-179388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 Follow in haste; opposite of half-hearted</a:t>
            </a:r>
          </a:p>
          <a:p>
            <a:pPr marL="519113" lvl="1" indent="-236538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Always look for kind opportunity / whenever you can / to as many as you can / as long as your can … even to enemies.    </a:t>
            </a:r>
          </a:p>
          <a:p>
            <a:pPr marL="519113" lvl="1" indent="-236538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Gal.6:10</a:t>
            </a:r>
          </a:p>
          <a:p>
            <a:pPr marL="519113" lvl="1" indent="-2365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Christians did not realize they were enslaved … </a:t>
            </a:r>
            <a:r>
              <a:rPr lang="en-US" altLang="en-US" sz="3100" u="sng" dirty="0">
                <a:solidFill>
                  <a:schemeClr val="bg1"/>
                </a:solidFill>
              </a:rPr>
              <a:t>to </a:t>
            </a:r>
            <a:r>
              <a:rPr lang="en-US" altLang="en-US" sz="3100" u="sng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u="sng" dirty="0">
                <a:solidFill>
                  <a:schemeClr val="bg1"/>
                </a:solidFill>
              </a:rPr>
              <a:t>by their grudges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1752601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Paul is a first responder. 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rgbClr val="FFFFCC"/>
                </a:solidFill>
              </a:rPr>
              <a:t>He must make a difference in the state of the brethren …or lose them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dirty="0">
                <a:solidFill>
                  <a:srgbClr val="CCFFCC"/>
                </a:solidFill>
              </a:rPr>
              <a:t>Paul commends Thessalonians for many things…but they’re not perfect</a:t>
            </a:r>
            <a:endParaRPr lang="en-US" sz="3100" kern="0" dirty="0">
              <a:solidFill>
                <a:srgbClr val="CC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3:10, lacking in their faith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4:11-12, general behavior</a:t>
            </a:r>
          </a:p>
          <a:p>
            <a:pPr marL="339725" indent="-339725">
              <a:spcAft>
                <a:spcPts val="12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5:12-15,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potential people problems in the congregation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From the hurt to the ‘hurters’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685800"/>
            <a:ext cx="8382000" cy="557202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CE9918A-F40D-C65B-39B9-BBDD89E9BA95}"/>
              </a:ext>
            </a:extLst>
          </p:cNvPr>
          <p:cNvSpPr/>
          <p:nvPr/>
        </p:nvSpPr>
        <p:spPr>
          <a:xfrm>
            <a:off x="419492" y="1295400"/>
            <a:ext cx="8305800" cy="2371627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FFFFCC"/>
                </a:solidFill>
              </a:rPr>
              <a:t>‘I expect to pass through life but once.  If therefore, there be any kindness I can show, or any good thing I can do to any fellow being, let me do it now, and not defer or neglect it, as I shall not pass this way again’  </a:t>
            </a:r>
            <a:r>
              <a:rPr lang="en-US" dirty="0"/>
              <a:t>–</a:t>
            </a:r>
            <a:r>
              <a:rPr lang="en-US" sz="2800" dirty="0"/>
              <a:t> </a:t>
            </a:r>
            <a:r>
              <a:rPr lang="en-US" dirty="0"/>
              <a:t>Wm. Penn</a:t>
            </a:r>
          </a:p>
        </p:txBody>
      </p:sp>
    </p:spTree>
    <p:extLst>
      <p:ext uri="{BB962C8B-B14F-4D97-AF65-F5344CB8AC3E}">
        <p14:creationId xmlns:p14="http://schemas.microsoft.com/office/powerpoint/2010/main" val="148723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Paul is deeply concerned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1"/>
            <a:ext cx="8229600" cy="5562600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AutoNum type="alphaLcPeriod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probably Jews, falsely accused Paul of teaching error, greed…</a:t>
            </a:r>
          </a:p>
          <a:p>
            <a:pPr marL="514350" indent="-514350">
              <a:spcAft>
                <a:spcPts val="1200"/>
              </a:spcAft>
              <a:buAutoNum type="alphaLcPeriod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New Christians were suffering persecution.</a:t>
            </a:r>
          </a:p>
          <a:p>
            <a:pPr marL="514350" indent="-514350">
              <a:spcAft>
                <a:spcPts val="1200"/>
              </a:spcAft>
              <a:buAutoNum type="alphaLcPeriod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Immorality had infected some.  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[Perhaps they never changed?]</a:t>
            </a:r>
          </a:p>
          <a:p>
            <a:pPr marL="514350" indent="-514350">
              <a:spcAft>
                <a:spcPts val="1200"/>
              </a:spcAft>
              <a:buAutoNum type="alphaLcPeriod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 were doctrinal difficulties. 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[E.g., the return of Christ.]</a:t>
            </a:r>
          </a:p>
          <a:p>
            <a:pPr marL="514350" indent="-514350">
              <a:spcAft>
                <a:spcPts val="1200"/>
              </a:spcAft>
              <a:buAutoNum type="alphaLcPeriod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were lax in discipline. 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Follow the Leaders,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12-13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399"/>
            <a:ext cx="8229600" cy="914401"/>
          </a:xfrm>
        </p:spPr>
        <p:txBody>
          <a:bodyPr/>
          <a:lstStyle/>
          <a:p>
            <a:r>
              <a:rPr lang="en-US" sz="3400" i="1" dirty="0">
                <a:solidFill>
                  <a:srgbClr val="CCFFCC"/>
                </a:solidFill>
              </a:rPr>
              <a:t>One of our greatest blessings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Who are these leaders?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Timothy (or others) sent from Paul?  (3:1-6)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Zealous Christians who motivate other Christians?   (4:18;  5:11)  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Phoebe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Ro.16:1-2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Stephanus family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1 Co.16:15-18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Prophets (1 Th.5:19-20)?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u="sng" dirty="0">
                <a:solidFill>
                  <a:srgbClr val="CCFFFF"/>
                </a:solidFill>
              </a:rPr>
              <a:t>Elders</a:t>
            </a:r>
            <a:r>
              <a:rPr lang="en-US" altLang="en-US" dirty="0">
                <a:solidFill>
                  <a:schemeClr val="bg1"/>
                </a:solidFill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945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283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Elders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9144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CFFFF"/>
                </a:solidFill>
              </a:rPr>
              <a:t>12:</a:t>
            </a:r>
            <a:r>
              <a:rPr lang="en-US" altLang="en-US" dirty="0">
                <a:solidFill>
                  <a:schemeClr val="bg1"/>
                </a:solidFill>
              </a:rPr>
              <a:t> one article ties three participles to describe same set of persons –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…Recognize </a:t>
            </a:r>
            <a:r>
              <a:rPr lang="en-US" altLang="en-US" dirty="0">
                <a:solidFill>
                  <a:srgbClr val="CCFFCC"/>
                </a:solidFill>
              </a:rPr>
              <a:t>‘the’</a:t>
            </a: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baseline="30000" dirty="0">
                <a:solidFill>
                  <a:srgbClr val="FFFF66"/>
                </a:solidFill>
              </a:rPr>
              <a:t>1</a:t>
            </a:r>
            <a:r>
              <a:rPr lang="en-US" altLang="en-US" dirty="0">
                <a:solidFill>
                  <a:srgbClr val="CCFFFF"/>
                </a:solidFill>
              </a:rPr>
              <a:t>laboring ones</a:t>
            </a:r>
            <a:r>
              <a:rPr lang="en-US" altLang="en-US" dirty="0">
                <a:solidFill>
                  <a:schemeClr val="bg1"/>
                </a:solidFill>
              </a:rPr>
              <a:t>…and </a:t>
            </a:r>
            <a:r>
              <a:rPr lang="en-US" altLang="en-US" baseline="30000" dirty="0">
                <a:solidFill>
                  <a:srgbClr val="FFFF66"/>
                </a:solidFill>
              </a:rPr>
              <a:t>2</a:t>
            </a:r>
            <a:r>
              <a:rPr lang="en-US" altLang="en-US" dirty="0">
                <a:solidFill>
                  <a:srgbClr val="CCFFFF"/>
                </a:solidFill>
              </a:rPr>
              <a:t>ruling ones</a:t>
            </a:r>
            <a:r>
              <a:rPr lang="en-US" altLang="en-US" dirty="0">
                <a:solidFill>
                  <a:schemeClr val="bg1"/>
                </a:solidFill>
              </a:rPr>
              <a:t>…and  </a:t>
            </a:r>
            <a:r>
              <a:rPr lang="en-US" altLang="en-US" baseline="30000" dirty="0">
                <a:solidFill>
                  <a:srgbClr val="FFFF66"/>
                </a:solidFill>
              </a:rPr>
              <a:t>3</a:t>
            </a:r>
            <a:r>
              <a:rPr lang="en-US" altLang="en-US" dirty="0">
                <a:solidFill>
                  <a:srgbClr val="CCFFFF"/>
                </a:solidFill>
              </a:rPr>
              <a:t>admonishing ones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How could some already be elders?  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rgbClr val="FFFF99"/>
                </a:solidFill>
              </a:rPr>
              <a:t>Jews trained in OT for years</a:t>
            </a:r>
            <a:r>
              <a:rPr lang="en-US" altLang="en-US" sz="3000" dirty="0">
                <a:solidFill>
                  <a:srgbClr val="FFFF99"/>
                </a:solidFill>
              </a:rPr>
              <a:t>.   </a:t>
            </a:r>
            <a:r>
              <a:rPr lang="en-US" altLang="en-US" dirty="0">
                <a:solidFill>
                  <a:schemeClr val="bg1"/>
                </a:solidFill>
              </a:rPr>
              <a:t>Ac.2:5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FFFF99"/>
                </a:solidFill>
              </a:rPr>
              <a:t>Pious Jews shifted easily from OT to NT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rgbClr val="FFFF99"/>
                </a:solidFill>
              </a:rPr>
              <a:t>Rulers of synagogues resembled elders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100" dirty="0">
                <a:solidFill>
                  <a:srgbClr val="FFFF99"/>
                </a:solidFill>
              </a:rPr>
              <a:t>Spiritual gifts would supply information </a:t>
            </a:r>
          </a:p>
        </p:txBody>
      </p:sp>
    </p:spTree>
    <p:extLst>
      <p:ext uri="{BB962C8B-B14F-4D97-AF65-F5344CB8AC3E}">
        <p14:creationId xmlns:p14="http://schemas.microsoft.com/office/powerpoint/2010/main" val="108823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400" u="sng" dirty="0">
                <a:solidFill>
                  <a:schemeClr val="bg1"/>
                </a:solidFill>
              </a:rPr>
              <a:t>Recognize</a:t>
            </a:r>
            <a:r>
              <a:rPr lang="en-US" sz="3400" dirty="0">
                <a:solidFill>
                  <a:schemeClr val="bg1"/>
                </a:solidFill>
              </a:rPr>
              <a:t> elders (respect, appreciate)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9144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rgbClr val="FFFF99"/>
                </a:solidFill>
              </a:rPr>
              <a:t>Labor</a:t>
            </a:r>
            <a:r>
              <a:rPr lang="en-US" altLang="en-US" sz="3100" dirty="0">
                <a:solidFill>
                  <a:schemeClr val="bg1"/>
                </a:solidFill>
              </a:rPr>
              <a:t> among you – weary, tired…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Because of their work (13):</a:t>
            </a:r>
          </a:p>
          <a:p>
            <a:pPr marL="1084263" lvl="2" indent="-2825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Nature of work: </a:t>
            </a:r>
            <a:r>
              <a:rPr lang="en-US" altLang="en-US" sz="3100" dirty="0">
                <a:solidFill>
                  <a:schemeClr val="bg1"/>
                </a:solidFill>
              </a:rPr>
              <a:t>spiritual </a:t>
            </a: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sz="3100" dirty="0">
                <a:solidFill>
                  <a:schemeClr val="bg1"/>
                </a:solidFill>
              </a:rPr>
              <a:t>study, teaching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1084263" lvl="2" indent="-2825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Their labor: </a:t>
            </a:r>
            <a:r>
              <a:rPr lang="en-US" altLang="en-US" sz="3100" dirty="0">
                <a:solidFill>
                  <a:schemeClr val="bg1"/>
                </a:solidFill>
              </a:rPr>
              <a:t>souls; endless, exhausting</a:t>
            </a:r>
          </a:p>
          <a:p>
            <a:pPr marL="1084263" lvl="2" indent="-2825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Their thanks: </a:t>
            </a:r>
            <a:r>
              <a:rPr lang="en-US" altLang="en-US" sz="3100" dirty="0">
                <a:solidFill>
                  <a:schemeClr val="bg1"/>
                </a:solidFill>
              </a:rPr>
              <a:t>often unappreciated</a:t>
            </a:r>
          </a:p>
          <a:p>
            <a:pPr marL="0" lvl="2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Hb.13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Obey those who rule over you, and be submissive, for they watch out for your souls, as those who must give account’ combines both duties.</a:t>
            </a:r>
          </a:p>
        </p:txBody>
      </p:sp>
    </p:spTree>
    <p:extLst>
      <p:ext uri="{BB962C8B-B14F-4D97-AF65-F5344CB8AC3E}">
        <p14:creationId xmlns:p14="http://schemas.microsoft.com/office/powerpoint/2010/main" val="1718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Recognize elders (respect, appreciate)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9144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</a:rPr>
              <a:t>They </a:t>
            </a:r>
            <a:r>
              <a:rPr lang="en-US" altLang="en-US" sz="2400" i="1" dirty="0">
                <a:solidFill>
                  <a:srgbClr val="FFFF99"/>
                </a:solidFill>
              </a:rPr>
              <a:t>labor</a:t>
            </a:r>
            <a:r>
              <a:rPr lang="en-US" altLang="en-US" sz="2400" dirty="0">
                <a:solidFill>
                  <a:schemeClr val="bg1"/>
                </a:solidFill>
              </a:rPr>
              <a:t> among you – weary, tired, work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They are </a:t>
            </a:r>
            <a:r>
              <a:rPr lang="en-US" altLang="en-US" sz="3100" i="1" dirty="0">
                <a:solidFill>
                  <a:srgbClr val="FFFF99"/>
                </a:solidFill>
              </a:rPr>
              <a:t>over</a:t>
            </a:r>
            <a:r>
              <a:rPr lang="en-US" altLang="en-US" sz="3100" dirty="0">
                <a:solidFill>
                  <a:schemeClr val="bg1"/>
                </a:solidFill>
              </a:rPr>
              <a:t> you – exercise position of leadership; rule, direct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“In the Lord” </a:t>
            </a:r>
            <a:r>
              <a:rPr lang="en-US" altLang="en-US" sz="3100" dirty="0">
                <a:solidFill>
                  <a:schemeClr val="bg1"/>
                </a:solidFill>
              </a:rPr>
              <a:t>– spiritual, not political; benevolent, not evil rulers   </a:t>
            </a:r>
          </a:p>
        </p:txBody>
      </p:sp>
    </p:spTree>
    <p:extLst>
      <p:ext uri="{BB962C8B-B14F-4D97-AF65-F5344CB8AC3E}">
        <p14:creationId xmlns:p14="http://schemas.microsoft.com/office/powerpoint/2010/main" val="292637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DC50-7748-746E-7615-74A2FD32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681"/>
            <a:ext cx="8229600" cy="619027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Recognize elders (respect, appreciate)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784" y="914400"/>
            <a:ext cx="83820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</a:rPr>
              <a:t>They </a:t>
            </a:r>
            <a:r>
              <a:rPr lang="en-US" altLang="en-US" sz="2400" i="1" dirty="0">
                <a:solidFill>
                  <a:srgbClr val="FFFF99"/>
                </a:solidFill>
              </a:rPr>
              <a:t>labor</a:t>
            </a:r>
            <a:r>
              <a:rPr lang="en-US" altLang="en-US" sz="2400" dirty="0">
                <a:solidFill>
                  <a:schemeClr val="bg1"/>
                </a:solidFill>
              </a:rPr>
              <a:t> among you – weary, tired, work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</a:rPr>
              <a:t>They are </a:t>
            </a:r>
            <a:r>
              <a:rPr lang="en-US" altLang="en-US" sz="2400" i="1" dirty="0">
                <a:solidFill>
                  <a:srgbClr val="FFFF99"/>
                </a:solidFill>
              </a:rPr>
              <a:t>over</a:t>
            </a:r>
            <a:r>
              <a:rPr lang="en-US" altLang="en-US" sz="2400" dirty="0">
                <a:solidFill>
                  <a:schemeClr val="bg1"/>
                </a:solidFill>
              </a:rPr>
              <a:t> you – exercise position of leadership…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They </a:t>
            </a:r>
            <a:r>
              <a:rPr lang="en-US" altLang="en-US" sz="3100" i="1" dirty="0">
                <a:solidFill>
                  <a:srgbClr val="FFFF99"/>
                </a:solidFill>
              </a:rPr>
              <a:t>admonish</a:t>
            </a:r>
            <a:r>
              <a:rPr lang="en-US" altLang="en-US" sz="3100" dirty="0">
                <a:solidFill>
                  <a:schemeClr val="bg1"/>
                </a:solidFill>
              </a:rPr>
              <a:t> you – brotherly warnings, wise counsel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Military word: of soldier out of step / rank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Sm.2:24;  3:13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FF"/>
                </a:solidFill>
              </a:rPr>
              <a:t>“It denotes the word of admonition which is designed to correct while not provoking or embittering” </a:t>
            </a:r>
            <a:r>
              <a:rPr lang="en-US" altLang="en-US" sz="2000" dirty="0">
                <a:solidFill>
                  <a:schemeClr val="bg1"/>
                </a:solidFill>
              </a:rPr>
              <a:t>– TDNT 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Some resent correction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Hb.12:5-11.   3 Jn.9…</a:t>
            </a:r>
            <a:br>
              <a:rPr lang="en-US" altLang="en-US" sz="2700" dirty="0">
                <a:solidFill>
                  <a:schemeClr val="bg1"/>
                </a:solidFill>
              </a:rPr>
            </a:b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11922</TotalTime>
  <Words>1204</Words>
  <Application>Microsoft Office PowerPoint</Application>
  <PresentationFormat>On-screen Show (4:3)</PresentationFormat>
  <Paragraphs>131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1_Default Design</vt:lpstr>
      <vt:lpstr>Default Design</vt:lpstr>
      <vt:lpstr>PowerPoint Presentation</vt:lpstr>
      <vt:lpstr>Paul is a first responder.  He must make a difference in the state of the brethren …or lose them</vt:lpstr>
      <vt:lpstr>Paul is deeply concerned</vt:lpstr>
      <vt:lpstr>PowerPoint Presentation</vt:lpstr>
      <vt:lpstr>One of our greatest blessings</vt:lpstr>
      <vt:lpstr>Elders</vt:lpstr>
      <vt:lpstr>Recognize elders (respect, appreciate)</vt:lpstr>
      <vt:lpstr>Recognize elders (respect, appreciate)</vt:lpstr>
      <vt:lpstr>Recognize elders (respect, appreciate)</vt:lpstr>
      <vt:lpstr>Esteem the elders, 13</vt:lpstr>
      <vt:lpstr>Proper actions – pursue…</vt:lpstr>
      <vt:lpstr>PowerPoint Presentation</vt:lpstr>
      <vt:lpstr>A job for every Christian</vt:lpstr>
      <vt:lpstr>A job for every Christian</vt:lpstr>
      <vt:lpstr>A job for every Christian</vt:lpstr>
      <vt:lpstr>PowerPoint Presentation</vt:lpstr>
      <vt:lpstr>From the hurt to the ‘hurters’</vt:lpstr>
      <vt:lpstr>From the hurt to the ‘hurters’</vt:lpstr>
      <vt:lpstr>From the hurt to the ‘hurters’</vt:lpstr>
      <vt:lpstr>From the hurt to the ‘hurters’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1150</cp:revision>
  <dcterms:created xsi:type="dcterms:W3CDTF">2011-08-18T15:42:19Z</dcterms:created>
  <dcterms:modified xsi:type="dcterms:W3CDTF">2023-01-03T00:16:09Z</dcterms:modified>
</cp:coreProperties>
</file>