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05" r:id="rId2"/>
    <p:sldId id="639" r:id="rId3"/>
    <p:sldId id="610" r:id="rId4"/>
    <p:sldId id="638" r:id="rId5"/>
    <p:sldId id="641" r:id="rId6"/>
    <p:sldId id="642" r:id="rId7"/>
    <p:sldId id="643" r:id="rId8"/>
    <p:sldId id="644" r:id="rId9"/>
    <p:sldId id="624" r:id="rId10"/>
    <p:sldId id="626" r:id="rId11"/>
    <p:sldId id="625" r:id="rId12"/>
    <p:sldId id="627" r:id="rId13"/>
    <p:sldId id="628" r:id="rId14"/>
    <p:sldId id="635" r:id="rId15"/>
    <p:sldId id="580" r:id="rId16"/>
    <p:sldId id="569" r:id="rId17"/>
    <p:sldId id="629" r:id="rId18"/>
    <p:sldId id="630" r:id="rId19"/>
    <p:sldId id="611" r:id="rId20"/>
    <p:sldId id="631" r:id="rId21"/>
    <p:sldId id="632" r:id="rId22"/>
    <p:sldId id="633" r:id="rId23"/>
    <p:sldId id="634" r:id="rId24"/>
    <p:sldId id="636" r:id="rId25"/>
    <p:sldId id="637"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FF99"/>
    <a:srgbClr val="CCFFCC"/>
    <a:srgbClr val="FFFFCC"/>
    <a:srgbClr val="99FF33"/>
    <a:srgbClr val="FF3300"/>
    <a:srgbClr val="C0C0C0"/>
    <a:srgbClr val="EAEAEA"/>
    <a:srgbClr val="FFCC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22623" autoAdjust="0"/>
    <p:restoredTop sz="94660"/>
  </p:normalViewPr>
  <p:slideViewPr>
    <p:cSldViewPr showGuides="1">
      <p:cViewPr varScale="1">
        <p:scale>
          <a:sx n="82" d="100"/>
          <a:sy n="82" d="100"/>
        </p:scale>
        <p:origin x="1152" y="72"/>
      </p:cViewPr>
      <p:guideLst>
        <p:guide orient="horz" pos="2160"/>
        <p:guide pos="2880"/>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t>1/2/2023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t>‹#›</a:t>
            </a:fld>
            <a:endParaRPr lang="en-US"/>
          </a:p>
        </p:txBody>
      </p:sp>
    </p:spTree>
    <p:extLst>
      <p:ext uri="{BB962C8B-B14F-4D97-AF65-F5344CB8AC3E}">
        <p14:creationId xmlns:p14="http://schemas.microsoft.com/office/powerpoint/2010/main"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45925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661919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525855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7002025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130809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163531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4665899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616719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690656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524215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635967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2290554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7480030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703789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113333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462948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422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43600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438789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933142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450723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982755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162570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38260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2077959" y="990600"/>
            <a:ext cx="4999405" cy="1371600"/>
          </a:xfrm>
          <a:prstGeom prst="roundRect">
            <a:avLst/>
          </a:prstGeom>
          <a:solidFill>
            <a:schemeClr val="accent6">
              <a:lumMod val="50000"/>
            </a:schemeClr>
          </a:solidFill>
          <a:ln w="12700">
            <a:solidFill>
              <a:srgbClr val="99FF3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000" dirty="0">
                <a:solidFill>
                  <a:srgbClr val="CCFFFF"/>
                </a:solidFill>
                <a:latin typeface="Calibri" panose="020F0502020204030204" pitchFamily="34" charset="0"/>
                <a:cs typeface="Calibri" panose="020F0502020204030204" pitchFamily="34" charset="0"/>
              </a:rPr>
              <a:t>The Meaning of</a:t>
            </a:r>
            <a:br>
              <a:rPr lang="en-US" sz="4000" dirty="0">
                <a:solidFill>
                  <a:srgbClr val="CCFFFF"/>
                </a:solidFill>
                <a:latin typeface="Calibri" panose="020F0502020204030204" pitchFamily="34" charset="0"/>
                <a:cs typeface="Calibri" panose="020F0502020204030204" pitchFamily="34" charset="0"/>
              </a:rPr>
            </a:br>
            <a:r>
              <a:rPr lang="en-US" sz="4000" dirty="0">
                <a:solidFill>
                  <a:srgbClr val="CCFFFF"/>
                </a:solidFill>
                <a:latin typeface="Calibri" panose="020F0502020204030204" pitchFamily="34" charset="0"/>
                <a:cs typeface="Calibri" panose="020F0502020204030204" pitchFamily="34" charset="0"/>
              </a:rPr>
              <a:t>the Cross</a:t>
            </a:r>
            <a:endParaRPr lang="en-US" sz="4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CC"/>
                </a:solidFill>
              </a:rPr>
              <a:t>“Cross” – not on church building</a:t>
            </a:r>
          </a:p>
        </p:txBody>
      </p:sp>
      <p:sp>
        <p:nvSpPr>
          <p:cNvPr id="3075" name="Rectangle 3"/>
          <p:cNvSpPr>
            <a:spLocks noGrp="1" noChangeArrowheads="1"/>
          </p:cNvSpPr>
          <p:nvPr>
            <p:ph type="body" idx="1"/>
          </p:nvPr>
        </p:nvSpPr>
        <p:spPr>
          <a:xfrm>
            <a:off x="304800" y="875908"/>
            <a:ext cx="8534400" cy="5638800"/>
          </a:xfrm>
        </p:spPr>
        <p:txBody>
          <a:bodyPr/>
          <a:lstStyle/>
          <a:p>
            <a:pPr>
              <a:spcBef>
                <a:spcPts val="600"/>
              </a:spcBef>
              <a:spcAft>
                <a:spcPts val="600"/>
              </a:spcAft>
              <a:buFont typeface="Arial" panose="020B0604020202020204" pitchFamily="34" charset="0"/>
              <a:buChar char="•"/>
            </a:pPr>
            <a:r>
              <a:rPr lang="en-US" altLang="en-US" sz="3100" dirty="0">
                <a:solidFill>
                  <a:schemeClr val="bg1"/>
                </a:solidFill>
              </a:rPr>
              <a:t>Claudius, ‘bishop of Turin’ </a:t>
            </a:r>
            <a:r>
              <a:rPr lang="en-US" altLang="en-US" sz="2800" dirty="0">
                <a:solidFill>
                  <a:schemeClr val="bg1"/>
                </a:solidFill>
              </a:rPr>
              <a:t>(d. AD 839)</a:t>
            </a:r>
            <a:r>
              <a:rPr lang="en-US" altLang="en-US" sz="3100" dirty="0">
                <a:solidFill>
                  <a:schemeClr val="bg1"/>
                </a:solidFill>
              </a:rPr>
              <a:t> attacked the superstitious use of the sign of cross.</a:t>
            </a:r>
          </a:p>
          <a:p>
            <a:pPr>
              <a:spcBef>
                <a:spcPts val="600"/>
              </a:spcBef>
              <a:spcAft>
                <a:spcPts val="600"/>
              </a:spcAft>
              <a:buFont typeface="Arial" panose="020B0604020202020204" pitchFamily="34" charset="0"/>
              <a:buChar char="•"/>
            </a:pPr>
            <a:r>
              <a:rPr lang="en-US" altLang="en-US" sz="3100" dirty="0">
                <a:solidFill>
                  <a:srgbClr val="CCFFFF"/>
                </a:solidFill>
              </a:rPr>
              <a:t>“If we worship the cross…because Christ suffered on it, we might also worship every </a:t>
            </a:r>
            <a:r>
              <a:rPr lang="en-US" altLang="en-US" sz="3100" u="sng" dirty="0">
                <a:solidFill>
                  <a:srgbClr val="CCFFFF"/>
                </a:solidFill>
              </a:rPr>
              <a:t>virgin</a:t>
            </a:r>
            <a:r>
              <a:rPr lang="en-US" altLang="en-US" sz="3100" dirty="0">
                <a:solidFill>
                  <a:srgbClr val="CCFFFF"/>
                </a:solidFill>
              </a:rPr>
              <a:t> because he was born of a virgin, every </a:t>
            </a:r>
            <a:r>
              <a:rPr lang="en-US" altLang="en-US" sz="3100" u="sng" dirty="0">
                <a:solidFill>
                  <a:srgbClr val="CCFFFF"/>
                </a:solidFill>
              </a:rPr>
              <a:t>manger</a:t>
            </a:r>
            <a:r>
              <a:rPr lang="en-US" altLang="en-US" sz="3100" dirty="0">
                <a:solidFill>
                  <a:srgbClr val="CCFFFF"/>
                </a:solidFill>
              </a:rPr>
              <a:t> because he was laid in a manger, every </a:t>
            </a:r>
            <a:r>
              <a:rPr lang="en-US" altLang="en-US" sz="3100" u="sng" dirty="0">
                <a:solidFill>
                  <a:srgbClr val="CCFFFF"/>
                </a:solidFill>
              </a:rPr>
              <a:t>ship</a:t>
            </a:r>
            <a:r>
              <a:rPr lang="en-US" altLang="en-US" sz="3100" dirty="0">
                <a:solidFill>
                  <a:srgbClr val="CCFFFF"/>
                </a:solidFill>
              </a:rPr>
              <a:t> because he taught from a ship, yea, every </a:t>
            </a:r>
            <a:r>
              <a:rPr lang="en-US" altLang="en-US" sz="3100" u="sng" dirty="0">
                <a:solidFill>
                  <a:srgbClr val="CCFFFF"/>
                </a:solidFill>
              </a:rPr>
              <a:t>donkey</a:t>
            </a:r>
            <a:r>
              <a:rPr lang="en-US" altLang="en-US" sz="3100" dirty="0">
                <a:solidFill>
                  <a:srgbClr val="CCFFFF"/>
                </a:solidFill>
              </a:rPr>
              <a:t> because he rode on a donkey into Jerusalem.   We should bear the cross, not adore it.”</a:t>
            </a:r>
          </a:p>
        </p:txBody>
      </p:sp>
    </p:spTree>
    <p:extLst>
      <p:ext uri="{BB962C8B-B14F-4D97-AF65-F5344CB8AC3E}">
        <p14:creationId xmlns:p14="http://schemas.microsoft.com/office/powerpoint/2010/main" val="35641597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CC"/>
                </a:solidFill>
              </a:rPr>
              <a:t>Lord’s death was . . .</a:t>
            </a:r>
          </a:p>
        </p:txBody>
      </p:sp>
      <p:sp>
        <p:nvSpPr>
          <p:cNvPr id="3075" name="Rectangle 3"/>
          <p:cNvSpPr>
            <a:spLocks noGrp="1" noChangeArrowheads="1"/>
          </p:cNvSpPr>
          <p:nvPr>
            <p:ph type="body" idx="1"/>
          </p:nvPr>
        </p:nvSpPr>
        <p:spPr>
          <a:xfrm>
            <a:off x="304800" y="838200"/>
            <a:ext cx="8534400" cy="5638800"/>
          </a:xfrm>
        </p:spPr>
        <p:txBody>
          <a:bodyPr/>
          <a:lstStyle/>
          <a:p>
            <a:pPr marL="0" indent="0">
              <a:spcBef>
                <a:spcPts val="600"/>
              </a:spcBef>
              <a:spcAft>
                <a:spcPts val="600"/>
              </a:spcAft>
              <a:buNone/>
            </a:pPr>
            <a:r>
              <a:rPr lang="en-US" altLang="en-US" sz="3100" dirty="0">
                <a:solidFill>
                  <a:schemeClr val="bg1"/>
                </a:solidFill>
              </a:rPr>
              <a:t>1.  </a:t>
            </a:r>
            <a:r>
              <a:rPr lang="en-US" altLang="en-US" sz="3100" dirty="0">
                <a:solidFill>
                  <a:srgbClr val="FFFFCC"/>
                </a:solidFill>
              </a:rPr>
              <a:t>Natural (real).   </a:t>
            </a:r>
            <a:r>
              <a:rPr lang="en-US" altLang="en-US" sz="3100" dirty="0">
                <a:solidFill>
                  <a:schemeClr val="bg1"/>
                </a:solidFill>
              </a:rPr>
              <a:t>Zechariah 13:7 – </a:t>
            </a:r>
          </a:p>
          <a:p>
            <a:pPr marL="0" indent="0">
              <a:spcBef>
                <a:spcPts val="600"/>
              </a:spcBef>
              <a:spcAft>
                <a:spcPts val="600"/>
              </a:spcAft>
              <a:buNone/>
            </a:pPr>
            <a:r>
              <a:rPr lang="en-US" altLang="en-US" sz="3100" dirty="0">
                <a:solidFill>
                  <a:srgbClr val="FFFFCC"/>
                </a:solidFill>
              </a:rPr>
              <a:t> </a:t>
            </a:r>
          </a:p>
          <a:p>
            <a:pPr marL="0" indent="0">
              <a:spcBef>
                <a:spcPts val="600"/>
              </a:spcBef>
              <a:spcAft>
                <a:spcPts val="600"/>
              </a:spcAft>
              <a:buNone/>
            </a:pPr>
            <a:endParaRPr lang="en-US" altLang="en-US" sz="3100" dirty="0">
              <a:solidFill>
                <a:srgbClr val="FFFFCC"/>
              </a:solidFill>
            </a:endParaRPr>
          </a:p>
          <a:p>
            <a:pPr marL="0" indent="0">
              <a:spcBef>
                <a:spcPts val="600"/>
              </a:spcBef>
              <a:spcAft>
                <a:spcPts val="600"/>
              </a:spcAft>
              <a:buNone/>
            </a:pPr>
            <a:endParaRPr lang="en-US" altLang="en-US" sz="3100" dirty="0">
              <a:solidFill>
                <a:srgbClr val="FFFFCC"/>
              </a:solidFill>
            </a:endParaRPr>
          </a:p>
          <a:p>
            <a:pPr marL="0" indent="0">
              <a:spcBef>
                <a:spcPts val="600"/>
              </a:spcBef>
              <a:spcAft>
                <a:spcPts val="600"/>
              </a:spcAft>
              <a:buNone/>
            </a:pPr>
            <a:endParaRPr lang="en-US" altLang="en-US" sz="3100" dirty="0">
              <a:solidFill>
                <a:srgbClr val="FFFFCC"/>
              </a:solidFill>
            </a:endParaRPr>
          </a:p>
          <a:p>
            <a:pPr lvl="1">
              <a:spcBef>
                <a:spcPts val="600"/>
              </a:spcBef>
              <a:spcAft>
                <a:spcPts val="600"/>
              </a:spcAft>
              <a:buFont typeface="Arial" panose="020B0604020202020204" pitchFamily="34" charset="0"/>
              <a:buChar char="•"/>
            </a:pPr>
            <a:r>
              <a:rPr lang="en-US" altLang="en-US" sz="3100" dirty="0">
                <a:solidFill>
                  <a:srgbClr val="CCFFCC"/>
                </a:solidFill>
              </a:rPr>
              <a:t>My Companion:  associate, one in close, united relation; fellow.</a:t>
            </a:r>
          </a:p>
          <a:p>
            <a:pPr lvl="1">
              <a:spcBef>
                <a:spcPts val="600"/>
              </a:spcBef>
              <a:spcAft>
                <a:spcPts val="600"/>
              </a:spcAft>
              <a:buFont typeface="Arial" panose="020B0604020202020204" pitchFamily="34" charset="0"/>
              <a:buChar char="•"/>
            </a:pPr>
            <a:r>
              <a:rPr lang="en-US" altLang="en-US" sz="3100" dirty="0">
                <a:solidFill>
                  <a:srgbClr val="CCFFCC"/>
                </a:solidFill>
              </a:rPr>
              <a:t>How could God’s equal die?   </a:t>
            </a:r>
            <a:r>
              <a:rPr lang="en-US" altLang="en-US" sz="3100" dirty="0">
                <a:solidFill>
                  <a:schemeClr val="bg1"/>
                </a:solidFill>
              </a:rPr>
              <a:t>Jn.1:1-3, </a:t>
            </a:r>
            <a:r>
              <a:rPr lang="en-US" altLang="en-US" sz="3100" u="sng" dirty="0">
                <a:solidFill>
                  <a:schemeClr val="bg1"/>
                </a:solidFill>
              </a:rPr>
              <a:t>14</a:t>
            </a:r>
          </a:p>
        </p:txBody>
      </p:sp>
      <p:sp>
        <p:nvSpPr>
          <p:cNvPr id="2" name="Rectangle: Rounded Corners 1">
            <a:extLst>
              <a:ext uri="{FF2B5EF4-FFF2-40B4-BE49-F238E27FC236}">
                <a16:creationId xmlns:a16="http://schemas.microsoft.com/office/drawing/2014/main" id="{81D3235E-261A-D20E-88A2-02061FC46B95}"/>
              </a:ext>
            </a:extLst>
          </p:cNvPr>
          <p:cNvSpPr/>
          <p:nvPr/>
        </p:nvSpPr>
        <p:spPr>
          <a:xfrm>
            <a:off x="723900" y="1524000"/>
            <a:ext cx="7696200" cy="2057400"/>
          </a:xfrm>
          <a:prstGeom prst="round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dirty="0"/>
              <a:t>Awake, O sword, against My Shepherd, against the Man who is My Companion,</a:t>
            </a:r>
            <a:br>
              <a:rPr lang="en-US" sz="3100" dirty="0"/>
            </a:br>
            <a:r>
              <a:rPr lang="en-US" sz="3100" dirty="0"/>
              <a:t>Says the LORD of hosts. Strike the </a:t>
            </a:r>
            <a:r>
              <a:rPr lang="en-US" sz="3100" dirty="0" err="1"/>
              <a:t>Shep</a:t>
            </a:r>
            <a:r>
              <a:rPr lang="en-US" sz="3100" dirty="0"/>
              <a:t>-herd, and the sheep will be scattered. </a:t>
            </a:r>
          </a:p>
        </p:txBody>
      </p:sp>
    </p:spTree>
    <p:extLst>
      <p:ext uri="{BB962C8B-B14F-4D97-AF65-F5344CB8AC3E}">
        <p14:creationId xmlns:p14="http://schemas.microsoft.com/office/powerpoint/2010/main" val="3326033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CC"/>
                </a:solidFill>
              </a:rPr>
              <a:t>Lord’s death was . . .</a:t>
            </a:r>
          </a:p>
        </p:txBody>
      </p:sp>
      <p:sp>
        <p:nvSpPr>
          <p:cNvPr id="3075" name="Rectangle 3"/>
          <p:cNvSpPr>
            <a:spLocks noGrp="1" noChangeArrowheads="1"/>
          </p:cNvSpPr>
          <p:nvPr>
            <p:ph type="body" idx="1"/>
          </p:nvPr>
        </p:nvSpPr>
        <p:spPr>
          <a:xfrm>
            <a:off x="304800" y="838200"/>
            <a:ext cx="8534400" cy="5638800"/>
          </a:xfrm>
        </p:spPr>
        <p:txBody>
          <a:bodyPr/>
          <a:lstStyle/>
          <a:p>
            <a:pPr marL="514350" indent="-514350">
              <a:spcBef>
                <a:spcPts val="600"/>
              </a:spcBef>
              <a:spcAft>
                <a:spcPts val="0"/>
              </a:spcAft>
              <a:buAutoNum type="arabicPeriod"/>
            </a:pPr>
            <a:r>
              <a:rPr lang="en-US" altLang="en-US" sz="2800" dirty="0">
                <a:solidFill>
                  <a:schemeClr val="bg1"/>
                </a:solidFill>
              </a:rPr>
              <a:t>Natural (real).   Zechariah 13:7 </a:t>
            </a:r>
          </a:p>
          <a:p>
            <a:pPr marL="0" indent="0">
              <a:spcBef>
                <a:spcPts val="600"/>
              </a:spcBef>
              <a:spcAft>
                <a:spcPts val="600"/>
              </a:spcAft>
              <a:buNone/>
            </a:pPr>
            <a:r>
              <a:rPr lang="en-US" altLang="en-US" sz="3100" dirty="0">
                <a:solidFill>
                  <a:schemeClr val="bg1"/>
                </a:solidFill>
              </a:rPr>
              <a:t>2.  </a:t>
            </a:r>
            <a:r>
              <a:rPr lang="en-US" altLang="en-US" sz="3100" dirty="0">
                <a:solidFill>
                  <a:srgbClr val="FFFFCC"/>
                </a:solidFill>
              </a:rPr>
              <a:t>Unnatural (prophesied)  </a:t>
            </a:r>
          </a:p>
          <a:p>
            <a:pPr lvl="1">
              <a:spcBef>
                <a:spcPts val="600"/>
              </a:spcBef>
              <a:spcAft>
                <a:spcPts val="600"/>
              </a:spcAft>
              <a:buFont typeface="Arial" panose="020B0604020202020204" pitchFamily="34" charset="0"/>
              <a:buChar char="•"/>
            </a:pPr>
            <a:r>
              <a:rPr lang="en-US" altLang="en-US" sz="3100" dirty="0">
                <a:solidFill>
                  <a:schemeClr val="bg1"/>
                </a:solidFill>
              </a:rPr>
              <a:t>Pronounced innocent by judges [Pilate, Herod, Pilate’s wife, and Judas] . . . yet crucified?</a:t>
            </a:r>
          </a:p>
          <a:p>
            <a:pPr marL="0" indent="0">
              <a:spcBef>
                <a:spcPts val="600"/>
              </a:spcBef>
              <a:spcAft>
                <a:spcPts val="600"/>
              </a:spcAft>
              <a:buNone/>
            </a:pPr>
            <a:endParaRPr lang="en-US" altLang="en-US" sz="3100" dirty="0">
              <a:solidFill>
                <a:srgbClr val="FFFFCC"/>
              </a:solidFill>
            </a:endParaRPr>
          </a:p>
        </p:txBody>
      </p:sp>
    </p:spTree>
    <p:extLst>
      <p:ext uri="{BB962C8B-B14F-4D97-AF65-F5344CB8AC3E}">
        <p14:creationId xmlns:p14="http://schemas.microsoft.com/office/powerpoint/2010/main" val="507966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CC"/>
                </a:solidFill>
              </a:rPr>
              <a:t>Lord’s death was . . .</a:t>
            </a:r>
          </a:p>
        </p:txBody>
      </p:sp>
      <p:sp>
        <p:nvSpPr>
          <p:cNvPr id="3075" name="Rectangle 3"/>
          <p:cNvSpPr>
            <a:spLocks noGrp="1" noChangeArrowheads="1"/>
          </p:cNvSpPr>
          <p:nvPr>
            <p:ph type="body" idx="1"/>
          </p:nvPr>
        </p:nvSpPr>
        <p:spPr>
          <a:xfrm>
            <a:off x="304800" y="838200"/>
            <a:ext cx="8534400" cy="5638800"/>
          </a:xfrm>
        </p:spPr>
        <p:txBody>
          <a:bodyPr/>
          <a:lstStyle/>
          <a:p>
            <a:pPr marL="514350" indent="-514350">
              <a:spcBef>
                <a:spcPts val="600"/>
              </a:spcBef>
              <a:spcAft>
                <a:spcPts val="0"/>
              </a:spcAft>
              <a:buAutoNum type="arabicPeriod"/>
            </a:pPr>
            <a:r>
              <a:rPr lang="en-US" altLang="en-US" sz="2800" dirty="0">
                <a:solidFill>
                  <a:schemeClr val="bg1"/>
                </a:solidFill>
              </a:rPr>
              <a:t>Natural (real).   Zechariah 13:7 </a:t>
            </a:r>
          </a:p>
          <a:p>
            <a:pPr marL="0" indent="0">
              <a:spcBef>
                <a:spcPts val="600"/>
              </a:spcBef>
              <a:spcAft>
                <a:spcPts val="0"/>
              </a:spcAft>
              <a:buNone/>
            </a:pPr>
            <a:r>
              <a:rPr lang="en-US" altLang="en-US" sz="2800" dirty="0">
                <a:solidFill>
                  <a:schemeClr val="bg1"/>
                </a:solidFill>
              </a:rPr>
              <a:t>2.  Unnatural (prophesied)  </a:t>
            </a:r>
          </a:p>
          <a:p>
            <a:pPr marL="0" indent="0">
              <a:spcBef>
                <a:spcPts val="600"/>
              </a:spcBef>
              <a:spcAft>
                <a:spcPts val="600"/>
              </a:spcAft>
              <a:buNone/>
            </a:pPr>
            <a:r>
              <a:rPr lang="en-US" altLang="en-US" sz="3100" dirty="0">
                <a:solidFill>
                  <a:srgbClr val="FFFFCC"/>
                </a:solidFill>
              </a:rPr>
              <a:t>3.  Supernatural.  </a:t>
            </a:r>
            <a:r>
              <a:rPr lang="en-US" altLang="en-US" sz="3100" dirty="0">
                <a:solidFill>
                  <a:schemeClr val="bg1"/>
                </a:solidFill>
              </a:rPr>
              <a:t>John 10 – </a:t>
            </a:r>
          </a:p>
          <a:p>
            <a:pPr lvl="1">
              <a:spcBef>
                <a:spcPts val="600"/>
              </a:spcBef>
              <a:spcAft>
                <a:spcPts val="600"/>
              </a:spcAft>
              <a:buFont typeface="Arial" panose="020B0604020202020204" pitchFamily="34" charset="0"/>
              <a:buChar char="•"/>
            </a:pPr>
            <a:r>
              <a:rPr lang="en-US" altLang="en-US" sz="3100" baseline="30000" dirty="0">
                <a:solidFill>
                  <a:schemeClr val="bg1"/>
                </a:solidFill>
              </a:rPr>
              <a:t>17</a:t>
            </a:r>
            <a:r>
              <a:rPr lang="en-US" altLang="en-US" sz="3100" dirty="0">
                <a:solidFill>
                  <a:schemeClr val="bg1"/>
                </a:solidFill>
              </a:rPr>
              <a:t> </a:t>
            </a:r>
            <a:r>
              <a:rPr lang="en-US" altLang="en-US" sz="3100" dirty="0">
                <a:solidFill>
                  <a:srgbClr val="CCFFFF"/>
                </a:solidFill>
              </a:rPr>
              <a:t>Therefore My Father loves me, because</a:t>
            </a:r>
            <a:br>
              <a:rPr lang="en-US" altLang="en-US" sz="3100" dirty="0">
                <a:solidFill>
                  <a:srgbClr val="CCFFFF"/>
                </a:solidFill>
              </a:rPr>
            </a:br>
            <a:r>
              <a:rPr lang="en-US" altLang="en-US" sz="3100" dirty="0">
                <a:solidFill>
                  <a:srgbClr val="CCFFFF"/>
                </a:solidFill>
              </a:rPr>
              <a:t>I lay down my life that I may take it again.  </a:t>
            </a:r>
            <a:br>
              <a:rPr lang="en-US" altLang="en-US" sz="3100" dirty="0">
                <a:solidFill>
                  <a:srgbClr val="CCFFFF"/>
                </a:solidFill>
              </a:rPr>
            </a:br>
            <a:r>
              <a:rPr lang="en-US" altLang="en-US" sz="3100" baseline="30000" dirty="0">
                <a:solidFill>
                  <a:schemeClr val="bg1"/>
                </a:solidFill>
              </a:rPr>
              <a:t>18</a:t>
            </a:r>
            <a:r>
              <a:rPr lang="en-US" altLang="en-US" sz="3100" dirty="0">
                <a:solidFill>
                  <a:schemeClr val="bg1"/>
                </a:solidFill>
              </a:rPr>
              <a:t> </a:t>
            </a:r>
            <a:r>
              <a:rPr lang="en-US" altLang="en-US" sz="3100" dirty="0">
                <a:solidFill>
                  <a:srgbClr val="CCFFFF"/>
                </a:solidFill>
              </a:rPr>
              <a:t>No one takes it from me, but I lay it down of myself.  I have power to lay it down, and I have power to take it again.  This com-</a:t>
            </a:r>
            <a:r>
              <a:rPr lang="en-US" altLang="en-US" sz="3100" dirty="0" err="1">
                <a:solidFill>
                  <a:srgbClr val="CCFFFF"/>
                </a:solidFill>
              </a:rPr>
              <a:t>mand</a:t>
            </a:r>
            <a:r>
              <a:rPr lang="en-US" altLang="en-US" sz="3100" dirty="0">
                <a:solidFill>
                  <a:srgbClr val="CCFFFF"/>
                </a:solidFill>
              </a:rPr>
              <a:t> I have received from my Father. </a:t>
            </a:r>
          </a:p>
          <a:p>
            <a:pPr lvl="1">
              <a:spcBef>
                <a:spcPts val="600"/>
              </a:spcBef>
              <a:spcAft>
                <a:spcPts val="600"/>
              </a:spcAft>
              <a:buFont typeface="Arial" panose="020B0604020202020204" pitchFamily="34" charset="0"/>
              <a:buChar char="•"/>
            </a:pPr>
            <a:r>
              <a:rPr lang="en-US" altLang="en-US" sz="3100" dirty="0">
                <a:solidFill>
                  <a:schemeClr val="bg1"/>
                </a:solidFill>
              </a:rPr>
              <a:t>Jn.18:6-7;   Mt.27:45, 51-52 … 54</a:t>
            </a:r>
          </a:p>
        </p:txBody>
      </p:sp>
    </p:spTree>
    <p:extLst>
      <p:ext uri="{BB962C8B-B14F-4D97-AF65-F5344CB8AC3E}">
        <p14:creationId xmlns:p14="http://schemas.microsoft.com/office/powerpoint/2010/main" val="3549744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CC"/>
                </a:solidFill>
              </a:rPr>
              <a:t>Lord’s death was . . .</a:t>
            </a:r>
          </a:p>
        </p:txBody>
      </p:sp>
      <p:sp>
        <p:nvSpPr>
          <p:cNvPr id="3075" name="Rectangle 3"/>
          <p:cNvSpPr>
            <a:spLocks noGrp="1" noChangeArrowheads="1"/>
          </p:cNvSpPr>
          <p:nvPr>
            <p:ph type="body" idx="1"/>
          </p:nvPr>
        </p:nvSpPr>
        <p:spPr>
          <a:xfrm>
            <a:off x="304800" y="838200"/>
            <a:ext cx="8534400" cy="5638800"/>
          </a:xfrm>
        </p:spPr>
        <p:txBody>
          <a:bodyPr/>
          <a:lstStyle/>
          <a:p>
            <a:pPr marL="514350" indent="-514350">
              <a:spcBef>
                <a:spcPts val="600"/>
              </a:spcBef>
              <a:spcAft>
                <a:spcPts val="0"/>
              </a:spcAft>
              <a:buAutoNum type="arabicPeriod"/>
            </a:pPr>
            <a:r>
              <a:rPr lang="en-US" altLang="en-US" sz="2800" dirty="0">
                <a:solidFill>
                  <a:schemeClr val="bg1"/>
                </a:solidFill>
              </a:rPr>
              <a:t>Natural (real).   Zechariah 13:7 </a:t>
            </a:r>
          </a:p>
          <a:p>
            <a:pPr marL="0" indent="0">
              <a:spcBef>
                <a:spcPts val="600"/>
              </a:spcBef>
              <a:spcAft>
                <a:spcPts val="0"/>
              </a:spcAft>
              <a:buNone/>
            </a:pPr>
            <a:r>
              <a:rPr lang="en-US" altLang="en-US" sz="2800" dirty="0">
                <a:solidFill>
                  <a:schemeClr val="bg1"/>
                </a:solidFill>
              </a:rPr>
              <a:t>2.  Unnatural (prophesied)  </a:t>
            </a:r>
          </a:p>
          <a:p>
            <a:pPr marL="0" indent="0">
              <a:spcBef>
                <a:spcPts val="600"/>
              </a:spcBef>
              <a:spcAft>
                <a:spcPts val="600"/>
              </a:spcAft>
              <a:buNone/>
            </a:pPr>
            <a:r>
              <a:rPr lang="en-US" altLang="en-US" sz="3100" dirty="0">
                <a:solidFill>
                  <a:srgbClr val="FFFFCC"/>
                </a:solidFill>
              </a:rPr>
              <a:t>3.  Supernatural.  </a:t>
            </a:r>
            <a:r>
              <a:rPr lang="en-US" altLang="en-US" sz="3100" dirty="0">
                <a:solidFill>
                  <a:schemeClr val="bg1"/>
                </a:solidFill>
              </a:rPr>
              <a:t>Phil.2 – </a:t>
            </a:r>
          </a:p>
          <a:p>
            <a:pPr lvl="1">
              <a:spcBef>
                <a:spcPts val="600"/>
              </a:spcBef>
              <a:spcAft>
                <a:spcPts val="200"/>
              </a:spcAft>
              <a:buFont typeface="Arial" panose="020B0604020202020204" pitchFamily="34" charset="0"/>
              <a:buChar char="•"/>
            </a:pPr>
            <a:r>
              <a:rPr lang="en-US" altLang="en-US" sz="3100" baseline="30000" dirty="0">
                <a:solidFill>
                  <a:schemeClr val="bg1"/>
                </a:solidFill>
              </a:rPr>
              <a:t>6</a:t>
            </a:r>
            <a:r>
              <a:rPr lang="en-US" altLang="en-US" sz="3100" dirty="0">
                <a:solidFill>
                  <a:schemeClr val="bg1"/>
                </a:solidFill>
              </a:rPr>
              <a:t> </a:t>
            </a:r>
            <a:r>
              <a:rPr lang="en-US" altLang="en-US" sz="3100" dirty="0">
                <a:solidFill>
                  <a:srgbClr val="CCFFFF"/>
                </a:solidFill>
              </a:rPr>
              <a:t>Being in the form of God, did not consider it robbery to be equal with God.</a:t>
            </a:r>
          </a:p>
          <a:p>
            <a:pPr lvl="2">
              <a:spcBef>
                <a:spcPts val="600"/>
              </a:spcBef>
              <a:spcAft>
                <a:spcPts val="200"/>
              </a:spcAft>
              <a:buFont typeface="Arial" panose="020B0604020202020204" pitchFamily="34" charset="0"/>
              <a:buChar char="•"/>
            </a:pPr>
            <a:r>
              <a:rPr lang="en-US" altLang="en-US" sz="3100" dirty="0">
                <a:solidFill>
                  <a:schemeClr val="bg1"/>
                </a:solidFill>
              </a:rPr>
              <a:t>Jesus: truly God</a:t>
            </a:r>
          </a:p>
          <a:p>
            <a:pPr lvl="2">
              <a:spcBef>
                <a:spcPts val="600"/>
              </a:spcBef>
              <a:spcAft>
                <a:spcPts val="600"/>
              </a:spcAft>
              <a:buFont typeface="Arial" panose="020B0604020202020204" pitchFamily="34" charset="0"/>
              <a:buChar char="•"/>
            </a:pPr>
            <a:r>
              <a:rPr lang="en-US" altLang="en-US" sz="3100" dirty="0">
                <a:solidFill>
                  <a:schemeClr val="bg1"/>
                </a:solidFill>
              </a:rPr>
              <a:t>Surrendered independent exercise of divine attributes</a:t>
            </a:r>
          </a:p>
        </p:txBody>
      </p:sp>
      <p:sp>
        <p:nvSpPr>
          <p:cNvPr id="2" name="Rectangle 1">
            <a:extLst>
              <a:ext uri="{FF2B5EF4-FFF2-40B4-BE49-F238E27FC236}">
                <a16:creationId xmlns:a16="http://schemas.microsoft.com/office/drawing/2014/main" id="{BF432012-EC52-FCB6-CDE7-4CC22273CC63}"/>
              </a:ext>
            </a:extLst>
          </p:cNvPr>
          <p:cNvSpPr/>
          <p:nvPr/>
        </p:nvSpPr>
        <p:spPr>
          <a:xfrm>
            <a:off x="304800" y="5257800"/>
            <a:ext cx="8534400" cy="1066800"/>
          </a:xfrm>
          <a:prstGeom prst="rect">
            <a:avLst/>
          </a:prstGeom>
          <a:solidFill>
            <a:schemeClr val="accent6">
              <a:lumMod val="5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FFFF99"/>
                </a:solidFill>
              </a:rPr>
              <a:t>“Only a divine being can accept death as </a:t>
            </a:r>
            <a:r>
              <a:rPr lang="en-US" sz="3100" dirty="0" err="1">
                <a:solidFill>
                  <a:srgbClr val="FFFF99"/>
                </a:solidFill>
              </a:rPr>
              <a:t>obedi-ence</a:t>
            </a:r>
            <a:r>
              <a:rPr lang="en-US" sz="3100" dirty="0">
                <a:solidFill>
                  <a:srgbClr val="FFFF99"/>
                </a:solidFill>
              </a:rPr>
              <a:t>; for ordinary men it is a necessity” </a:t>
            </a:r>
            <a:r>
              <a:rPr lang="en-US" dirty="0"/>
              <a:t>– </a:t>
            </a:r>
            <a:r>
              <a:rPr lang="en-US" dirty="0" err="1"/>
              <a:t>Lohmeyer</a:t>
            </a:r>
            <a:endParaRPr lang="en-US" dirty="0"/>
          </a:p>
        </p:txBody>
      </p:sp>
    </p:spTree>
    <p:extLst>
      <p:ext uri="{BB962C8B-B14F-4D97-AF65-F5344CB8AC3E}">
        <p14:creationId xmlns:p14="http://schemas.microsoft.com/office/powerpoint/2010/main" val="2166353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B0462B15-C177-4830-8A9D-852BF3676F73}"/>
              </a:ext>
            </a:extLst>
          </p:cNvPr>
          <p:cNvSpPr/>
          <p:nvPr/>
        </p:nvSpPr>
        <p:spPr>
          <a:xfrm>
            <a:off x="1295400" y="457200"/>
            <a:ext cx="6553200" cy="1676400"/>
          </a:xfrm>
          <a:prstGeom prst="rect">
            <a:avLst/>
          </a:prstGeom>
          <a:solidFill>
            <a:schemeClr val="tx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solidFill>
                  <a:srgbClr val="CCFFFF"/>
                </a:solidFill>
                <a:latin typeface="Verdana" panose="020B0604030504040204" pitchFamily="34" charset="0"/>
                <a:ea typeface="Verdana" panose="020B0604030504040204" pitchFamily="34" charset="0"/>
              </a:rPr>
              <a:t>I</a:t>
            </a:r>
            <a:r>
              <a:rPr lang="en-US" sz="3600" dirty="0">
                <a:solidFill>
                  <a:srgbClr val="CCFFFF"/>
                </a:solidFill>
              </a:rPr>
              <a:t>. </a:t>
            </a:r>
            <a:r>
              <a:rPr lang="en-US" sz="3600" dirty="0">
                <a:solidFill>
                  <a:srgbClr val="FFFF99"/>
                </a:solidFill>
              </a:rPr>
              <a:t>The Death of Christ</a:t>
            </a:r>
          </a:p>
        </p:txBody>
      </p:sp>
    </p:spTree>
    <p:extLst>
      <p:ext uri="{BB962C8B-B14F-4D97-AF65-F5344CB8AC3E}">
        <p14:creationId xmlns:p14="http://schemas.microsoft.com/office/powerpoint/2010/main" val="3370191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304800"/>
            <a:ext cx="8610600" cy="6019800"/>
          </a:xfrm>
        </p:spPr>
        <p:txBody>
          <a:bodyPr/>
          <a:lstStyle/>
          <a:p>
            <a:pPr marL="0" indent="0">
              <a:spcBef>
                <a:spcPts val="600"/>
              </a:spcBef>
              <a:spcAft>
                <a:spcPts val="1200"/>
              </a:spcAft>
              <a:buNone/>
            </a:pPr>
            <a:r>
              <a:rPr lang="en-US" altLang="en-US" sz="2800" dirty="0">
                <a:solidFill>
                  <a:srgbClr val="CCFFCC"/>
                </a:solidFill>
              </a:rPr>
              <a:t>Mk.14:43-49: </a:t>
            </a:r>
            <a:r>
              <a:rPr lang="en-US" altLang="en-US" sz="3100" dirty="0">
                <a:solidFill>
                  <a:schemeClr val="bg1"/>
                </a:solidFill>
              </a:rPr>
              <a:t>betrayed by friend; opposed Him as if He were </a:t>
            </a:r>
            <a:r>
              <a:rPr lang="en-US" altLang="en-US" sz="3100" i="1" dirty="0">
                <a:solidFill>
                  <a:schemeClr val="bg1"/>
                </a:solidFill>
              </a:rPr>
              <a:t>Judea’s most wanted</a:t>
            </a:r>
          </a:p>
          <a:p>
            <a:pPr marL="0" indent="0">
              <a:spcBef>
                <a:spcPts val="600"/>
              </a:spcBef>
              <a:spcAft>
                <a:spcPts val="1200"/>
              </a:spcAft>
              <a:buNone/>
            </a:pPr>
            <a:r>
              <a:rPr lang="en-US" altLang="en-US" sz="2800" dirty="0">
                <a:solidFill>
                  <a:srgbClr val="CCFFCC"/>
                </a:solidFill>
              </a:rPr>
              <a:t>Mk.14:50-52: </a:t>
            </a:r>
            <a:r>
              <a:rPr lang="en-US" altLang="en-US" sz="3100" dirty="0">
                <a:solidFill>
                  <a:schemeClr val="bg1"/>
                </a:solidFill>
              </a:rPr>
              <a:t>abandoned by His disciples</a:t>
            </a:r>
          </a:p>
          <a:p>
            <a:pPr marL="0" indent="0">
              <a:spcBef>
                <a:spcPts val="600"/>
              </a:spcBef>
              <a:spcAft>
                <a:spcPts val="1200"/>
              </a:spcAft>
              <a:buNone/>
            </a:pPr>
            <a:r>
              <a:rPr lang="en-US" altLang="en-US" sz="2800" dirty="0">
                <a:solidFill>
                  <a:srgbClr val="CCFFCC"/>
                </a:solidFill>
              </a:rPr>
              <a:t>Mk.14:53-65: </a:t>
            </a:r>
            <a:r>
              <a:rPr lang="en-US" altLang="en-US" sz="3100" dirty="0">
                <a:solidFill>
                  <a:schemeClr val="bg1"/>
                </a:solidFill>
              </a:rPr>
              <a:t>tried by hypocrites; abused</a:t>
            </a:r>
          </a:p>
          <a:p>
            <a:pPr marL="0" indent="0">
              <a:spcBef>
                <a:spcPts val="600"/>
              </a:spcBef>
              <a:spcAft>
                <a:spcPts val="2100"/>
              </a:spcAft>
              <a:buNone/>
            </a:pPr>
            <a:r>
              <a:rPr lang="en-US" altLang="en-US" sz="2800" dirty="0">
                <a:solidFill>
                  <a:srgbClr val="CCFFCC"/>
                </a:solidFill>
              </a:rPr>
              <a:t>Mk.14:66-72: </a:t>
            </a:r>
            <a:r>
              <a:rPr lang="en-US" altLang="en-US" sz="3100" dirty="0">
                <a:solidFill>
                  <a:schemeClr val="bg1"/>
                </a:solidFill>
              </a:rPr>
              <a:t>Lord is abused as Peter denies Him</a:t>
            </a:r>
          </a:p>
          <a:p>
            <a:pPr marL="0" indent="0">
              <a:spcBef>
                <a:spcPts val="600"/>
              </a:spcBef>
              <a:spcAft>
                <a:spcPts val="1200"/>
              </a:spcAft>
              <a:buNone/>
            </a:pPr>
            <a:r>
              <a:rPr lang="en-US" altLang="en-US" sz="2800" dirty="0">
                <a:solidFill>
                  <a:srgbClr val="FFFF00"/>
                </a:solidFill>
              </a:rPr>
              <a:t>Mk.15:1-5: </a:t>
            </a:r>
            <a:r>
              <a:rPr lang="en-US" altLang="en-US" sz="3100" dirty="0">
                <a:solidFill>
                  <a:schemeClr val="bg1"/>
                </a:solidFill>
              </a:rPr>
              <a:t>tried by Pilate  </a:t>
            </a:r>
          </a:p>
          <a:p>
            <a:pPr marL="0" indent="0">
              <a:spcBef>
                <a:spcPts val="600"/>
              </a:spcBef>
              <a:spcAft>
                <a:spcPts val="1200"/>
              </a:spcAft>
              <a:buNone/>
            </a:pPr>
            <a:r>
              <a:rPr lang="en-US" altLang="en-US" sz="2800" dirty="0">
                <a:solidFill>
                  <a:srgbClr val="FFFF00"/>
                </a:solidFill>
              </a:rPr>
              <a:t>Mk.15:6-14: </a:t>
            </a:r>
            <a:r>
              <a:rPr lang="en-US" altLang="en-US" sz="3100" dirty="0">
                <a:solidFill>
                  <a:schemeClr val="bg1"/>
                </a:solidFill>
              </a:rPr>
              <a:t>mob prefers hardened criminal</a:t>
            </a:r>
          </a:p>
          <a:p>
            <a:pPr marL="0" indent="0">
              <a:spcBef>
                <a:spcPts val="600"/>
              </a:spcBef>
              <a:spcAft>
                <a:spcPts val="1200"/>
              </a:spcAft>
              <a:buNone/>
            </a:pPr>
            <a:r>
              <a:rPr lang="en-US" altLang="en-US" sz="2800" dirty="0">
                <a:solidFill>
                  <a:srgbClr val="FFFF00"/>
                </a:solidFill>
              </a:rPr>
              <a:t>Mk.15:15: </a:t>
            </a:r>
            <a:r>
              <a:rPr lang="en-US" altLang="en-US" sz="3100" dirty="0">
                <a:solidFill>
                  <a:schemeClr val="bg1"/>
                </a:solidFill>
              </a:rPr>
              <a:t>scourging  </a:t>
            </a:r>
          </a:p>
          <a:p>
            <a:pPr marL="0" indent="0">
              <a:spcBef>
                <a:spcPts val="600"/>
              </a:spcBef>
              <a:spcAft>
                <a:spcPts val="0"/>
              </a:spcAft>
              <a:buNone/>
            </a:pPr>
            <a:r>
              <a:rPr lang="en-US" altLang="en-US" sz="2800" dirty="0">
                <a:solidFill>
                  <a:srgbClr val="FFFF00"/>
                </a:solidFill>
              </a:rPr>
              <a:t>Mk.15:16-20: </a:t>
            </a:r>
            <a:r>
              <a:rPr lang="en-US" altLang="en-US" sz="3100" dirty="0">
                <a:solidFill>
                  <a:schemeClr val="bg1"/>
                </a:solidFill>
              </a:rPr>
              <a:t>soldiers mock Him – Jewish joke</a:t>
            </a:r>
          </a:p>
          <a:p>
            <a:pPr marL="457200" lvl="1" indent="0">
              <a:spcBef>
                <a:spcPts val="600"/>
              </a:spcBef>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20051934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304800"/>
            <a:ext cx="8610600" cy="5867400"/>
          </a:xfrm>
        </p:spPr>
        <p:txBody>
          <a:bodyPr/>
          <a:lstStyle/>
          <a:p>
            <a:pPr marL="0" indent="0">
              <a:spcBef>
                <a:spcPts val="600"/>
              </a:spcBef>
              <a:spcAft>
                <a:spcPts val="1200"/>
              </a:spcAft>
              <a:buNone/>
            </a:pPr>
            <a:r>
              <a:rPr lang="en-US" altLang="en-US" sz="2800" dirty="0">
                <a:solidFill>
                  <a:srgbClr val="FFC000"/>
                </a:solidFill>
              </a:rPr>
              <a:t>Lk.23:26: </a:t>
            </a:r>
            <a:r>
              <a:rPr lang="en-US" altLang="en-US" sz="3100" dirty="0">
                <a:solidFill>
                  <a:schemeClr val="bg1"/>
                </a:solidFill>
              </a:rPr>
              <a:t>Jesus carried own cross… Simon…</a:t>
            </a:r>
          </a:p>
          <a:p>
            <a:pPr marL="0" indent="0">
              <a:spcBef>
                <a:spcPts val="600"/>
              </a:spcBef>
              <a:spcAft>
                <a:spcPts val="2100"/>
              </a:spcAft>
              <a:buNone/>
            </a:pPr>
            <a:r>
              <a:rPr lang="en-US" altLang="en-US" sz="2800" dirty="0">
                <a:solidFill>
                  <a:srgbClr val="FFC000"/>
                </a:solidFill>
              </a:rPr>
              <a:t>Lk.23:27-31: </a:t>
            </a:r>
            <a:r>
              <a:rPr lang="en-US" altLang="en-US" sz="3100" dirty="0">
                <a:solidFill>
                  <a:schemeClr val="bg1"/>
                </a:solidFill>
              </a:rPr>
              <a:t>women lamented Him.    Lk.19:41</a:t>
            </a:r>
          </a:p>
          <a:p>
            <a:pPr marL="0" indent="0">
              <a:spcBef>
                <a:spcPts val="600"/>
              </a:spcBef>
              <a:spcAft>
                <a:spcPts val="1200"/>
              </a:spcAft>
              <a:buNone/>
            </a:pPr>
            <a:r>
              <a:rPr lang="en-US" altLang="en-US" sz="2800" dirty="0">
                <a:solidFill>
                  <a:srgbClr val="FFFF00"/>
                </a:solidFill>
              </a:rPr>
              <a:t>Mk.15:20-22: </a:t>
            </a:r>
            <a:r>
              <a:rPr lang="en-US" altLang="en-US" sz="3100" dirty="0">
                <a:solidFill>
                  <a:schemeClr val="bg1"/>
                </a:solidFill>
              </a:rPr>
              <a:t>place of skull.   </a:t>
            </a:r>
            <a:r>
              <a:rPr lang="en-US" altLang="en-US" sz="3100" i="1" dirty="0">
                <a:solidFill>
                  <a:schemeClr val="bg1"/>
                </a:solidFill>
              </a:rPr>
              <a:t>Golgotha</a:t>
            </a:r>
          </a:p>
          <a:p>
            <a:pPr marL="0" indent="0">
              <a:spcBef>
                <a:spcPts val="600"/>
              </a:spcBef>
              <a:spcAft>
                <a:spcPts val="1200"/>
              </a:spcAft>
              <a:buNone/>
            </a:pPr>
            <a:r>
              <a:rPr lang="en-US" altLang="en-US" sz="2800" dirty="0">
                <a:solidFill>
                  <a:srgbClr val="FFFF00"/>
                </a:solidFill>
              </a:rPr>
              <a:t>Mk.15:23: </a:t>
            </a:r>
            <a:r>
              <a:rPr lang="en-US" altLang="en-US" sz="3100" dirty="0">
                <a:solidFill>
                  <a:schemeClr val="bg1"/>
                </a:solidFill>
              </a:rPr>
              <a:t>refused drink to deaden pain</a:t>
            </a:r>
          </a:p>
          <a:p>
            <a:pPr marL="0" indent="0">
              <a:spcBef>
                <a:spcPts val="600"/>
              </a:spcBef>
              <a:spcAft>
                <a:spcPts val="1200"/>
              </a:spcAft>
              <a:buNone/>
            </a:pPr>
            <a:r>
              <a:rPr lang="en-US" altLang="en-US" sz="2800" dirty="0">
                <a:solidFill>
                  <a:srgbClr val="FFFF00"/>
                </a:solidFill>
              </a:rPr>
              <a:t>Mk.15:24-26: </a:t>
            </a:r>
            <a:r>
              <a:rPr lang="en-US" altLang="en-US" sz="3100" dirty="0">
                <a:solidFill>
                  <a:schemeClr val="bg1"/>
                </a:solidFill>
              </a:rPr>
              <a:t>cross  [</a:t>
            </a:r>
            <a:r>
              <a:rPr lang="en-US" altLang="en-US" sz="3100" i="1" dirty="0">
                <a:solidFill>
                  <a:schemeClr val="bg1"/>
                </a:solidFill>
              </a:rPr>
              <a:t>pain</a:t>
            </a:r>
            <a:r>
              <a:rPr lang="en-US" altLang="en-US" sz="3100" dirty="0">
                <a:solidFill>
                  <a:schemeClr val="bg1"/>
                </a:solidFill>
              </a:rPr>
              <a:t> . . . </a:t>
            </a:r>
            <a:r>
              <a:rPr lang="en-US" altLang="en-US" sz="3100" i="1" dirty="0">
                <a:solidFill>
                  <a:schemeClr val="bg1"/>
                </a:solidFill>
              </a:rPr>
              <a:t>prolonged</a:t>
            </a:r>
            <a:r>
              <a:rPr lang="en-US" altLang="en-US" sz="3100" dirty="0">
                <a:solidFill>
                  <a:schemeClr val="bg1"/>
                </a:solidFill>
              </a:rPr>
              <a:t>]</a:t>
            </a:r>
          </a:p>
          <a:p>
            <a:pPr marL="0" indent="0">
              <a:spcBef>
                <a:spcPts val="600"/>
              </a:spcBef>
              <a:spcAft>
                <a:spcPts val="0"/>
              </a:spcAft>
              <a:buNone/>
            </a:pPr>
            <a:r>
              <a:rPr lang="en-US" altLang="en-US" sz="2800" dirty="0">
                <a:solidFill>
                  <a:srgbClr val="FFFF00"/>
                </a:solidFill>
              </a:rPr>
              <a:t>Mk.15:27-32: </a:t>
            </a:r>
            <a:r>
              <a:rPr lang="en-US" altLang="en-US" sz="3100" dirty="0">
                <a:solidFill>
                  <a:schemeClr val="bg1"/>
                </a:solidFill>
              </a:rPr>
              <a:t>ridicule of robbers  /  passers-by  /  priests and scribes</a:t>
            </a:r>
          </a:p>
          <a:p>
            <a:pPr marL="457200" lvl="1" indent="0">
              <a:spcBef>
                <a:spcPts val="600"/>
              </a:spcBef>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2436487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bg>
      <p:bgPr>
        <a:solidFill>
          <a:schemeClr val="tx1"/>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a:extLst>
              <a:ext uri="{FF2B5EF4-FFF2-40B4-BE49-F238E27FC236}">
                <a16:creationId xmlns:a16="http://schemas.microsoft.com/office/drawing/2014/main" id="{B0462B15-C177-4830-8A9D-852BF3676F73}"/>
              </a:ext>
            </a:extLst>
          </p:cNvPr>
          <p:cNvSpPr/>
          <p:nvPr/>
        </p:nvSpPr>
        <p:spPr>
          <a:xfrm>
            <a:off x="1295400" y="914400"/>
            <a:ext cx="6553200" cy="533400"/>
          </a:xfrm>
          <a:prstGeom prst="rect">
            <a:avLst/>
          </a:prstGeom>
          <a:solidFill>
            <a:schemeClr val="tx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latin typeface="Verdana" panose="020B0604030504040204" pitchFamily="34" charset="0"/>
                <a:ea typeface="Verdana" panose="020B0604030504040204" pitchFamily="34" charset="0"/>
              </a:rPr>
              <a:t>I</a:t>
            </a:r>
            <a:r>
              <a:rPr lang="en-US" sz="2400" dirty="0">
                <a:solidFill>
                  <a:schemeClr val="bg1"/>
                </a:solidFill>
              </a:rPr>
              <a:t>. The Death of Christ</a:t>
            </a:r>
          </a:p>
        </p:txBody>
      </p:sp>
      <p:sp>
        <p:nvSpPr>
          <p:cNvPr id="3" name="Rectangle 2">
            <a:extLst>
              <a:ext uri="{FF2B5EF4-FFF2-40B4-BE49-F238E27FC236}">
                <a16:creationId xmlns:a16="http://schemas.microsoft.com/office/drawing/2014/main" id="{AD77DE2F-B7BB-688D-F327-B22EE57A20A5}"/>
              </a:ext>
            </a:extLst>
          </p:cNvPr>
          <p:cNvSpPr/>
          <p:nvPr/>
        </p:nvSpPr>
        <p:spPr>
          <a:xfrm>
            <a:off x="1295400" y="1600200"/>
            <a:ext cx="6553200" cy="1676400"/>
          </a:xfrm>
          <a:prstGeom prst="rect">
            <a:avLst/>
          </a:prstGeom>
          <a:solidFill>
            <a:schemeClr val="tx1"/>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dirty="0">
                <a:solidFill>
                  <a:srgbClr val="CCFFFF"/>
                </a:solidFill>
                <a:latin typeface="Verdana" panose="020B0604030504040204" pitchFamily="34" charset="0"/>
                <a:ea typeface="Verdana" panose="020B0604030504040204" pitchFamily="34" charset="0"/>
              </a:rPr>
              <a:t>II</a:t>
            </a:r>
            <a:r>
              <a:rPr lang="en-US" sz="3600" dirty="0">
                <a:solidFill>
                  <a:srgbClr val="CCFFFF"/>
                </a:solidFill>
              </a:rPr>
              <a:t>. </a:t>
            </a:r>
            <a:r>
              <a:rPr lang="en-US" sz="3600" dirty="0">
                <a:solidFill>
                  <a:srgbClr val="FFFF99"/>
                </a:solidFill>
              </a:rPr>
              <a:t>What Does the Cross of Christ Teach Us?</a:t>
            </a:r>
          </a:p>
        </p:txBody>
      </p:sp>
    </p:spTree>
    <p:extLst>
      <p:ext uri="{BB962C8B-B14F-4D97-AF65-F5344CB8AC3E}">
        <p14:creationId xmlns:p14="http://schemas.microsoft.com/office/powerpoint/2010/main" val="9000733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2800" dirty="0">
                <a:solidFill>
                  <a:schemeClr val="bg1"/>
                </a:solidFill>
              </a:rPr>
              <a:t>1. </a:t>
            </a:r>
            <a:r>
              <a:rPr lang="en-US" altLang="en-US" sz="3600" dirty="0">
                <a:solidFill>
                  <a:srgbClr val="CCFFCC"/>
                </a:solidFill>
              </a:rPr>
              <a:t>We are sinners.  </a:t>
            </a:r>
            <a:r>
              <a:rPr lang="en-US" altLang="en-US" sz="3200" dirty="0">
                <a:solidFill>
                  <a:schemeClr val="bg1"/>
                </a:solidFill>
              </a:rPr>
              <a:t>Ro.2:1 </a:t>
            </a:r>
            <a:endParaRPr lang="en-US" altLang="en-US" sz="3600" dirty="0">
              <a:solidFill>
                <a:schemeClr val="bg1"/>
              </a:solidFill>
            </a:endParaRPr>
          </a:p>
        </p:txBody>
      </p:sp>
      <p:sp>
        <p:nvSpPr>
          <p:cNvPr id="3075" name="Rectangle 3"/>
          <p:cNvSpPr>
            <a:spLocks noGrp="1" noChangeArrowheads="1"/>
          </p:cNvSpPr>
          <p:nvPr>
            <p:ph type="body" idx="1"/>
          </p:nvPr>
        </p:nvSpPr>
        <p:spPr>
          <a:xfrm>
            <a:off x="304800" y="838200"/>
            <a:ext cx="8534400" cy="5638800"/>
          </a:xfrm>
        </p:spPr>
        <p:txBody>
          <a:bodyPr/>
          <a:lstStyle/>
          <a:p>
            <a:pPr>
              <a:spcBef>
                <a:spcPts val="600"/>
              </a:spcBef>
              <a:spcAft>
                <a:spcPts val="600"/>
              </a:spcAft>
              <a:buFont typeface="Wingdings" panose="05000000000000000000" pitchFamily="2" charset="2"/>
              <a:buChar char="§"/>
            </a:pPr>
            <a:r>
              <a:rPr lang="en-US" altLang="en-US" dirty="0">
                <a:solidFill>
                  <a:schemeClr val="bg1"/>
                </a:solidFill>
              </a:rPr>
              <a:t>Most people minimize sin</a:t>
            </a:r>
          </a:p>
          <a:p>
            <a:pPr lvl="1">
              <a:spcBef>
                <a:spcPts val="600"/>
              </a:spcBef>
              <a:spcAft>
                <a:spcPts val="600"/>
              </a:spcAft>
              <a:buFont typeface="Wingdings" panose="05000000000000000000" pitchFamily="2" charset="2"/>
              <a:buChar char="§"/>
            </a:pPr>
            <a:r>
              <a:rPr lang="en-US" altLang="en-US" sz="3100" dirty="0">
                <a:solidFill>
                  <a:schemeClr val="bg1"/>
                </a:solidFill>
              </a:rPr>
              <a:t>“But I never hurt anyone”</a:t>
            </a:r>
          </a:p>
          <a:p>
            <a:pPr lvl="1">
              <a:spcBef>
                <a:spcPts val="600"/>
              </a:spcBef>
              <a:spcAft>
                <a:spcPts val="600"/>
              </a:spcAft>
              <a:buFont typeface="Wingdings" panose="05000000000000000000" pitchFamily="2" charset="2"/>
              <a:buChar char="§"/>
            </a:pPr>
            <a:r>
              <a:rPr lang="en-US" altLang="en-US" sz="3200" dirty="0">
                <a:solidFill>
                  <a:schemeClr val="bg1"/>
                </a:solidFill>
              </a:rPr>
              <a:t>Mt.15</a:t>
            </a:r>
            <a:r>
              <a:rPr lang="en-US" altLang="en-US" sz="3200" baseline="30000" dirty="0">
                <a:solidFill>
                  <a:schemeClr val="bg1"/>
                </a:solidFill>
              </a:rPr>
              <a:t>19</a:t>
            </a:r>
            <a:r>
              <a:rPr lang="en-US" altLang="en-US" sz="3200" dirty="0">
                <a:solidFill>
                  <a:schemeClr val="bg1"/>
                </a:solidFill>
              </a:rPr>
              <a:t> </a:t>
            </a:r>
            <a:r>
              <a:rPr lang="en-US" altLang="en-US" sz="3200" dirty="0">
                <a:solidFill>
                  <a:srgbClr val="FFFFCC"/>
                </a:solidFill>
              </a:rPr>
              <a:t>out of the heart proceed </a:t>
            </a:r>
            <a:r>
              <a:rPr lang="en-US" altLang="en-US" sz="3200" u="sng" dirty="0">
                <a:solidFill>
                  <a:srgbClr val="FFFFCC"/>
                </a:solidFill>
              </a:rPr>
              <a:t>evil</a:t>
            </a:r>
            <a:r>
              <a:rPr lang="en-US" altLang="en-US" sz="3200" dirty="0">
                <a:solidFill>
                  <a:srgbClr val="FFFFCC"/>
                </a:solidFill>
              </a:rPr>
              <a:t> </a:t>
            </a:r>
            <a:r>
              <a:rPr lang="en-US" altLang="en-US" sz="3200" u="sng" dirty="0">
                <a:solidFill>
                  <a:srgbClr val="FFFFCC"/>
                </a:solidFill>
              </a:rPr>
              <a:t>thoughts</a:t>
            </a:r>
            <a:r>
              <a:rPr lang="en-US" altLang="en-US" sz="3200" dirty="0">
                <a:solidFill>
                  <a:srgbClr val="FFFFCC"/>
                </a:solidFill>
              </a:rPr>
              <a:t>, murders, adulteries, </a:t>
            </a:r>
            <a:r>
              <a:rPr lang="en-US" altLang="en-US" sz="3200" dirty="0" err="1">
                <a:solidFill>
                  <a:srgbClr val="FFFFCC"/>
                </a:solidFill>
              </a:rPr>
              <a:t>fornica-tions</a:t>
            </a:r>
            <a:r>
              <a:rPr lang="en-US" altLang="en-US" sz="3200" dirty="0">
                <a:solidFill>
                  <a:srgbClr val="FFFFCC"/>
                </a:solidFill>
              </a:rPr>
              <a:t>, thefts, false witness, blasphemies</a:t>
            </a:r>
          </a:p>
          <a:p>
            <a:pPr lvl="1">
              <a:spcBef>
                <a:spcPts val="600"/>
              </a:spcBef>
              <a:spcAft>
                <a:spcPts val="0"/>
              </a:spcAft>
              <a:buFont typeface="Wingdings" panose="05000000000000000000" pitchFamily="2" charset="2"/>
              <a:buChar char="§"/>
            </a:pPr>
            <a:r>
              <a:rPr lang="en-US" altLang="en-US" sz="3200" dirty="0">
                <a:solidFill>
                  <a:schemeClr val="bg1"/>
                </a:solidFill>
              </a:rPr>
              <a:t>Josh.7:21…</a:t>
            </a:r>
          </a:p>
          <a:p>
            <a:pPr lvl="1">
              <a:spcBef>
                <a:spcPts val="600"/>
              </a:spcBef>
              <a:spcAft>
                <a:spcPts val="0"/>
              </a:spcAft>
              <a:buFont typeface="Wingdings" panose="05000000000000000000" pitchFamily="2" charset="2"/>
              <a:buChar char="§"/>
            </a:pPr>
            <a:endParaRPr lang="en-US" altLang="en-US" dirty="0">
              <a:solidFill>
                <a:schemeClr val="bg1"/>
              </a:solidFill>
            </a:endParaRPr>
          </a:p>
          <a:p>
            <a:pPr marL="0" indent="0">
              <a:spcBef>
                <a:spcPts val="600"/>
              </a:spcBef>
              <a:spcAft>
                <a:spcPts val="0"/>
              </a:spcAft>
              <a:buNone/>
            </a:pPr>
            <a:endParaRPr lang="en-US" altLang="en-US" sz="3200" dirty="0">
              <a:solidFill>
                <a:schemeClr val="bg1"/>
              </a:solidFill>
            </a:endParaRPr>
          </a:p>
        </p:txBody>
      </p:sp>
    </p:spTree>
    <p:extLst>
      <p:ext uri="{BB962C8B-B14F-4D97-AF65-F5344CB8AC3E}">
        <p14:creationId xmlns:p14="http://schemas.microsoft.com/office/powerpoint/2010/main" val="3206480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CC"/>
                </a:solidFill>
              </a:rPr>
              <a:t>“Cross” – variety of uses in NT</a:t>
            </a:r>
          </a:p>
        </p:txBody>
      </p:sp>
      <p:sp>
        <p:nvSpPr>
          <p:cNvPr id="3075" name="Rectangle 3"/>
          <p:cNvSpPr>
            <a:spLocks noGrp="1" noChangeArrowheads="1"/>
          </p:cNvSpPr>
          <p:nvPr>
            <p:ph type="body" idx="1"/>
          </p:nvPr>
        </p:nvSpPr>
        <p:spPr>
          <a:xfrm>
            <a:off x="304800" y="838200"/>
            <a:ext cx="8534400" cy="5638800"/>
          </a:xfrm>
        </p:spPr>
        <p:txBody>
          <a:bodyPr/>
          <a:lstStyle/>
          <a:p>
            <a:pPr marL="0" indent="0">
              <a:spcBef>
                <a:spcPts val="600"/>
              </a:spcBef>
              <a:spcAft>
                <a:spcPts val="800"/>
              </a:spcAft>
              <a:buNone/>
            </a:pPr>
            <a:r>
              <a:rPr lang="en-US" altLang="en-US" sz="2800" dirty="0">
                <a:solidFill>
                  <a:srgbClr val="CCFFCC"/>
                </a:solidFill>
              </a:rPr>
              <a:t>a. </a:t>
            </a:r>
            <a:r>
              <a:rPr lang="en-US" altLang="en-US" dirty="0">
                <a:solidFill>
                  <a:schemeClr val="bg1"/>
                </a:solidFill>
              </a:rPr>
              <a:t>Mt.10:38, take up, follow Me.  Lk.9:23</a:t>
            </a:r>
            <a:endParaRPr lang="en-US" altLang="en-US" sz="2800" dirty="0">
              <a:solidFill>
                <a:schemeClr val="bg1"/>
              </a:solidFill>
            </a:endParaRPr>
          </a:p>
          <a:p>
            <a:pPr marL="0" indent="0">
              <a:spcBef>
                <a:spcPts val="600"/>
              </a:spcBef>
              <a:spcAft>
                <a:spcPts val="800"/>
              </a:spcAft>
              <a:buNone/>
            </a:pPr>
            <a:r>
              <a:rPr lang="en-US" altLang="en-US" sz="2800" dirty="0">
                <a:solidFill>
                  <a:srgbClr val="CCFFCC"/>
                </a:solidFill>
              </a:rPr>
              <a:t>b. </a:t>
            </a:r>
            <a:r>
              <a:rPr lang="en-US" altLang="en-US" dirty="0">
                <a:solidFill>
                  <a:schemeClr val="bg1"/>
                </a:solidFill>
              </a:rPr>
              <a:t>Mt.27:42, stayed on the cross</a:t>
            </a:r>
            <a:endParaRPr lang="en-US" altLang="en-US" sz="2800" dirty="0">
              <a:solidFill>
                <a:schemeClr val="bg1"/>
              </a:solidFill>
            </a:endParaRPr>
          </a:p>
          <a:p>
            <a:pPr marL="0" indent="0">
              <a:spcBef>
                <a:spcPts val="600"/>
              </a:spcBef>
              <a:spcAft>
                <a:spcPts val="800"/>
              </a:spcAft>
              <a:buNone/>
            </a:pPr>
            <a:r>
              <a:rPr lang="en-US" altLang="en-US" sz="2800" dirty="0">
                <a:solidFill>
                  <a:srgbClr val="CCFFCC"/>
                </a:solidFill>
              </a:rPr>
              <a:t>c. </a:t>
            </a:r>
            <a:r>
              <a:rPr lang="en-US" altLang="en-US" dirty="0">
                <a:solidFill>
                  <a:schemeClr val="bg1"/>
                </a:solidFill>
              </a:rPr>
              <a:t>1 Co.1:18, foolish to the perishing</a:t>
            </a:r>
          </a:p>
          <a:p>
            <a:pPr marL="0" indent="0">
              <a:spcBef>
                <a:spcPts val="600"/>
              </a:spcBef>
              <a:spcAft>
                <a:spcPts val="800"/>
              </a:spcAft>
              <a:buNone/>
            </a:pPr>
            <a:r>
              <a:rPr lang="en-US" altLang="en-US" sz="2800" dirty="0">
                <a:solidFill>
                  <a:srgbClr val="CCFFCC"/>
                </a:solidFill>
              </a:rPr>
              <a:t>d. </a:t>
            </a:r>
            <a:r>
              <a:rPr lang="en-US" altLang="en-US" dirty="0">
                <a:solidFill>
                  <a:schemeClr val="bg1"/>
                </a:solidFill>
              </a:rPr>
              <a:t>Ph.2:8, </a:t>
            </a:r>
            <a:r>
              <a:rPr lang="en-US" altLang="en-US" i="1" dirty="0">
                <a:solidFill>
                  <a:schemeClr val="bg1"/>
                </a:solidFill>
              </a:rPr>
              <a:t>even the death of the cross</a:t>
            </a:r>
            <a:endParaRPr lang="en-US" altLang="en-US" sz="2800" i="1" dirty="0">
              <a:solidFill>
                <a:schemeClr val="bg1"/>
              </a:solidFill>
            </a:endParaRPr>
          </a:p>
          <a:p>
            <a:pPr marL="0" indent="0">
              <a:spcBef>
                <a:spcPts val="600"/>
              </a:spcBef>
              <a:spcAft>
                <a:spcPts val="800"/>
              </a:spcAft>
              <a:buNone/>
            </a:pPr>
            <a:r>
              <a:rPr lang="en-US" altLang="en-US" sz="2800" dirty="0">
                <a:solidFill>
                  <a:srgbClr val="CCFFCC"/>
                </a:solidFill>
              </a:rPr>
              <a:t>e. </a:t>
            </a:r>
            <a:r>
              <a:rPr lang="en-US" altLang="en-US" dirty="0">
                <a:solidFill>
                  <a:schemeClr val="bg1"/>
                </a:solidFill>
              </a:rPr>
              <a:t>Col.1:20, reconciled all…blood of His cross</a:t>
            </a:r>
            <a:endParaRPr lang="en-US" altLang="en-US" sz="2800" dirty="0">
              <a:solidFill>
                <a:schemeClr val="bg1"/>
              </a:solidFill>
            </a:endParaRPr>
          </a:p>
          <a:p>
            <a:pPr marL="0" indent="0">
              <a:spcBef>
                <a:spcPts val="600"/>
              </a:spcBef>
              <a:spcAft>
                <a:spcPts val="0"/>
              </a:spcAft>
              <a:buNone/>
            </a:pPr>
            <a:r>
              <a:rPr lang="en-US" altLang="en-US" sz="2800" dirty="0">
                <a:solidFill>
                  <a:srgbClr val="CCFFCC"/>
                </a:solidFill>
              </a:rPr>
              <a:t>f. </a:t>
            </a:r>
            <a:r>
              <a:rPr lang="en-US" altLang="en-US" dirty="0">
                <a:solidFill>
                  <a:schemeClr val="bg1"/>
                </a:solidFill>
              </a:rPr>
              <a:t>Hb.12:2, endured the cross</a:t>
            </a:r>
            <a:endParaRPr lang="en-US" altLang="en-US" sz="3100" dirty="0">
              <a:solidFill>
                <a:schemeClr val="bg1"/>
              </a:solidFill>
            </a:endParaRPr>
          </a:p>
        </p:txBody>
      </p:sp>
    </p:spTree>
    <p:extLst>
      <p:ext uri="{BB962C8B-B14F-4D97-AF65-F5344CB8AC3E}">
        <p14:creationId xmlns:p14="http://schemas.microsoft.com/office/powerpoint/2010/main" val="11492252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2800" dirty="0">
                <a:solidFill>
                  <a:schemeClr val="bg1"/>
                </a:solidFill>
              </a:rPr>
              <a:t>2. </a:t>
            </a:r>
            <a:r>
              <a:rPr lang="en-US" altLang="en-US" sz="3600" dirty="0">
                <a:solidFill>
                  <a:srgbClr val="CCFFCC"/>
                </a:solidFill>
              </a:rPr>
              <a:t>We are guilty.  </a:t>
            </a:r>
            <a:r>
              <a:rPr lang="en-US" altLang="en-US" sz="3200" dirty="0">
                <a:solidFill>
                  <a:schemeClr val="bg1"/>
                </a:solidFill>
              </a:rPr>
              <a:t>Ro.3:19 </a:t>
            </a:r>
            <a:endParaRPr lang="en-US" altLang="en-US" sz="3600" dirty="0">
              <a:solidFill>
                <a:schemeClr val="bg1"/>
              </a:solidFill>
            </a:endParaRPr>
          </a:p>
        </p:txBody>
      </p:sp>
      <p:sp>
        <p:nvSpPr>
          <p:cNvPr id="3075" name="Rectangle 3"/>
          <p:cNvSpPr>
            <a:spLocks noGrp="1" noChangeArrowheads="1"/>
          </p:cNvSpPr>
          <p:nvPr>
            <p:ph type="body" idx="1"/>
          </p:nvPr>
        </p:nvSpPr>
        <p:spPr>
          <a:xfrm>
            <a:off x="304800" y="838200"/>
            <a:ext cx="8534400" cy="5638800"/>
          </a:xfrm>
        </p:spPr>
        <p:txBody>
          <a:bodyPr/>
          <a:lstStyle/>
          <a:p>
            <a:pPr>
              <a:spcBef>
                <a:spcPts val="600"/>
              </a:spcBef>
              <a:spcAft>
                <a:spcPts val="0"/>
              </a:spcAft>
              <a:buFont typeface="Wingdings" panose="05000000000000000000" pitchFamily="2" charset="2"/>
              <a:buChar char="§"/>
            </a:pPr>
            <a:r>
              <a:rPr lang="en-US" altLang="en-US" dirty="0">
                <a:solidFill>
                  <a:schemeClr val="bg1"/>
                </a:solidFill>
              </a:rPr>
              <a:t>Jn.16</a:t>
            </a:r>
            <a:r>
              <a:rPr lang="en-US" altLang="en-US" baseline="30000" dirty="0">
                <a:solidFill>
                  <a:schemeClr val="bg1"/>
                </a:solidFill>
              </a:rPr>
              <a:t>8</a:t>
            </a:r>
            <a:r>
              <a:rPr lang="en-US" altLang="en-US" dirty="0">
                <a:solidFill>
                  <a:schemeClr val="bg1"/>
                </a:solidFill>
              </a:rPr>
              <a:t> </a:t>
            </a:r>
            <a:r>
              <a:rPr lang="en-US" altLang="en-US" dirty="0">
                <a:solidFill>
                  <a:srgbClr val="FFFFCC"/>
                </a:solidFill>
              </a:rPr>
              <a:t>And when He has come, He will convict world of sin, of righteousness, of judgment</a:t>
            </a:r>
            <a:endParaRPr lang="en-US" altLang="en-US" dirty="0">
              <a:solidFill>
                <a:schemeClr val="bg1"/>
              </a:solidFill>
            </a:endParaRPr>
          </a:p>
          <a:p>
            <a:pPr marL="0" indent="0">
              <a:spcBef>
                <a:spcPts val="600"/>
              </a:spcBef>
              <a:spcAft>
                <a:spcPts val="0"/>
              </a:spcAft>
              <a:buNone/>
            </a:pPr>
            <a:endParaRPr lang="en-US" altLang="en-US" sz="3200" dirty="0">
              <a:solidFill>
                <a:schemeClr val="bg1"/>
              </a:solidFill>
            </a:endParaRPr>
          </a:p>
        </p:txBody>
      </p:sp>
    </p:spTree>
    <p:extLst>
      <p:ext uri="{BB962C8B-B14F-4D97-AF65-F5344CB8AC3E}">
        <p14:creationId xmlns:p14="http://schemas.microsoft.com/office/powerpoint/2010/main" val="27852144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2800" dirty="0">
                <a:solidFill>
                  <a:schemeClr val="bg1"/>
                </a:solidFill>
              </a:rPr>
              <a:t>3. </a:t>
            </a:r>
            <a:r>
              <a:rPr lang="en-US" altLang="en-US" sz="3600" dirty="0">
                <a:solidFill>
                  <a:srgbClr val="CCFFCC"/>
                </a:solidFill>
              </a:rPr>
              <a:t>We are helpless.  </a:t>
            </a:r>
            <a:r>
              <a:rPr lang="en-US" altLang="en-US" sz="3200" dirty="0">
                <a:solidFill>
                  <a:schemeClr val="bg1"/>
                </a:solidFill>
              </a:rPr>
              <a:t>Ro.3:20 </a:t>
            </a:r>
            <a:endParaRPr lang="en-US" altLang="en-US" sz="3600" dirty="0">
              <a:solidFill>
                <a:schemeClr val="bg1"/>
              </a:solidFill>
            </a:endParaRPr>
          </a:p>
        </p:txBody>
      </p:sp>
      <p:sp>
        <p:nvSpPr>
          <p:cNvPr id="3075" name="Rectangle 3"/>
          <p:cNvSpPr>
            <a:spLocks noGrp="1" noChangeArrowheads="1"/>
          </p:cNvSpPr>
          <p:nvPr>
            <p:ph type="body" idx="1"/>
          </p:nvPr>
        </p:nvSpPr>
        <p:spPr>
          <a:xfrm>
            <a:off x="304800" y="838200"/>
            <a:ext cx="8534400" cy="5638800"/>
          </a:xfrm>
        </p:spPr>
        <p:txBody>
          <a:bodyPr/>
          <a:lstStyle/>
          <a:p>
            <a:pPr>
              <a:spcBef>
                <a:spcPts val="600"/>
              </a:spcBef>
              <a:spcAft>
                <a:spcPts val="600"/>
              </a:spcAft>
              <a:buFont typeface="Wingdings" panose="05000000000000000000" pitchFamily="2" charset="2"/>
              <a:buChar char="§"/>
            </a:pPr>
            <a:r>
              <a:rPr lang="en-US" altLang="en-US" dirty="0">
                <a:solidFill>
                  <a:schemeClr val="bg1"/>
                </a:solidFill>
              </a:rPr>
              <a:t>Could not justify themselves.</a:t>
            </a:r>
          </a:p>
          <a:p>
            <a:pPr>
              <a:spcBef>
                <a:spcPts val="600"/>
              </a:spcBef>
              <a:spcAft>
                <a:spcPts val="600"/>
              </a:spcAft>
              <a:buFont typeface="Wingdings" panose="05000000000000000000" pitchFamily="2" charset="2"/>
              <a:buChar char="§"/>
            </a:pPr>
            <a:r>
              <a:rPr lang="en-US" altLang="en-US" dirty="0">
                <a:solidFill>
                  <a:schemeClr val="bg1"/>
                </a:solidFill>
              </a:rPr>
              <a:t>Phm.</a:t>
            </a:r>
            <a:r>
              <a:rPr lang="en-US" altLang="en-US" baseline="30000" dirty="0">
                <a:solidFill>
                  <a:schemeClr val="bg1"/>
                </a:solidFill>
              </a:rPr>
              <a:t>18</a:t>
            </a:r>
            <a:r>
              <a:rPr lang="en-US" altLang="en-US" dirty="0">
                <a:solidFill>
                  <a:schemeClr val="bg1"/>
                </a:solidFill>
              </a:rPr>
              <a:t> </a:t>
            </a:r>
            <a:r>
              <a:rPr lang="en-US" altLang="en-US" dirty="0">
                <a:solidFill>
                  <a:srgbClr val="FFFFCC"/>
                </a:solidFill>
              </a:rPr>
              <a:t>But if he has wronged you or owes anything, put that on my account.</a:t>
            </a:r>
            <a:r>
              <a:rPr lang="en-US" altLang="en-US" dirty="0">
                <a:solidFill>
                  <a:schemeClr val="bg1"/>
                </a:solidFill>
              </a:rPr>
              <a:t>  </a:t>
            </a:r>
            <a:r>
              <a:rPr lang="en-US" altLang="en-US" baseline="30000" dirty="0">
                <a:solidFill>
                  <a:schemeClr val="bg1"/>
                </a:solidFill>
              </a:rPr>
              <a:t>19</a:t>
            </a:r>
            <a:r>
              <a:rPr lang="en-US" altLang="en-US" dirty="0">
                <a:solidFill>
                  <a:schemeClr val="bg1"/>
                </a:solidFill>
              </a:rPr>
              <a:t> </a:t>
            </a:r>
            <a:r>
              <a:rPr lang="en-US" altLang="en-US" dirty="0">
                <a:solidFill>
                  <a:srgbClr val="FFFFCC"/>
                </a:solidFill>
              </a:rPr>
              <a:t>I, Paul, am writing with my own hand. I will repay—not to mention to you that you owe me even your own self besides.</a:t>
            </a:r>
          </a:p>
          <a:p>
            <a:pPr>
              <a:spcBef>
                <a:spcPts val="600"/>
              </a:spcBef>
              <a:spcAft>
                <a:spcPts val="0"/>
              </a:spcAft>
              <a:buFont typeface="Wingdings" panose="05000000000000000000" pitchFamily="2" charset="2"/>
              <a:buChar char="§"/>
            </a:pPr>
            <a:r>
              <a:rPr lang="en-US" altLang="en-US" dirty="0">
                <a:solidFill>
                  <a:schemeClr val="bg1"/>
                </a:solidFill>
              </a:rPr>
              <a:t>Onesimus could not undo his crime or pay his debts against Philemon.   Paul would pay</a:t>
            </a:r>
          </a:p>
          <a:p>
            <a:pPr>
              <a:spcBef>
                <a:spcPts val="600"/>
              </a:spcBef>
              <a:spcAft>
                <a:spcPts val="0"/>
              </a:spcAft>
              <a:buFont typeface="Wingdings" panose="05000000000000000000" pitchFamily="2" charset="2"/>
              <a:buChar char="§"/>
            </a:pPr>
            <a:endParaRPr lang="en-US" altLang="en-US" dirty="0">
              <a:solidFill>
                <a:srgbClr val="FFFFCC"/>
              </a:solidFill>
            </a:endParaRPr>
          </a:p>
          <a:p>
            <a:pPr marL="0" indent="0">
              <a:spcBef>
                <a:spcPts val="600"/>
              </a:spcBef>
              <a:spcAft>
                <a:spcPts val="0"/>
              </a:spcAft>
              <a:buNone/>
            </a:pPr>
            <a:endParaRPr lang="en-US" altLang="en-US" sz="3200" dirty="0">
              <a:solidFill>
                <a:schemeClr val="bg1"/>
              </a:solidFill>
            </a:endParaRPr>
          </a:p>
        </p:txBody>
      </p:sp>
    </p:spTree>
    <p:extLst>
      <p:ext uri="{BB962C8B-B14F-4D97-AF65-F5344CB8AC3E}">
        <p14:creationId xmlns:p14="http://schemas.microsoft.com/office/powerpoint/2010/main" val="1061934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2800" dirty="0">
                <a:solidFill>
                  <a:schemeClr val="bg1"/>
                </a:solidFill>
              </a:rPr>
              <a:t>4. </a:t>
            </a:r>
            <a:r>
              <a:rPr lang="en-US" altLang="en-US" sz="3600" dirty="0">
                <a:solidFill>
                  <a:srgbClr val="CCFFCC"/>
                </a:solidFill>
              </a:rPr>
              <a:t>Only God can save us</a:t>
            </a:r>
            <a:r>
              <a:rPr lang="en-US" altLang="en-US" sz="3600" dirty="0">
                <a:solidFill>
                  <a:srgbClr val="FFFFCC"/>
                </a:solidFill>
              </a:rPr>
              <a:t>.  </a:t>
            </a:r>
            <a:r>
              <a:rPr lang="en-US" altLang="en-US" sz="3200" dirty="0">
                <a:solidFill>
                  <a:schemeClr val="bg1"/>
                </a:solidFill>
              </a:rPr>
              <a:t>Ro.3:21 </a:t>
            </a:r>
            <a:endParaRPr lang="en-US" altLang="en-US" sz="3600" dirty="0">
              <a:solidFill>
                <a:schemeClr val="bg1"/>
              </a:solidFill>
            </a:endParaRPr>
          </a:p>
        </p:txBody>
      </p:sp>
      <p:sp>
        <p:nvSpPr>
          <p:cNvPr id="3075" name="Rectangle 3"/>
          <p:cNvSpPr>
            <a:spLocks noGrp="1" noChangeArrowheads="1"/>
          </p:cNvSpPr>
          <p:nvPr>
            <p:ph type="body" idx="1"/>
          </p:nvPr>
        </p:nvSpPr>
        <p:spPr>
          <a:xfrm>
            <a:off x="304800" y="838200"/>
            <a:ext cx="8534400" cy="5638800"/>
          </a:xfrm>
        </p:spPr>
        <p:txBody>
          <a:bodyPr/>
          <a:lstStyle/>
          <a:p>
            <a:pPr>
              <a:spcBef>
                <a:spcPts val="600"/>
              </a:spcBef>
              <a:spcAft>
                <a:spcPts val="600"/>
              </a:spcAft>
              <a:buFont typeface="Wingdings" panose="05000000000000000000" pitchFamily="2" charset="2"/>
              <a:buChar char="§"/>
            </a:pPr>
            <a:r>
              <a:rPr lang="en-US" altLang="en-US" dirty="0">
                <a:solidFill>
                  <a:schemeClr val="bg1"/>
                </a:solidFill>
              </a:rPr>
              <a:t>Strength is required to save someone after an accident</a:t>
            </a:r>
          </a:p>
          <a:p>
            <a:pPr>
              <a:spcBef>
                <a:spcPts val="600"/>
              </a:spcBef>
              <a:spcAft>
                <a:spcPts val="600"/>
              </a:spcAft>
              <a:buFont typeface="Wingdings" panose="05000000000000000000" pitchFamily="2" charset="2"/>
              <a:buChar char="§"/>
            </a:pPr>
            <a:r>
              <a:rPr lang="en-US" altLang="en-US" dirty="0">
                <a:solidFill>
                  <a:schemeClr val="bg1"/>
                </a:solidFill>
              </a:rPr>
              <a:t>More strength required to save someone if it requires us to lose our own life…</a:t>
            </a:r>
          </a:p>
          <a:p>
            <a:pPr>
              <a:spcBef>
                <a:spcPts val="600"/>
              </a:spcBef>
              <a:spcAft>
                <a:spcPts val="0"/>
              </a:spcAft>
              <a:buFont typeface="Wingdings" panose="05000000000000000000" pitchFamily="2" charset="2"/>
              <a:buChar char="§"/>
            </a:pPr>
            <a:r>
              <a:rPr lang="en-US" altLang="en-US" dirty="0">
                <a:solidFill>
                  <a:srgbClr val="FFFF99"/>
                </a:solidFill>
              </a:rPr>
              <a:t>How much strength is required to sacrifice our own son to save another??</a:t>
            </a:r>
          </a:p>
          <a:p>
            <a:pPr marL="0" indent="0">
              <a:spcBef>
                <a:spcPts val="600"/>
              </a:spcBef>
              <a:spcAft>
                <a:spcPts val="0"/>
              </a:spcAft>
              <a:buNone/>
            </a:pPr>
            <a:endParaRPr lang="en-US" altLang="en-US" sz="3200" dirty="0">
              <a:solidFill>
                <a:schemeClr val="bg1"/>
              </a:solidFill>
            </a:endParaRPr>
          </a:p>
        </p:txBody>
      </p:sp>
    </p:spTree>
    <p:extLst>
      <p:ext uri="{BB962C8B-B14F-4D97-AF65-F5344CB8AC3E}">
        <p14:creationId xmlns:p14="http://schemas.microsoft.com/office/powerpoint/2010/main" val="3567384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2800" dirty="0">
                <a:solidFill>
                  <a:schemeClr val="bg1"/>
                </a:solidFill>
              </a:rPr>
              <a:t>5. </a:t>
            </a:r>
            <a:r>
              <a:rPr lang="en-US" altLang="en-US" sz="3600" dirty="0">
                <a:solidFill>
                  <a:srgbClr val="CCFFCC"/>
                </a:solidFill>
              </a:rPr>
              <a:t>God loves us.  </a:t>
            </a:r>
            <a:r>
              <a:rPr lang="en-US" altLang="en-US" sz="3200" dirty="0">
                <a:solidFill>
                  <a:schemeClr val="bg1"/>
                </a:solidFill>
              </a:rPr>
              <a:t>Ro.3:25-26 </a:t>
            </a:r>
            <a:endParaRPr lang="en-US" altLang="en-US" sz="3600" dirty="0">
              <a:solidFill>
                <a:schemeClr val="bg1"/>
              </a:solidFill>
            </a:endParaRPr>
          </a:p>
        </p:txBody>
      </p:sp>
      <p:sp>
        <p:nvSpPr>
          <p:cNvPr id="3075" name="Rectangle 3"/>
          <p:cNvSpPr>
            <a:spLocks noGrp="1" noChangeArrowheads="1"/>
          </p:cNvSpPr>
          <p:nvPr>
            <p:ph type="body" idx="1"/>
          </p:nvPr>
        </p:nvSpPr>
        <p:spPr>
          <a:xfrm>
            <a:off x="304800" y="838200"/>
            <a:ext cx="8534400" cy="5638800"/>
          </a:xfrm>
        </p:spPr>
        <p:txBody>
          <a:bodyPr/>
          <a:lstStyle/>
          <a:p>
            <a:pPr>
              <a:spcBef>
                <a:spcPts val="600"/>
              </a:spcBef>
              <a:spcAft>
                <a:spcPts val="600"/>
              </a:spcAft>
              <a:buFont typeface="Wingdings" panose="05000000000000000000" pitchFamily="2" charset="2"/>
              <a:buChar char="§"/>
            </a:pPr>
            <a:r>
              <a:rPr lang="en-US" altLang="en-US" dirty="0">
                <a:solidFill>
                  <a:schemeClr val="bg1"/>
                </a:solidFill>
              </a:rPr>
              <a:t>Propitiation: </a:t>
            </a:r>
          </a:p>
          <a:p>
            <a:pPr lvl="1">
              <a:spcBef>
                <a:spcPts val="600"/>
              </a:spcBef>
              <a:spcAft>
                <a:spcPts val="600"/>
              </a:spcAft>
              <a:buFont typeface="Wingdings" panose="05000000000000000000" pitchFamily="2" charset="2"/>
              <a:buChar char="§"/>
            </a:pPr>
            <a:r>
              <a:rPr lang="en-US" altLang="en-US" sz="3200" dirty="0">
                <a:solidFill>
                  <a:schemeClr val="bg1"/>
                </a:solidFill>
              </a:rPr>
              <a:t>OT:  blood-sprinkled lid of ark of covenant – mercy seat (Hb.9:5)</a:t>
            </a:r>
          </a:p>
          <a:p>
            <a:pPr lvl="1">
              <a:spcBef>
                <a:spcPts val="600"/>
              </a:spcBef>
              <a:spcAft>
                <a:spcPts val="600"/>
              </a:spcAft>
              <a:buFont typeface="Wingdings" panose="05000000000000000000" pitchFamily="2" charset="2"/>
              <a:buChar char="§"/>
            </a:pPr>
            <a:r>
              <a:rPr lang="en-US" altLang="en-US" sz="3200" dirty="0">
                <a:solidFill>
                  <a:schemeClr val="bg1"/>
                </a:solidFill>
              </a:rPr>
              <a:t>NT:</a:t>
            </a:r>
            <a:r>
              <a:rPr lang="en-US" altLang="en-US" sz="3200" dirty="0">
                <a:solidFill>
                  <a:srgbClr val="FFFFCC"/>
                </a:solidFill>
              </a:rPr>
              <a:t> </a:t>
            </a:r>
            <a:r>
              <a:rPr lang="en-US" altLang="en-US" sz="3200" dirty="0">
                <a:solidFill>
                  <a:srgbClr val="CCFFFF"/>
                </a:solidFill>
              </a:rPr>
              <a:t>Jesus is the perfect sacrifice – satisfied demands of God’s justice </a:t>
            </a:r>
          </a:p>
          <a:p>
            <a:pPr lvl="1">
              <a:spcBef>
                <a:spcPts val="600"/>
              </a:spcBef>
              <a:spcAft>
                <a:spcPts val="600"/>
              </a:spcAft>
              <a:buFont typeface="Wingdings" panose="05000000000000000000" pitchFamily="2" charset="2"/>
              <a:buChar char="§"/>
            </a:pPr>
            <a:r>
              <a:rPr lang="en-US" altLang="en-US" sz="3200" dirty="0">
                <a:solidFill>
                  <a:srgbClr val="CCFFFF"/>
                </a:solidFill>
              </a:rPr>
              <a:t>Jesus is our Mercy Seat</a:t>
            </a:r>
            <a:r>
              <a:rPr lang="en-US" altLang="en-US" sz="3200" dirty="0">
                <a:solidFill>
                  <a:srgbClr val="FFFFCC"/>
                </a:solidFill>
              </a:rPr>
              <a:t> </a:t>
            </a:r>
            <a:r>
              <a:rPr lang="en-US" altLang="en-US" sz="3200" dirty="0">
                <a:solidFill>
                  <a:schemeClr val="bg1"/>
                </a:solidFill>
              </a:rPr>
              <a:t>(</a:t>
            </a:r>
            <a:r>
              <a:rPr lang="en-US" altLang="en-US" sz="3200" i="1" dirty="0">
                <a:solidFill>
                  <a:schemeClr val="bg1"/>
                </a:solidFill>
              </a:rPr>
              <a:t>sacrifice of atonement</a:t>
            </a:r>
            <a:r>
              <a:rPr lang="en-US" altLang="en-US" sz="3200" dirty="0">
                <a:solidFill>
                  <a:schemeClr val="bg1"/>
                </a:solidFill>
              </a:rPr>
              <a:t>)</a:t>
            </a:r>
          </a:p>
          <a:p>
            <a:pPr lvl="1">
              <a:spcBef>
                <a:spcPts val="600"/>
              </a:spcBef>
              <a:spcAft>
                <a:spcPts val="600"/>
              </a:spcAft>
              <a:buFont typeface="Wingdings" panose="05000000000000000000" pitchFamily="2" charset="2"/>
              <a:buChar char="§"/>
            </a:pPr>
            <a:r>
              <a:rPr lang="en-US" altLang="en-US" sz="3200" u="sng" dirty="0">
                <a:solidFill>
                  <a:schemeClr val="bg1"/>
                </a:solidFill>
              </a:rPr>
              <a:t>Ro.5:6-8</a:t>
            </a:r>
          </a:p>
          <a:p>
            <a:pPr marL="0" indent="0">
              <a:spcBef>
                <a:spcPts val="600"/>
              </a:spcBef>
              <a:spcAft>
                <a:spcPts val="0"/>
              </a:spcAft>
              <a:buNone/>
            </a:pPr>
            <a:endParaRPr lang="en-US" altLang="en-US" sz="3200" dirty="0">
              <a:solidFill>
                <a:schemeClr val="bg1"/>
              </a:solidFill>
            </a:endParaRPr>
          </a:p>
        </p:txBody>
      </p:sp>
    </p:spTree>
    <p:extLst>
      <p:ext uri="{BB962C8B-B14F-4D97-AF65-F5344CB8AC3E}">
        <p14:creationId xmlns:p14="http://schemas.microsoft.com/office/powerpoint/2010/main" val="2808173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CCFFCC"/>
                </a:solidFill>
              </a:rPr>
              <a:t>So what?</a:t>
            </a:r>
            <a:endParaRPr lang="en-US" altLang="en-US" sz="3600" dirty="0">
              <a:solidFill>
                <a:schemeClr val="bg1"/>
              </a:solidFill>
            </a:endParaRPr>
          </a:p>
        </p:txBody>
      </p:sp>
      <p:sp>
        <p:nvSpPr>
          <p:cNvPr id="3075" name="Rectangle 3"/>
          <p:cNvSpPr>
            <a:spLocks noGrp="1" noChangeArrowheads="1"/>
          </p:cNvSpPr>
          <p:nvPr>
            <p:ph type="body" idx="1"/>
          </p:nvPr>
        </p:nvSpPr>
        <p:spPr>
          <a:xfrm>
            <a:off x="304800" y="838200"/>
            <a:ext cx="8534400" cy="5638800"/>
          </a:xfrm>
        </p:spPr>
        <p:txBody>
          <a:bodyPr/>
          <a:lstStyle/>
          <a:p>
            <a:pPr>
              <a:spcBef>
                <a:spcPts val="600"/>
              </a:spcBef>
              <a:spcAft>
                <a:spcPts val="800"/>
              </a:spcAft>
              <a:buFont typeface="Wingdings" panose="05000000000000000000" pitchFamily="2" charset="2"/>
              <a:buChar char="§"/>
            </a:pPr>
            <a:r>
              <a:rPr lang="en-US" altLang="en-US" sz="3100" dirty="0">
                <a:solidFill>
                  <a:schemeClr val="bg1"/>
                </a:solidFill>
              </a:rPr>
              <a:t>Mt.10</a:t>
            </a:r>
            <a:r>
              <a:rPr lang="en-US" altLang="en-US" sz="3100" baseline="30000" dirty="0">
                <a:solidFill>
                  <a:schemeClr val="bg1"/>
                </a:solidFill>
              </a:rPr>
              <a:t>38 </a:t>
            </a:r>
            <a:r>
              <a:rPr lang="en-US" altLang="en-US" sz="3100" dirty="0">
                <a:solidFill>
                  <a:srgbClr val="FFFF99"/>
                </a:solidFill>
              </a:rPr>
              <a:t>And he who does not take his cross and follow after Me is not worthy of Me. </a:t>
            </a:r>
            <a:br>
              <a:rPr lang="en-US" altLang="en-US" sz="3100" dirty="0">
                <a:solidFill>
                  <a:schemeClr val="bg1"/>
                </a:solidFill>
              </a:rPr>
            </a:br>
            <a:r>
              <a:rPr lang="en-US" altLang="en-US" sz="3100" baseline="30000" dirty="0">
                <a:solidFill>
                  <a:schemeClr val="bg1"/>
                </a:solidFill>
              </a:rPr>
              <a:t>39 </a:t>
            </a:r>
            <a:r>
              <a:rPr lang="en-US" altLang="en-US" sz="3100" dirty="0">
                <a:solidFill>
                  <a:srgbClr val="FFFF99"/>
                </a:solidFill>
              </a:rPr>
              <a:t>He who finds his life will lose it, and he who loses his life for My sake will find it. </a:t>
            </a:r>
          </a:p>
          <a:p>
            <a:pPr>
              <a:spcBef>
                <a:spcPts val="600"/>
              </a:spcBef>
              <a:spcAft>
                <a:spcPts val="800"/>
              </a:spcAft>
              <a:buFont typeface="Wingdings" panose="05000000000000000000" pitchFamily="2" charset="2"/>
              <a:buChar char="§"/>
            </a:pPr>
            <a:r>
              <a:rPr lang="en-US" altLang="en-US" sz="3100" dirty="0">
                <a:solidFill>
                  <a:schemeClr val="bg1"/>
                </a:solidFill>
              </a:rPr>
              <a:t>To follow Lord, we must take up the cross…</a:t>
            </a:r>
          </a:p>
          <a:p>
            <a:pPr lvl="1">
              <a:spcBef>
                <a:spcPts val="600"/>
              </a:spcBef>
              <a:spcAft>
                <a:spcPts val="600"/>
              </a:spcAft>
              <a:buFont typeface="Wingdings" panose="05000000000000000000" pitchFamily="2" charset="2"/>
              <a:buChar char="§"/>
            </a:pPr>
            <a:r>
              <a:rPr lang="en-US" altLang="en-US" sz="3100" dirty="0">
                <a:solidFill>
                  <a:schemeClr val="bg1"/>
                </a:solidFill>
              </a:rPr>
              <a:t>Take electric chair?   Hangman’s noose? ...</a:t>
            </a:r>
          </a:p>
          <a:p>
            <a:pPr marL="0" indent="0">
              <a:spcBef>
                <a:spcPts val="600"/>
              </a:spcBef>
              <a:spcAft>
                <a:spcPts val="600"/>
              </a:spcAft>
              <a:buNone/>
            </a:pPr>
            <a:endParaRPr lang="en-US" altLang="en-US" sz="3200" dirty="0">
              <a:solidFill>
                <a:schemeClr val="bg1"/>
              </a:solidFill>
            </a:endParaRPr>
          </a:p>
          <a:p>
            <a:pPr marL="0" indent="0">
              <a:spcBef>
                <a:spcPts val="600"/>
              </a:spcBef>
              <a:spcAft>
                <a:spcPts val="0"/>
              </a:spcAft>
              <a:buNone/>
            </a:pPr>
            <a:endParaRPr lang="en-US" altLang="en-US" sz="3200" dirty="0">
              <a:solidFill>
                <a:schemeClr val="bg1"/>
              </a:solidFill>
            </a:endParaRPr>
          </a:p>
        </p:txBody>
      </p:sp>
    </p:spTree>
    <p:extLst>
      <p:ext uri="{BB962C8B-B14F-4D97-AF65-F5344CB8AC3E}">
        <p14:creationId xmlns:p14="http://schemas.microsoft.com/office/powerpoint/2010/main" val="3492171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CCFFCC"/>
                </a:solidFill>
              </a:rPr>
              <a:t>So what?</a:t>
            </a:r>
            <a:endParaRPr lang="en-US" altLang="en-US" sz="3600" dirty="0">
              <a:solidFill>
                <a:schemeClr val="bg1"/>
              </a:solidFill>
            </a:endParaRPr>
          </a:p>
        </p:txBody>
      </p:sp>
      <p:sp>
        <p:nvSpPr>
          <p:cNvPr id="3075" name="Rectangle 3"/>
          <p:cNvSpPr>
            <a:spLocks noGrp="1" noChangeArrowheads="1"/>
          </p:cNvSpPr>
          <p:nvPr>
            <p:ph type="body" idx="1"/>
          </p:nvPr>
        </p:nvSpPr>
        <p:spPr>
          <a:xfrm>
            <a:off x="304800" y="838200"/>
            <a:ext cx="8534400" cy="5638800"/>
          </a:xfrm>
        </p:spPr>
        <p:txBody>
          <a:bodyPr/>
          <a:lstStyle/>
          <a:p>
            <a:pPr>
              <a:spcBef>
                <a:spcPts val="600"/>
              </a:spcBef>
              <a:spcAft>
                <a:spcPts val="600"/>
              </a:spcAft>
              <a:buFont typeface="Wingdings" panose="05000000000000000000" pitchFamily="2" charset="2"/>
              <a:buChar char="§"/>
            </a:pPr>
            <a:r>
              <a:rPr lang="en-US" altLang="en-US" sz="3200" dirty="0">
                <a:solidFill>
                  <a:schemeClr val="bg1"/>
                </a:solidFill>
              </a:rPr>
              <a:t>To Jesus, the cross was not a beautiful gold emblem on church building, but a painful execution . . .</a:t>
            </a:r>
          </a:p>
          <a:p>
            <a:pPr>
              <a:spcBef>
                <a:spcPts val="600"/>
              </a:spcBef>
              <a:spcAft>
                <a:spcPts val="600"/>
              </a:spcAft>
              <a:buFont typeface="Wingdings" panose="05000000000000000000" pitchFamily="2" charset="2"/>
              <a:buChar char="§"/>
            </a:pPr>
            <a:r>
              <a:rPr lang="en-US" altLang="en-US" dirty="0">
                <a:solidFill>
                  <a:srgbClr val="CCFFCC"/>
                </a:solidFill>
              </a:rPr>
              <a:t>Most churches today focus on </a:t>
            </a:r>
            <a:r>
              <a:rPr lang="en-US" altLang="en-US" u="sng" dirty="0">
                <a:solidFill>
                  <a:srgbClr val="CCFFCC"/>
                </a:solidFill>
              </a:rPr>
              <a:t>birth</a:t>
            </a:r>
            <a:r>
              <a:rPr lang="en-US" altLang="en-US" dirty="0">
                <a:solidFill>
                  <a:srgbClr val="CCFFCC"/>
                </a:solidFill>
              </a:rPr>
              <a:t> of Jesus.  NT emphasizes His death, burial, resurrection, ascension, reign . . . </a:t>
            </a:r>
            <a:endParaRPr lang="en-US" altLang="en-US" sz="3200" dirty="0">
              <a:solidFill>
                <a:srgbClr val="CCFFCC"/>
              </a:solidFill>
            </a:endParaRPr>
          </a:p>
          <a:p>
            <a:pPr marL="0" indent="0">
              <a:spcBef>
                <a:spcPts val="600"/>
              </a:spcBef>
              <a:spcAft>
                <a:spcPts val="0"/>
              </a:spcAft>
              <a:buNone/>
            </a:pPr>
            <a:endParaRPr lang="en-US" altLang="en-US" sz="3200" dirty="0">
              <a:solidFill>
                <a:schemeClr val="bg1"/>
              </a:solidFill>
            </a:endParaRPr>
          </a:p>
        </p:txBody>
      </p:sp>
    </p:spTree>
    <p:extLst>
      <p:ext uri="{BB962C8B-B14F-4D97-AF65-F5344CB8AC3E}">
        <p14:creationId xmlns:p14="http://schemas.microsoft.com/office/powerpoint/2010/main" val="174867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CC"/>
                </a:solidFill>
              </a:rPr>
              <a:t>“Cross” – variety of uses in NT</a:t>
            </a:r>
          </a:p>
        </p:txBody>
      </p:sp>
      <p:sp>
        <p:nvSpPr>
          <p:cNvPr id="3075" name="Rectangle 3"/>
          <p:cNvSpPr>
            <a:spLocks noGrp="1" noChangeArrowheads="1"/>
          </p:cNvSpPr>
          <p:nvPr>
            <p:ph type="body" idx="1"/>
          </p:nvPr>
        </p:nvSpPr>
        <p:spPr>
          <a:xfrm>
            <a:off x="304800" y="838200"/>
            <a:ext cx="8534400" cy="5638800"/>
          </a:xfrm>
        </p:spPr>
        <p:txBody>
          <a:bodyPr/>
          <a:lstStyle/>
          <a:p>
            <a:pPr marL="0" indent="0">
              <a:spcBef>
                <a:spcPts val="600"/>
              </a:spcBef>
              <a:spcAft>
                <a:spcPts val="800"/>
              </a:spcAft>
              <a:buNone/>
            </a:pPr>
            <a:r>
              <a:rPr lang="en-US" altLang="en-US" sz="2800" dirty="0">
                <a:solidFill>
                  <a:srgbClr val="CCFFCC"/>
                </a:solidFill>
              </a:rPr>
              <a:t>a. </a:t>
            </a:r>
            <a:r>
              <a:rPr lang="en-US" altLang="en-US" dirty="0">
                <a:solidFill>
                  <a:schemeClr val="bg1"/>
                </a:solidFill>
              </a:rPr>
              <a:t>Mt.10:38, take, follow Me.  Lk.9:23</a:t>
            </a:r>
          </a:p>
          <a:p>
            <a:pPr marL="514350" indent="-514350">
              <a:spcBef>
                <a:spcPts val="600"/>
              </a:spcBef>
              <a:spcAft>
                <a:spcPts val="800"/>
              </a:spcAft>
              <a:buAutoNum type="alphaLcPeriod"/>
            </a:pPr>
            <a:endParaRPr lang="en-US" altLang="en-US" sz="2800" dirty="0">
              <a:solidFill>
                <a:schemeClr val="bg1"/>
              </a:solidFill>
            </a:endParaRPr>
          </a:p>
          <a:p>
            <a:pPr marL="514350" indent="-514350">
              <a:spcBef>
                <a:spcPts val="600"/>
              </a:spcBef>
              <a:spcAft>
                <a:spcPts val="800"/>
              </a:spcAft>
              <a:buAutoNum type="alphaLcPeriod"/>
            </a:pPr>
            <a:endParaRPr lang="en-US" altLang="en-US" sz="2800" dirty="0">
              <a:solidFill>
                <a:schemeClr val="bg1"/>
              </a:solidFill>
            </a:endParaRPr>
          </a:p>
          <a:p>
            <a:pPr marL="514350" indent="-514350">
              <a:spcBef>
                <a:spcPts val="600"/>
              </a:spcBef>
              <a:spcAft>
                <a:spcPts val="800"/>
              </a:spcAft>
              <a:buAutoNum type="alphaLcPeriod"/>
            </a:pPr>
            <a:endParaRPr lang="en-US" altLang="en-US" sz="2800" dirty="0">
              <a:solidFill>
                <a:schemeClr val="bg1"/>
              </a:solidFill>
            </a:endParaRPr>
          </a:p>
          <a:p>
            <a:pPr marL="0" indent="0" algn="ctr">
              <a:spcBef>
                <a:spcPts val="0"/>
              </a:spcBef>
              <a:spcAft>
                <a:spcPts val="800"/>
              </a:spcAft>
              <a:buNone/>
            </a:pPr>
            <a:r>
              <a:rPr lang="en-US" altLang="en-US" dirty="0">
                <a:solidFill>
                  <a:srgbClr val="FFFF99"/>
                </a:solidFill>
              </a:rPr>
              <a:t>Figurative</a:t>
            </a:r>
            <a:endParaRPr lang="en-US" altLang="en-US" sz="2800" dirty="0">
              <a:solidFill>
                <a:srgbClr val="FFFF99"/>
              </a:solidFill>
            </a:endParaRPr>
          </a:p>
          <a:p>
            <a:pPr marL="0" indent="0">
              <a:spcBef>
                <a:spcPts val="600"/>
              </a:spcBef>
              <a:spcAft>
                <a:spcPts val="800"/>
              </a:spcAft>
              <a:buNone/>
            </a:pPr>
            <a:endParaRPr lang="en-US" altLang="en-US" sz="3100" dirty="0">
              <a:solidFill>
                <a:schemeClr val="bg1"/>
              </a:solidFill>
            </a:endParaRPr>
          </a:p>
        </p:txBody>
      </p:sp>
      <p:sp>
        <p:nvSpPr>
          <p:cNvPr id="2" name="Rectangle 1">
            <a:extLst>
              <a:ext uri="{FF2B5EF4-FFF2-40B4-BE49-F238E27FC236}">
                <a16:creationId xmlns:a16="http://schemas.microsoft.com/office/drawing/2014/main" id="{5BF2AEFA-CA75-D02C-52E5-2904AAA1527B}"/>
              </a:ext>
            </a:extLst>
          </p:cNvPr>
          <p:cNvSpPr/>
          <p:nvPr/>
        </p:nvSpPr>
        <p:spPr>
          <a:xfrm>
            <a:off x="838200" y="1600200"/>
            <a:ext cx="7467600" cy="11430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100" dirty="0">
                <a:solidFill>
                  <a:srgbClr val="CCFFCC"/>
                </a:solidFill>
              </a:rPr>
              <a:t>And he who does not take his cross and follow after Me is not worthy of Me </a:t>
            </a:r>
          </a:p>
        </p:txBody>
      </p:sp>
    </p:spTree>
    <p:extLst>
      <p:ext uri="{BB962C8B-B14F-4D97-AF65-F5344CB8AC3E}">
        <p14:creationId xmlns:p14="http://schemas.microsoft.com/office/powerpoint/2010/main" val="29476094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CC"/>
                </a:solidFill>
              </a:rPr>
              <a:t>“Cross” – variety of uses in NT</a:t>
            </a:r>
          </a:p>
        </p:txBody>
      </p:sp>
      <p:sp>
        <p:nvSpPr>
          <p:cNvPr id="3075" name="Rectangle 3"/>
          <p:cNvSpPr>
            <a:spLocks noGrp="1" noChangeArrowheads="1"/>
          </p:cNvSpPr>
          <p:nvPr>
            <p:ph type="body" idx="1"/>
          </p:nvPr>
        </p:nvSpPr>
        <p:spPr>
          <a:xfrm>
            <a:off x="304800" y="838200"/>
            <a:ext cx="8534400" cy="5638800"/>
          </a:xfrm>
        </p:spPr>
        <p:txBody>
          <a:bodyPr/>
          <a:lstStyle/>
          <a:p>
            <a:pPr marL="0" indent="0">
              <a:spcBef>
                <a:spcPts val="600"/>
              </a:spcBef>
              <a:spcAft>
                <a:spcPts val="800"/>
              </a:spcAft>
              <a:buNone/>
            </a:pPr>
            <a:r>
              <a:rPr lang="en-US" altLang="en-US" sz="2800" dirty="0">
                <a:solidFill>
                  <a:srgbClr val="CCFFCC"/>
                </a:solidFill>
              </a:rPr>
              <a:t>b. </a:t>
            </a:r>
            <a:r>
              <a:rPr lang="en-US" altLang="en-US" dirty="0">
                <a:solidFill>
                  <a:schemeClr val="bg1"/>
                </a:solidFill>
              </a:rPr>
              <a:t>Mt.27:42, stayed on the cross</a:t>
            </a:r>
          </a:p>
          <a:p>
            <a:pPr marL="0" indent="0">
              <a:spcBef>
                <a:spcPts val="600"/>
              </a:spcBef>
              <a:spcAft>
                <a:spcPts val="800"/>
              </a:spcAft>
              <a:buNone/>
            </a:pPr>
            <a:endParaRPr lang="en-US" altLang="en-US" dirty="0">
              <a:solidFill>
                <a:schemeClr val="bg1"/>
              </a:solidFill>
            </a:endParaRPr>
          </a:p>
          <a:p>
            <a:pPr marL="0" indent="0">
              <a:spcBef>
                <a:spcPts val="600"/>
              </a:spcBef>
              <a:spcAft>
                <a:spcPts val="800"/>
              </a:spcAft>
              <a:buNone/>
            </a:pPr>
            <a:endParaRPr lang="en-US" altLang="en-US" dirty="0">
              <a:solidFill>
                <a:schemeClr val="bg1"/>
              </a:solidFill>
            </a:endParaRPr>
          </a:p>
          <a:p>
            <a:pPr marL="0" indent="0">
              <a:spcBef>
                <a:spcPts val="600"/>
              </a:spcBef>
              <a:spcAft>
                <a:spcPts val="800"/>
              </a:spcAft>
              <a:buNone/>
            </a:pPr>
            <a:endParaRPr lang="en-US" altLang="en-US" dirty="0">
              <a:solidFill>
                <a:schemeClr val="bg1"/>
              </a:solidFill>
            </a:endParaRPr>
          </a:p>
          <a:p>
            <a:pPr marL="0" indent="0">
              <a:spcBef>
                <a:spcPts val="600"/>
              </a:spcBef>
              <a:spcAft>
                <a:spcPts val="800"/>
              </a:spcAft>
              <a:buNone/>
            </a:pPr>
            <a:endParaRPr lang="en-US" altLang="en-US" dirty="0">
              <a:solidFill>
                <a:schemeClr val="bg1"/>
              </a:solidFill>
            </a:endParaRPr>
          </a:p>
          <a:p>
            <a:pPr marL="0" indent="0">
              <a:spcBef>
                <a:spcPts val="600"/>
              </a:spcBef>
              <a:spcAft>
                <a:spcPts val="800"/>
              </a:spcAft>
              <a:buNone/>
            </a:pPr>
            <a:endParaRPr lang="en-US" altLang="en-US" dirty="0">
              <a:solidFill>
                <a:schemeClr val="bg1"/>
              </a:solidFill>
            </a:endParaRPr>
          </a:p>
          <a:p>
            <a:pPr marL="0" indent="0" algn="ctr">
              <a:spcBef>
                <a:spcPts val="0"/>
              </a:spcBef>
              <a:spcAft>
                <a:spcPts val="800"/>
              </a:spcAft>
              <a:buNone/>
            </a:pPr>
            <a:r>
              <a:rPr lang="en-US" altLang="en-US" dirty="0">
                <a:solidFill>
                  <a:srgbClr val="FFFF99"/>
                </a:solidFill>
              </a:rPr>
              <a:t>Literal</a:t>
            </a:r>
          </a:p>
          <a:p>
            <a:pPr marL="0" indent="0">
              <a:spcBef>
                <a:spcPts val="600"/>
              </a:spcBef>
              <a:spcAft>
                <a:spcPts val="800"/>
              </a:spcAft>
              <a:buNone/>
            </a:pPr>
            <a:endParaRPr lang="en-US" altLang="en-US" sz="2800" dirty="0">
              <a:solidFill>
                <a:schemeClr val="bg1"/>
              </a:solidFill>
            </a:endParaRPr>
          </a:p>
          <a:p>
            <a:pPr marL="0" indent="0">
              <a:spcBef>
                <a:spcPts val="600"/>
              </a:spcBef>
              <a:spcAft>
                <a:spcPts val="800"/>
              </a:spcAft>
              <a:buNone/>
            </a:pPr>
            <a:endParaRPr lang="en-US" altLang="en-US" sz="2800" dirty="0">
              <a:solidFill>
                <a:schemeClr val="bg1"/>
              </a:solidFill>
            </a:endParaRPr>
          </a:p>
        </p:txBody>
      </p:sp>
      <p:sp>
        <p:nvSpPr>
          <p:cNvPr id="3" name="Rectangle 2">
            <a:extLst>
              <a:ext uri="{FF2B5EF4-FFF2-40B4-BE49-F238E27FC236}">
                <a16:creationId xmlns:a16="http://schemas.microsoft.com/office/drawing/2014/main" id="{AE77C524-38D1-9CA0-E2F6-41AB06D0A641}"/>
              </a:ext>
            </a:extLst>
          </p:cNvPr>
          <p:cNvSpPr/>
          <p:nvPr/>
        </p:nvSpPr>
        <p:spPr>
          <a:xfrm>
            <a:off x="580535" y="1676400"/>
            <a:ext cx="8001000" cy="25146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41</a:t>
            </a:r>
            <a:r>
              <a:rPr lang="en-US" sz="3100" dirty="0"/>
              <a:t> </a:t>
            </a:r>
            <a:r>
              <a:rPr lang="en-US" sz="3100" dirty="0">
                <a:solidFill>
                  <a:srgbClr val="CCFFCC"/>
                </a:solidFill>
              </a:rPr>
              <a:t>Likewise the chief priests also, mocking with the scribes and elders, said,  </a:t>
            </a:r>
            <a:r>
              <a:rPr lang="en-US" sz="2400" dirty="0"/>
              <a:t>42</a:t>
            </a:r>
            <a:r>
              <a:rPr lang="en-US" sz="3100" dirty="0"/>
              <a:t> </a:t>
            </a:r>
            <a:r>
              <a:rPr lang="en-US" sz="3100" dirty="0">
                <a:solidFill>
                  <a:srgbClr val="CCFFCC"/>
                </a:solidFill>
              </a:rPr>
              <a:t>He saved others; Himself He cannot save. If He is the King of Israel, let Him now come down from the cross, and we will believe Him</a:t>
            </a:r>
            <a:endParaRPr lang="en-US" dirty="0">
              <a:solidFill>
                <a:srgbClr val="CCFFCC"/>
              </a:solidFill>
            </a:endParaRPr>
          </a:p>
        </p:txBody>
      </p:sp>
    </p:spTree>
    <p:extLst>
      <p:ext uri="{BB962C8B-B14F-4D97-AF65-F5344CB8AC3E}">
        <p14:creationId xmlns:p14="http://schemas.microsoft.com/office/powerpoint/2010/main" val="3650489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CC"/>
                </a:solidFill>
              </a:rPr>
              <a:t>“Cross” – variety of uses in NT</a:t>
            </a:r>
          </a:p>
        </p:txBody>
      </p:sp>
      <p:sp>
        <p:nvSpPr>
          <p:cNvPr id="3075" name="Rectangle 3"/>
          <p:cNvSpPr>
            <a:spLocks noGrp="1" noChangeArrowheads="1"/>
          </p:cNvSpPr>
          <p:nvPr>
            <p:ph type="body" idx="1"/>
          </p:nvPr>
        </p:nvSpPr>
        <p:spPr>
          <a:xfrm>
            <a:off x="304800" y="838200"/>
            <a:ext cx="8534400" cy="5638800"/>
          </a:xfrm>
        </p:spPr>
        <p:txBody>
          <a:bodyPr/>
          <a:lstStyle/>
          <a:p>
            <a:pPr marL="0" indent="0">
              <a:spcBef>
                <a:spcPts val="600"/>
              </a:spcBef>
              <a:spcAft>
                <a:spcPts val="1200"/>
              </a:spcAft>
              <a:buNone/>
            </a:pPr>
            <a:r>
              <a:rPr lang="en-US" altLang="en-US" sz="2800" dirty="0">
                <a:solidFill>
                  <a:srgbClr val="CCFFCC"/>
                </a:solidFill>
              </a:rPr>
              <a:t>c. </a:t>
            </a:r>
            <a:r>
              <a:rPr lang="en-US" altLang="en-US" dirty="0">
                <a:solidFill>
                  <a:schemeClr val="bg1"/>
                </a:solidFill>
              </a:rPr>
              <a:t>1 Co.1:18, foolish to the perishing</a:t>
            </a:r>
          </a:p>
          <a:p>
            <a:pPr marL="0" indent="0">
              <a:spcBef>
                <a:spcPts val="600"/>
              </a:spcBef>
              <a:spcAft>
                <a:spcPts val="800"/>
              </a:spcAft>
              <a:buNone/>
            </a:pPr>
            <a:endParaRPr lang="en-US" altLang="en-US" sz="2800" dirty="0">
              <a:solidFill>
                <a:schemeClr val="bg1"/>
              </a:solidFill>
            </a:endParaRPr>
          </a:p>
          <a:p>
            <a:pPr marL="0" indent="0">
              <a:spcBef>
                <a:spcPts val="600"/>
              </a:spcBef>
              <a:spcAft>
                <a:spcPts val="800"/>
              </a:spcAft>
              <a:buNone/>
            </a:pPr>
            <a:endParaRPr lang="en-US" altLang="en-US" sz="2800" dirty="0">
              <a:solidFill>
                <a:schemeClr val="bg1"/>
              </a:solidFill>
            </a:endParaRPr>
          </a:p>
          <a:p>
            <a:pPr marL="0" indent="0">
              <a:spcBef>
                <a:spcPts val="600"/>
              </a:spcBef>
              <a:spcAft>
                <a:spcPts val="800"/>
              </a:spcAft>
              <a:buNone/>
            </a:pPr>
            <a:endParaRPr lang="en-US" altLang="en-US" sz="2800" dirty="0">
              <a:solidFill>
                <a:schemeClr val="bg1"/>
              </a:solidFill>
            </a:endParaRPr>
          </a:p>
          <a:p>
            <a:pPr marL="0" indent="0">
              <a:spcBef>
                <a:spcPts val="600"/>
              </a:spcBef>
              <a:spcAft>
                <a:spcPts val="800"/>
              </a:spcAft>
              <a:buNone/>
            </a:pPr>
            <a:endParaRPr lang="en-US" altLang="en-US" sz="2800" dirty="0">
              <a:solidFill>
                <a:schemeClr val="bg1"/>
              </a:solidFill>
            </a:endParaRPr>
          </a:p>
          <a:p>
            <a:pPr marL="0" indent="0" algn="ctr">
              <a:spcBef>
                <a:spcPts val="600"/>
              </a:spcBef>
              <a:spcAft>
                <a:spcPts val="800"/>
              </a:spcAft>
              <a:buNone/>
            </a:pPr>
            <a:r>
              <a:rPr lang="en-US" altLang="en-US" dirty="0">
                <a:solidFill>
                  <a:srgbClr val="FFFF99"/>
                </a:solidFill>
              </a:rPr>
              <a:t>Proclamation</a:t>
            </a:r>
            <a:endParaRPr lang="en-US" altLang="en-US" sz="2800" dirty="0">
              <a:solidFill>
                <a:srgbClr val="FFFF99"/>
              </a:solidFill>
            </a:endParaRPr>
          </a:p>
        </p:txBody>
      </p:sp>
      <p:sp>
        <p:nvSpPr>
          <p:cNvPr id="3" name="Rectangle 2">
            <a:extLst>
              <a:ext uri="{FF2B5EF4-FFF2-40B4-BE49-F238E27FC236}">
                <a16:creationId xmlns:a16="http://schemas.microsoft.com/office/drawing/2014/main" id="{AE77C524-38D1-9CA0-E2F6-41AB06D0A641}"/>
              </a:ext>
            </a:extLst>
          </p:cNvPr>
          <p:cNvSpPr/>
          <p:nvPr/>
        </p:nvSpPr>
        <p:spPr>
          <a:xfrm>
            <a:off x="789497" y="1676400"/>
            <a:ext cx="7572865" cy="19812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18</a:t>
            </a:r>
            <a:r>
              <a:rPr lang="en-US" sz="3100" dirty="0"/>
              <a:t> </a:t>
            </a:r>
            <a:r>
              <a:rPr lang="en-US" sz="3100" dirty="0">
                <a:solidFill>
                  <a:srgbClr val="CCFFCC"/>
                </a:solidFill>
              </a:rPr>
              <a:t>For the message of the cross is foolishness to those who are perishing, but to us who are being saved it is the power of God</a:t>
            </a:r>
          </a:p>
        </p:txBody>
      </p:sp>
    </p:spTree>
    <p:extLst>
      <p:ext uri="{BB962C8B-B14F-4D97-AF65-F5344CB8AC3E}">
        <p14:creationId xmlns:p14="http://schemas.microsoft.com/office/powerpoint/2010/main" val="576735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CC"/>
                </a:solidFill>
              </a:rPr>
              <a:t>“Cross” – variety of uses in NT</a:t>
            </a:r>
          </a:p>
        </p:txBody>
      </p:sp>
      <p:sp>
        <p:nvSpPr>
          <p:cNvPr id="3075" name="Rectangle 3"/>
          <p:cNvSpPr>
            <a:spLocks noGrp="1" noChangeArrowheads="1"/>
          </p:cNvSpPr>
          <p:nvPr>
            <p:ph type="body" idx="1"/>
          </p:nvPr>
        </p:nvSpPr>
        <p:spPr>
          <a:xfrm>
            <a:off x="304800" y="838200"/>
            <a:ext cx="8534400" cy="5638800"/>
          </a:xfrm>
        </p:spPr>
        <p:txBody>
          <a:bodyPr/>
          <a:lstStyle/>
          <a:p>
            <a:pPr marL="0" indent="0">
              <a:spcBef>
                <a:spcPts val="600"/>
              </a:spcBef>
              <a:spcAft>
                <a:spcPts val="1200"/>
              </a:spcAft>
              <a:buNone/>
            </a:pPr>
            <a:r>
              <a:rPr lang="en-US" altLang="en-US" sz="2800" dirty="0">
                <a:solidFill>
                  <a:srgbClr val="CCFFCC"/>
                </a:solidFill>
              </a:rPr>
              <a:t>d. </a:t>
            </a:r>
            <a:r>
              <a:rPr lang="en-US" altLang="en-US" dirty="0">
                <a:solidFill>
                  <a:schemeClr val="bg1"/>
                </a:solidFill>
              </a:rPr>
              <a:t>Ph.2:8, even the death of the cross</a:t>
            </a:r>
          </a:p>
          <a:p>
            <a:pPr marL="0" indent="0">
              <a:spcBef>
                <a:spcPts val="600"/>
              </a:spcBef>
              <a:spcAft>
                <a:spcPts val="800"/>
              </a:spcAft>
              <a:buNone/>
            </a:pPr>
            <a:endParaRPr lang="en-US" altLang="en-US" sz="2800" dirty="0">
              <a:solidFill>
                <a:schemeClr val="bg1"/>
              </a:solidFill>
            </a:endParaRPr>
          </a:p>
          <a:p>
            <a:pPr marL="0" indent="0">
              <a:spcBef>
                <a:spcPts val="600"/>
              </a:spcBef>
              <a:spcAft>
                <a:spcPts val="800"/>
              </a:spcAft>
              <a:buNone/>
            </a:pPr>
            <a:endParaRPr lang="en-US" altLang="en-US" sz="2800" dirty="0">
              <a:solidFill>
                <a:schemeClr val="bg1"/>
              </a:solidFill>
            </a:endParaRPr>
          </a:p>
          <a:p>
            <a:pPr marL="0" indent="0">
              <a:spcBef>
                <a:spcPts val="600"/>
              </a:spcBef>
              <a:spcAft>
                <a:spcPts val="800"/>
              </a:spcAft>
              <a:buNone/>
            </a:pPr>
            <a:endParaRPr lang="en-US" altLang="en-US" sz="2800" dirty="0">
              <a:solidFill>
                <a:schemeClr val="bg1"/>
              </a:solidFill>
            </a:endParaRPr>
          </a:p>
          <a:p>
            <a:pPr marL="0" indent="0">
              <a:spcBef>
                <a:spcPts val="600"/>
              </a:spcBef>
              <a:spcAft>
                <a:spcPts val="800"/>
              </a:spcAft>
              <a:buNone/>
            </a:pPr>
            <a:endParaRPr lang="en-US" altLang="en-US" sz="2800" dirty="0">
              <a:solidFill>
                <a:schemeClr val="bg1"/>
              </a:solidFill>
            </a:endParaRPr>
          </a:p>
          <a:p>
            <a:pPr marL="0" indent="0" algn="ctr">
              <a:spcBef>
                <a:spcPts val="600"/>
              </a:spcBef>
              <a:spcAft>
                <a:spcPts val="800"/>
              </a:spcAft>
              <a:buNone/>
            </a:pPr>
            <a:r>
              <a:rPr lang="en-US" altLang="en-US" dirty="0">
                <a:solidFill>
                  <a:srgbClr val="FFFF99"/>
                </a:solidFill>
              </a:rPr>
              <a:t>Torture</a:t>
            </a:r>
            <a:endParaRPr lang="en-US" altLang="en-US" sz="2800" dirty="0">
              <a:solidFill>
                <a:srgbClr val="FFFF99"/>
              </a:solidFill>
            </a:endParaRPr>
          </a:p>
          <a:p>
            <a:pPr marL="0" indent="0">
              <a:spcBef>
                <a:spcPts val="600"/>
              </a:spcBef>
              <a:spcAft>
                <a:spcPts val="800"/>
              </a:spcAft>
              <a:buNone/>
            </a:pPr>
            <a:endParaRPr lang="en-US" altLang="en-US" sz="2800" dirty="0">
              <a:solidFill>
                <a:schemeClr val="bg1"/>
              </a:solidFill>
            </a:endParaRPr>
          </a:p>
          <a:p>
            <a:pPr marL="0" indent="0">
              <a:spcBef>
                <a:spcPts val="600"/>
              </a:spcBef>
              <a:spcAft>
                <a:spcPts val="800"/>
              </a:spcAft>
              <a:buNone/>
            </a:pPr>
            <a:endParaRPr lang="en-US" altLang="en-US" sz="2800" dirty="0">
              <a:solidFill>
                <a:schemeClr val="bg1"/>
              </a:solidFill>
            </a:endParaRPr>
          </a:p>
        </p:txBody>
      </p:sp>
      <p:sp>
        <p:nvSpPr>
          <p:cNvPr id="3" name="Rectangle 2">
            <a:extLst>
              <a:ext uri="{FF2B5EF4-FFF2-40B4-BE49-F238E27FC236}">
                <a16:creationId xmlns:a16="http://schemas.microsoft.com/office/drawing/2014/main" id="{AE77C524-38D1-9CA0-E2F6-41AB06D0A641}"/>
              </a:ext>
            </a:extLst>
          </p:cNvPr>
          <p:cNvSpPr/>
          <p:nvPr/>
        </p:nvSpPr>
        <p:spPr>
          <a:xfrm>
            <a:off x="789497" y="1676400"/>
            <a:ext cx="7572865" cy="19812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8</a:t>
            </a:r>
            <a:r>
              <a:rPr lang="en-US" sz="3100" dirty="0"/>
              <a:t> </a:t>
            </a:r>
            <a:r>
              <a:rPr lang="en-US" sz="3100" dirty="0">
                <a:solidFill>
                  <a:srgbClr val="CCFFCC"/>
                </a:solidFill>
              </a:rPr>
              <a:t>And being found in appearance as a man, He humbled Himself and became obedient to the point of death, even the death of the cross</a:t>
            </a:r>
          </a:p>
        </p:txBody>
      </p:sp>
    </p:spTree>
    <p:extLst>
      <p:ext uri="{BB962C8B-B14F-4D97-AF65-F5344CB8AC3E}">
        <p14:creationId xmlns:p14="http://schemas.microsoft.com/office/powerpoint/2010/main" val="32796932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CC"/>
                </a:solidFill>
              </a:rPr>
              <a:t>“Cross” – variety of uses in NT</a:t>
            </a:r>
          </a:p>
        </p:txBody>
      </p:sp>
      <p:sp>
        <p:nvSpPr>
          <p:cNvPr id="3075" name="Rectangle 3"/>
          <p:cNvSpPr>
            <a:spLocks noGrp="1" noChangeArrowheads="1"/>
          </p:cNvSpPr>
          <p:nvPr>
            <p:ph type="body" idx="1"/>
          </p:nvPr>
        </p:nvSpPr>
        <p:spPr>
          <a:xfrm>
            <a:off x="304800" y="838200"/>
            <a:ext cx="8534400" cy="5638800"/>
          </a:xfrm>
        </p:spPr>
        <p:txBody>
          <a:bodyPr/>
          <a:lstStyle/>
          <a:p>
            <a:pPr marL="0" marR="0" lvl="0" indent="0" algn="l" defTabSz="914400" rtl="0" eaLnBrk="1" fontAlgn="base" latinLnBrk="0" hangingPunct="1">
              <a:lnSpc>
                <a:spcPct val="100000"/>
              </a:lnSpc>
              <a:spcBef>
                <a:spcPts val="0"/>
              </a:spcBef>
              <a:spcAft>
                <a:spcPts val="600"/>
              </a:spcAft>
              <a:buClrTx/>
              <a:buSzTx/>
              <a:buFontTx/>
              <a:buNone/>
              <a:tabLst/>
              <a:defRPr/>
            </a:pPr>
            <a:r>
              <a:rPr kumimoji="0" lang="en-US" altLang="en-US" sz="2800" b="0" i="0" u="none" strike="noStrike" kern="1200" cap="none" spc="0" normalizeH="0" baseline="0" noProof="0" dirty="0">
                <a:ln>
                  <a:noFill/>
                </a:ln>
                <a:solidFill>
                  <a:srgbClr val="CCFFCC"/>
                </a:solidFill>
                <a:effectLst/>
                <a:uLnTx/>
                <a:uFillTx/>
                <a:latin typeface="Arial"/>
                <a:ea typeface="+mn-ea"/>
                <a:cs typeface="+mn-cs"/>
              </a:rPr>
              <a:t>e. </a:t>
            </a:r>
            <a:r>
              <a:rPr kumimoji="0" lang="en-US" altLang="en-US" sz="3200" b="0" i="0" u="none" strike="noStrike" kern="1200" cap="none" spc="0" normalizeH="0" baseline="0" noProof="0" dirty="0">
                <a:ln>
                  <a:noFill/>
                </a:ln>
                <a:solidFill>
                  <a:srgbClr val="FFFFFF"/>
                </a:solidFill>
                <a:effectLst/>
                <a:uLnTx/>
                <a:uFillTx/>
                <a:latin typeface="Arial"/>
                <a:ea typeface="+mn-ea"/>
                <a:cs typeface="+mn-cs"/>
              </a:rPr>
              <a:t>Col.1:20, reconciled all…blood of His cross</a:t>
            </a:r>
          </a:p>
          <a:p>
            <a:pPr marL="0" marR="0" lvl="0" indent="0" algn="l" defTabSz="914400" rtl="0" eaLnBrk="1" fontAlgn="base" latinLnBrk="0" hangingPunct="1">
              <a:lnSpc>
                <a:spcPct val="100000"/>
              </a:lnSpc>
              <a:spcBef>
                <a:spcPts val="600"/>
              </a:spcBef>
              <a:spcAft>
                <a:spcPts val="800"/>
              </a:spcAft>
              <a:buClrTx/>
              <a:buSzTx/>
              <a:buFontTx/>
              <a:buNone/>
              <a:tabLst/>
              <a:defRPr/>
            </a:pPr>
            <a:endParaRPr lang="en-US" altLang="en-US" dirty="0">
              <a:solidFill>
                <a:srgbClr val="FFFFFF"/>
              </a:solidFill>
              <a:latin typeface="Arial"/>
            </a:endParaRPr>
          </a:p>
          <a:p>
            <a:pPr marL="0" marR="0" lvl="0" indent="0" algn="l" defTabSz="914400" rtl="0" eaLnBrk="1" fontAlgn="base" latinLnBrk="0" hangingPunct="1">
              <a:lnSpc>
                <a:spcPct val="100000"/>
              </a:lnSpc>
              <a:spcBef>
                <a:spcPts val="600"/>
              </a:spcBef>
              <a:spcAft>
                <a:spcPts val="800"/>
              </a:spcAft>
              <a:buClrTx/>
              <a:buSzTx/>
              <a:buFontTx/>
              <a:buNone/>
              <a:tabLst/>
              <a:defRPr/>
            </a:pPr>
            <a:endParaRPr kumimoji="0" lang="en-US" altLang="en-US" sz="2800" b="0" i="0" u="none" strike="noStrike" kern="1200" cap="none" spc="0" normalizeH="0" baseline="0" noProof="0" dirty="0">
              <a:ln>
                <a:noFill/>
              </a:ln>
              <a:solidFill>
                <a:srgbClr val="FFFFFF"/>
              </a:solidFill>
              <a:effectLst/>
              <a:uLnTx/>
              <a:uFillTx/>
              <a:latin typeface="Arial"/>
              <a:ea typeface="+mn-ea"/>
              <a:cs typeface="+mn-cs"/>
            </a:endParaRPr>
          </a:p>
          <a:p>
            <a:pPr marL="0" marR="0" lvl="0" indent="0" algn="l" defTabSz="914400" rtl="0" eaLnBrk="1" fontAlgn="base" latinLnBrk="0" hangingPunct="1">
              <a:lnSpc>
                <a:spcPct val="100000"/>
              </a:lnSpc>
              <a:spcBef>
                <a:spcPts val="600"/>
              </a:spcBef>
              <a:spcAft>
                <a:spcPts val="800"/>
              </a:spcAft>
              <a:buClrTx/>
              <a:buSzTx/>
              <a:buFontTx/>
              <a:buNone/>
              <a:tabLst/>
              <a:defRPr/>
            </a:pPr>
            <a:endParaRPr lang="en-US" altLang="en-US" sz="2800" dirty="0">
              <a:solidFill>
                <a:srgbClr val="FFFFFF"/>
              </a:solidFill>
              <a:latin typeface="Arial"/>
            </a:endParaRPr>
          </a:p>
          <a:p>
            <a:pPr marL="0" marR="0" lvl="0" indent="0" algn="l" defTabSz="914400" rtl="0" eaLnBrk="1" fontAlgn="base" latinLnBrk="0" hangingPunct="1">
              <a:lnSpc>
                <a:spcPct val="100000"/>
              </a:lnSpc>
              <a:spcBef>
                <a:spcPts val="600"/>
              </a:spcBef>
              <a:spcAft>
                <a:spcPts val="800"/>
              </a:spcAft>
              <a:buClrTx/>
              <a:buSzTx/>
              <a:buFontTx/>
              <a:buNone/>
              <a:tabLst/>
              <a:defRPr/>
            </a:pPr>
            <a:endParaRPr kumimoji="0" lang="en-US" altLang="en-US" sz="2800" b="0" i="0" u="none" strike="noStrike" kern="1200" cap="none" spc="0" normalizeH="0" baseline="0" noProof="0" dirty="0">
              <a:ln>
                <a:noFill/>
              </a:ln>
              <a:solidFill>
                <a:srgbClr val="FFFFFF"/>
              </a:solidFill>
              <a:effectLst/>
              <a:uLnTx/>
              <a:uFillTx/>
              <a:latin typeface="Arial"/>
              <a:ea typeface="+mn-ea"/>
              <a:cs typeface="+mn-cs"/>
            </a:endParaRPr>
          </a:p>
          <a:p>
            <a:pPr marL="0" marR="0" lvl="0" indent="0" algn="l" defTabSz="914400" rtl="0" eaLnBrk="1" fontAlgn="base" latinLnBrk="0" hangingPunct="1">
              <a:lnSpc>
                <a:spcPct val="100000"/>
              </a:lnSpc>
              <a:spcBef>
                <a:spcPts val="600"/>
              </a:spcBef>
              <a:spcAft>
                <a:spcPts val="800"/>
              </a:spcAft>
              <a:buClrTx/>
              <a:buSzTx/>
              <a:buFontTx/>
              <a:buNone/>
              <a:tabLst/>
              <a:defRPr/>
            </a:pPr>
            <a:endParaRPr lang="en-US" altLang="en-US" sz="2800" dirty="0">
              <a:solidFill>
                <a:srgbClr val="FFFFFF"/>
              </a:solidFill>
              <a:latin typeface="Arial"/>
            </a:endParaRPr>
          </a:p>
          <a:p>
            <a:pPr marL="0" marR="0" lvl="0" indent="0" algn="l" defTabSz="914400" rtl="0" eaLnBrk="1" fontAlgn="base" latinLnBrk="0" hangingPunct="1">
              <a:lnSpc>
                <a:spcPct val="100000"/>
              </a:lnSpc>
              <a:spcBef>
                <a:spcPts val="600"/>
              </a:spcBef>
              <a:spcAft>
                <a:spcPts val="800"/>
              </a:spcAft>
              <a:buClrTx/>
              <a:buSzTx/>
              <a:buFontTx/>
              <a:buNone/>
              <a:tabLst/>
              <a:defRPr/>
            </a:pPr>
            <a:endParaRPr kumimoji="0" lang="en-US" altLang="en-US" sz="2800" b="0" i="0" u="none" strike="noStrike" kern="1200" cap="none" spc="0" normalizeH="0" baseline="0" noProof="0" dirty="0">
              <a:ln>
                <a:noFill/>
              </a:ln>
              <a:solidFill>
                <a:srgbClr val="FFFFFF"/>
              </a:solidFill>
              <a:effectLst/>
              <a:uLnTx/>
              <a:uFillTx/>
              <a:latin typeface="Arial"/>
              <a:ea typeface="+mn-ea"/>
              <a:cs typeface="+mn-cs"/>
            </a:endParaRPr>
          </a:p>
          <a:p>
            <a:pPr marL="0" marR="0" lvl="0" indent="0" algn="ctr" defTabSz="914400" rtl="0" eaLnBrk="1" fontAlgn="base" latinLnBrk="0" hangingPunct="1">
              <a:lnSpc>
                <a:spcPct val="100000"/>
              </a:lnSpc>
              <a:spcBef>
                <a:spcPts val="0"/>
              </a:spcBef>
              <a:spcAft>
                <a:spcPts val="800"/>
              </a:spcAft>
              <a:buClrTx/>
              <a:buSzTx/>
              <a:buFontTx/>
              <a:buNone/>
              <a:tabLst/>
              <a:defRPr/>
            </a:pPr>
            <a:r>
              <a:rPr lang="en-US" altLang="en-US" dirty="0">
                <a:solidFill>
                  <a:srgbClr val="FFFF99"/>
                </a:solidFill>
                <a:latin typeface="Arial"/>
              </a:rPr>
              <a:t>Sacrifice</a:t>
            </a:r>
            <a:endParaRPr kumimoji="0" lang="en-US" altLang="en-US" sz="2800" b="0" i="0" u="none" strike="noStrike" kern="1200" cap="none" spc="0" normalizeH="0" baseline="0" noProof="0" dirty="0">
              <a:ln>
                <a:noFill/>
              </a:ln>
              <a:solidFill>
                <a:srgbClr val="FFFF99"/>
              </a:solidFill>
              <a:effectLst/>
              <a:uLnTx/>
              <a:uFillTx/>
              <a:latin typeface="Arial"/>
              <a:ea typeface="+mn-ea"/>
              <a:cs typeface="+mn-cs"/>
            </a:endParaRPr>
          </a:p>
          <a:p>
            <a:pPr marL="0" indent="0">
              <a:spcBef>
                <a:spcPts val="600"/>
              </a:spcBef>
              <a:spcAft>
                <a:spcPts val="800"/>
              </a:spcAft>
              <a:buNone/>
            </a:pPr>
            <a:endParaRPr lang="en-US" altLang="en-US" sz="2800" dirty="0">
              <a:solidFill>
                <a:schemeClr val="bg1"/>
              </a:solidFill>
            </a:endParaRPr>
          </a:p>
          <a:p>
            <a:pPr marL="0" indent="0">
              <a:spcBef>
                <a:spcPts val="600"/>
              </a:spcBef>
              <a:spcAft>
                <a:spcPts val="800"/>
              </a:spcAft>
              <a:buNone/>
            </a:pPr>
            <a:endParaRPr lang="en-US" altLang="en-US" sz="2800" dirty="0">
              <a:solidFill>
                <a:schemeClr val="bg1"/>
              </a:solidFill>
            </a:endParaRPr>
          </a:p>
        </p:txBody>
      </p:sp>
      <p:sp>
        <p:nvSpPr>
          <p:cNvPr id="3" name="Rectangle 2">
            <a:extLst>
              <a:ext uri="{FF2B5EF4-FFF2-40B4-BE49-F238E27FC236}">
                <a16:creationId xmlns:a16="http://schemas.microsoft.com/office/drawing/2014/main" id="{AE77C524-38D1-9CA0-E2F6-41AB06D0A641}"/>
              </a:ext>
            </a:extLst>
          </p:cNvPr>
          <p:cNvSpPr/>
          <p:nvPr/>
        </p:nvSpPr>
        <p:spPr>
          <a:xfrm>
            <a:off x="789497" y="1676400"/>
            <a:ext cx="7572865" cy="30480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19</a:t>
            </a:r>
            <a:r>
              <a:rPr lang="en-US" sz="3100" dirty="0"/>
              <a:t> </a:t>
            </a:r>
            <a:r>
              <a:rPr lang="en-US" sz="3100" dirty="0">
                <a:solidFill>
                  <a:srgbClr val="CCFFCC"/>
                </a:solidFill>
              </a:rPr>
              <a:t>For it pleased the Father that in Him all the fullness should dwell, </a:t>
            </a:r>
            <a:r>
              <a:rPr lang="en-US" sz="3100" baseline="30000" dirty="0">
                <a:solidFill>
                  <a:schemeClr val="bg1"/>
                </a:solidFill>
              </a:rPr>
              <a:t>20</a:t>
            </a:r>
            <a:r>
              <a:rPr lang="en-US" sz="3100" dirty="0">
                <a:solidFill>
                  <a:srgbClr val="CCFFCC"/>
                </a:solidFill>
              </a:rPr>
              <a:t> and by Him to reconcile all things to Himself, by Him, whether things on earth or things in heaven, having made peace through the blood of His cross</a:t>
            </a:r>
          </a:p>
        </p:txBody>
      </p:sp>
    </p:spTree>
    <p:extLst>
      <p:ext uri="{BB962C8B-B14F-4D97-AF65-F5344CB8AC3E}">
        <p14:creationId xmlns:p14="http://schemas.microsoft.com/office/powerpoint/2010/main" val="4242517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CC"/>
                </a:solidFill>
              </a:rPr>
              <a:t>“Cross” – variety of uses in NT</a:t>
            </a:r>
          </a:p>
        </p:txBody>
      </p:sp>
      <p:sp>
        <p:nvSpPr>
          <p:cNvPr id="3075" name="Rectangle 3"/>
          <p:cNvSpPr>
            <a:spLocks noGrp="1" noChangeArrowheads="1"/>
          </p:cNvSpPr>
          <p:nvPr>
            <p:ph type="body" idx="1"/>
          </p:nvPr>
        </p:nvSpPr>
        <p:spPr>
          <a:xfrm>
            <a:off x="304800" y="838200"/>
            <a:ext cx="8534400" cy="5638800"/>
          </a:xfrm>
        </p:spPr>
        <p:txBody>
          <a:bodyPr/>
          <a:lstStyle/>
          <a:p>
            <a:pPr marL="0" marR="0" lvl="0" indent="0" algn="l" defTabSz="914400" rtl="0" eaLnBrk="1" fontAlgn="base" latinLnBrk="0" hangingPunct="1">
              <a:lnSpc>
                <a:spcPct val="100000"/>
              </a:lnSpc>
              <a:spcBef>
                <a:spcPts val="600"/>
              </a:spcBef>
              <a:spcAft>
                <a:spcPts val="0"/>
              </a:spcAft>
              <a:buClrTx/>
              <a:buSzTx/>
              <a:buFontTx/>
              <a:buNone/>
              <a:tabLst/>
              <a:defRPr/>
            </a:pPr>
            <a:r>
              <a:rPr kumimoji="0" lang="en-US" altLang="en-US" sz="2800" b="0" i="0" u="none" strike="noStrike" kern="1200" cap="none" spc="0" normalizeH="0" baseline="0" noProof="0" dirty="0">
                <a:ln>
                  <a:noFill/>
                </a:ln>
                <a:solidFill>
                  <a:srgbClr val="CCFFCC"/>
                </a:solidFill>
                <a:effectLst/>
                <a:uLnTx/>
                <a:uFillTx/>
                <a:latin typeface="Arial"/>
                <a:ea typeface="+mn-ea"/>
                <a:cs typeface="+mn-cs"/>
              </a:rPr>
              <a:t>f. </a:t>
            </a:r>
            <a:r>
              <a:rPr kumimoji="0" lang="en-US" altLang="en-US" sz="3200" b="0" i="0" u="none" strike="noStrike" kern="1200" cap="none" spc="0" normalizeH="0" baseline="0" noProof="0" dirty="0">
                <a:ln>
                  <a:noFill/>
                </a:ln>
                <a:solidFill>
                  <a:srgbClr val="FFFFFF"/>
                </a:solidFill>
                <a:effectLst/>
                <a:uLnTx/>
                <a:uFillTx/>
                <a:latin typeface="Arial"/>
                <a:ea typeface="+mn-ea"/>
                <a:cs typeface="+mn-cs"/>
              </a:rPr>
              <a:t>Hb.12:2, endured the cross</a:t>
            </a:r>
          </a:p>
          <a:p>
            <a:pPr marL="0" marR="0" lvl="0" indent="0" algn="l" defTabSz="914400" rtl="0" eaLnBrk="1" fontAlgn="base" latinLnBrk="0" hangingPunct="1">
              <a:lnSpc>
                <a:spcPct val="100000"/>
              </a:lnSpc>
              <a:spcBef>
                <a:spcPts val="600"/>
              </a:spcBef>
              <a:spcAft>
                <a:spcPts val="0"/>
              </a:spcAft>
              <a:buClrTx/>
              <a:buSzTx/>
              <a:buFontTx/>
              <a:buNone/>
              <a:tabLst/>
              <a:defRPr/>
            </a:pPr>
            <a:endParaRPr lang="en-US" altLang="en-US" dirty="0">
              <a:solidFill>
                <a:srgbClr val="FFFFFF"/>
              </a:solidFill>
              <a:latin typeface="Arial"/>
            </a:endParaRPr>
          </a:p>
          <a:p>
            <a:pPr marL="0" marR="0" lvl="0" indent="0" algn="l" defTabSz="914400" rtl="0" eaLnBrk="1" fontAlgn="base" latinLnBrk="0" hangingPunct="1">
              <a:lnSpc>
                <a:spcPct val="100000"/>
              </a:lnSpc>
              <a:spcBef>
                <a:spcPts val="600"/>
              </a:spcBef>
              <a:spcAft>
                <a:spcPts val="0"/>
              </a:spcAft>
              <a:buClrTx/>
              <a:buSzTx/>
              <a:buFontTx/>
              <a:buNone/>
              <a:tabLst/>
              <a:defRPr/>
            </a:pPr>
            <a:endParaRPr kumimoji="0" lang="en-US" altLang="en-US" sz="3100" b="0" i="0" u="none" strike="noStrike" kern="1200" cap="none" spc="0" normalizeH="0" baseline="0" noProof="0" dirty="0">
              <a:ln>
                <a:noFill/>
              </a:ln>
              <a:solidFill>
                <a:srgbClr val="FFFFFF"/>
              </a:solidFill>
              <a:effectLst/>
              <a:uLnTx/>
              <a:uFillTx/>
              <a:latin typeface="Arial"/>
              <a:ea typeface="+mn-ea"/>
              <a:cs typeface="+mn-cs"/>
            </a:endParaRPr>
          </a:p>
          <a:p>
            <a:pPr marL="0" marR="0" lvl="0" indent="0" algn="l" defTabSz="914400" rtl="0" eaLnBrk="1" fontAlgn="base" latinLnBrk="0" hangingPunct="1">
              <a:lnSpc>
                <a:spcPct val="100000"/>
              </a:lnSpc>
              <a:spcBef>
                <a:spcPts val="600"/>
              </a:spcBef>
              <a:spcAft>
                <a:spcPts val="0"/>
              </a:spcAft>
              <a:buClrTx/>
              <a:buSzTx/>
              <a:buFontTx/>
              <a:buNone/>
              <a:tabLst/>
              <a:defRPr/>
            </a:pPr>
            <a:endParaRPr lang="en-US" altLang="en-US" sz="3100" dirty="0">
              <a:solidFill>
                <a:srgbClr val="FFFFFF"/>
              </a:solidFill>
              <a:latin typeface="Arial"/>
            </a:endParaRPr>
          </a:p>
          <a:p>
            <a:pPr marL="0" marR="0" lvl="0" indent="0" algn="l" defTabSz="914400" rtl="0" eaLnBrk="1" fontAlgn="base" latinLnBrk="0" hangingPunct="1">
              <a:lnSpc>
                <a:spcPct val="100000"/>
              </a:lnSpc>
              <a:spcBef>
                <a:spcPts val="600"/>
              </a:spcBef>
              <a:spcAft>
                <a:spcPts val="0"/>
              </a:spcAft>
              <a:buClrTx/>
              <a:buSzTx/>
              <a:buFontTx/>
              <a:buNone/>
              <a:tabLst/>
              <a:defRPr/>
            </a:pPr>
            <a:endParaRPr kumimoji="0" lang="en-US" altLang="en-US" sz="3100" b="0" i="0" u="none" strike="noStrike" kern="1200" cap="none" spc="0" normalizeH="0" baseline="0" noProof="0" dirty="0">
              <a:ln>
                <a:noFill/>
              </a:ln>
              <a:solidFill>
                <a:srgbClr val="FFFFFF"/>
              </a:solidFill>
              <a:effectLst/>
              <a:uLnTx/>
              <a:uFillTx/>
              <a:latin typeface="Arial"/>
              <a:ea typeface="+mn-ea"/>
              <a:cs typeface="+mn-cs"/>
            </a:endParaRPr>
          </a:p>
          <a:p>
            <a:pPr marL="0" marR="0" lvl="0" indent="0" algn="l" defTabSz="914400" rtl="0" eaLnBrk="1" fontAlgn="base" latinLnBrk="0" hangingPunct="1">
              <a:lnSpc>
                <a:spcPct val="100000"/>
              </a:lnSpc>
              <a:spcBef>
                <a:spcPts val="600"/>
              </a:spcBef>
              <a:spcAft>
                <a:spcPts val="0"/>
              </a:spcAft>
              <a:buClrTx/>
              <a:buSzTx/>
              <a:buFontTx/>
              <a:buNone/>
              <a:tabLst/>
              <a:defRPr/>
            </a:pPr>
            <a:endParaRPr lang="en-US" altLang="en-US" sz="3100" dirty="0">
              <a:solidFill>
                <a:srgbClr val="FFFFFF"/>
              </a:solidFill>
              <a:latin typeface="Arial"/>
            </a:endParaRPr>
          </a:p>
          <a:p>
            <a:pPr marL="0" marR="0" lvl="0" indent="0" algn="l" defTabSz="914400" rtl="0" eaLnBrk="1" fontAlgn="base" latinLnBrk="0" hangingPunct="1">
              <a:lnSpc>
                <a:spcPct val="100000"/>
              </a:lnSpc>
              <a:spcBef>
                <a:spcPts val="600"/>
              </a:spcBef>
              <a:spcAft>
                <a:spcPts val="0"/>
              </a:spcAft>
              <a:buClrTx/>
              <a:buSzTx/>
              <a:buFontTx/>
              <a:buNone/>
              <a:tabLst/>
              <a:defRPr/>
            </a:pPr>
            <a:endParaRPr kumimoji="0" lang="en-US" altLang="en-US" sz="3100" b="0" i="0" u="none" strike="noStrike" kern="1200" cap="none" spc="0" normalizeH="0" baseline="0" noProof="0" dirty="0">
              <a:ln>
                <a:noFill/>
              </a:ln>
              <a:solidFill>
                <a:srgbClr val="FFFFFF"/>
              </a:solidFill>
              <a:effectLst/>
              <a:uLnTx/>
              <a:uFillTx/>
              <a:latin typeface="Arial"/>
              <a:ea typeface="+mn-ea"/>
              <a:cs typeface="+mn-cs"/>
            </a:endParaRPr>
          </a:p>
          <a:p>
            <a:pPr marL="0" marR="0" lvl="0" indent="0" algn="ctr" defTabSz="914400" rtl="0" eaLnBrk="1" fontAlgn="base" latinLnBrk="0" hangingPunct="1">
              <a:lnSpc>
                <a:spcPct val="100000"/>
              </a:lnSpc>
              <a:spcBef>
                <a:spcPts val="600"/>
              </a:spcBef>
              <a:spcAft>
                <a:spcPts val="0"/>
              </a:spcAft>
              <a:buClrTx/>
              <a:buSzTx/>
              <a:buFontTx/>
              <a:buNone/>
              <a:tabLst/>
              <a:defRPr/>
            </a:pPr>
            <a:r>
              <a:rPr lang="en-US" altLang="en-US" sz="3100" dirty="0">
                <a:solidFill>
                  <a:srgbClr val="FFFF99"/>
                </a:solidFill>
                <a:latin typeface="Arial"/>
              </a:rPr>
              <a:t>Example</a:t>
            </a:r>
            <a:endParaRPr kumimoji="0" lang="en-US" altLang="en-US" sz="3100" b="0" i="0" u="none" strike="noStrike" kern="1200" cap="none" spc="0" normalizeH="0" baseline="0" noProof="0" dirty="0">
              <a:ln>
                <a:noFill/>
              </a:ln>
              <a:solidFill>
                <a:srgbClr val="FFFF99"/>
              </a:solidFill>
              <a:effectLst/>
              <a:uLnTx/>
              <a:uFillTx/>
              <a:latin typeface="Arial"/>
              <a:ea typeface="+mn-ea"/>
              <a:cs typeface="+mn-cs"/>
            </a:endParaRPr>
          </a:p>
          <a:p>
            <a:pPr marL="0" indent="0">
              <a:spcBef>
                <a:spcPts val="600"/>
              </a:spcBef>
              <a:spcAft>
                <a:spcPts val="800"/>
              </a:spcAft>
              <a:buNone/>
            </a:pPr>
            <a:endParaRPr lang="en-US" altLang="en-US" sz="2800" dirty="0">
              <a:solidFill>
                <a:schemeClr val="bg1"/>
              </a:solidFill>
            </a:endParaRPr>
          </a:p>
          <a:p>
            <a:pPr marL="0" indent="0">
              <a:spcBef>
                <a:spcPts val="600"/>
              </a:spcBef>
              <a:spcAft>
                <a:spcPts val="800"/>
              </a:spcAft>
              <a:buNone/>
            </a:pPr>
            <a:endParaRPr lang="en-US" altLang="en-US" sz="2800" dirty="0">
              <a:solidFill>
                <a:schemeClr val="bg1"/>
              </a:solidFill>
            </a:endParaRPr>
          </a:p>
        </p:txBody>
      </p:sp>
      <p:sp>
        <p:nvSpPr>
          <p:cNvPr id="3" name="Rectangle 2">
            <a:extLst>
              <a:ext uri="{FF2B5EF4-FFF2-40B4-BE49-F238E27FC236}">
                <a16:creationId xmlns:a16="http://schemas.microsoft.com/office/drawing/2014/main" id="{AE77C524-38D1-9CA0-E2F6-41AB06D0A641}"/>
              </a:ext>
            </a:extLst>
          </p:cNvPr>
          <p:cNvSpPr/>
          <p:nvPr/>
        </p:nvSpPr>
        <p:spPr>
          <a:xfrm>
            <a:off x="789497" y="1676400"/>
            <a:ext cx="7572865" cy="26670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2</a:t>
            </a:r>
            <a:r>
              <a:rPr lang="en-US" sz="3100" dirty="0"/>
              <a:t> </a:t>
            </a:r>
            <a:r>
              <a:rPr lang="en-US" sz="3100" dirty="0">
                <a:solidFill>
                  <a:srgbClr val="CCFFCC"/>
                </a:solidFill>
              </a:rPr>
              <a:t>looking unto Jesus, the author and finisher of our faith, who for the joy that was set before Him endured the cross, despising the shame, and has sat down at the right hand of the throne of God.</a:t>
            </a:r>
          </a:p>
        </p:txBody>
      </p:sp>
    </p:spTree>
    <p:extLst>
      <p:ext uri="{BB962C8B-B14F-4D97-AF65-F5344CB8AC3E}">
        <p14:creationId xmlns:p14="http://schemas.microsoft.com/office/powerpoint/2010/main" val="1588852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85800"/>
          </a:xfrm>
        </p:spPr>
        <p:txBody>
          <a:bodyPr/>
          <a:lstStyle/>
          <a:p>
            <a:r>
              <a:rPr lang="en-US" altLang="en-US" sz="3600" dirty="0">
                <a:solidFill>
                  <a:srgbClr val="FFFFCC"/>
                </a:solidFill>
              </a:rPr>
              <a:t>“Cross” – not on church building</a:t>
            </a:r>
          </a:p>
        </p:txBody>
      </p:sp>
      <p:sp>
        <p:nvSpPr>
          <p:cNvPr id="3075" name="Rectangle 3"/>
          <p:cNvSpPr>
            <a:spLocks noGrp="1" noChangeArrowheads="1"/>
          </p:cNvSpPr>
          <p:nvPr>
            <p:ph type="body" idx="1"/>
          </p:nvPr>
        </p:nvSpPr>
        <p:spPr>
          <a:xfrm>
            <a:off x="304800" y="914400"/>
            <a:ext cx="8534400" cy="5562600"/>
          </a:xfrm>
        </p:spPr>
        <p:txBody>
          <a:bodyPr/>
          <a:lstStyle/>
          <a:p>
            <a:pPr>
              <a:spcBef>
                <a:spcPts val="600"/>
              </a:spcBef>
              <a:spcAft>
                <a:spcPts val="600"/>
              </a:spcAft>
              <a:buFont typeface="Arial" panose="020B0604020202020204" pitchFamily="34" charset="0"/>
              <a:buChar char="•"/>
            </a:pPr>
            <a:r>
              <a:rPr lang="en-US" altLang="en-US" sz="3100" dirty="0">
                <a:solidFill>
                  <a:schemeClr val="bg1"/>
                </a:solidFill>
              </a:rPr>
              <a:t>Cross was public execution; humiliating</a:t>
            </a:r>
          </a:p>
          <a:p>
            <a:pPr>
              <a:spcBef>
                <a:spcPts val="600"/>
              </a:spcBef>
              <a:spcAft>
                <a:spcPts val="600"/>
              </a:spcAft>
              <a:buFont typeface="Arial" panose="020B0604020202020204" pitchFamily="34" charset="0"/>
              <a:buChar char="•"/>
            </a:pPr>
            <a:r>
              <a:rPr lang="en-US" altLang="en-US" sz="3100" dirty="0">
                <a:solidFill>
                  <a:schemeClr val="bg1"/>
                </a:solidFill>
              </a:rPr>
              <a:t>Reserved for slaves and worst criminals (not Roman citizens)</a:t>
            </a:r>
          </a:p>
          <a:p>
            <a:pPr>
              <a:spcBef>
                <a:spcPts val="600"/>
              </a:spcBef>
              <a:spcAft>
                <a:spcPts val="600"/>
              </a:spcAft>
              <a:buFont typeface="Arial" panose="020B0604020202020204" pitchFamily="34" charset="0"/>
              <a:buChar char="•"/>
            </a:pPr>
            <a:r>
              <a:rPr lang="en-US" altLang="en-US" sz="3100" dirty="0">
                <a:solidFill>
                  <a:schemeClr val="bg1"/>
                </a:solidFill>
              </a:rPr>
              <a:t>Catholics and others worship the cross (idolatry)  </a:t>
            </a:r>
          </a:p>
        </p:txBody>
      </p:sp>
    </p:spTree>
    <p:extLst>
      <p:ext uri="{BB962C8B-B14F-4D97-AF65-F5344CB8AC3E}">
        <p14:creationId xmlns:p14="http://schemas.microsoft.com/office/powerpoint/2010/main" val="4142873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6966</TotalTime>
  <Words>1412</Words>
  <Application>Microsoft Office PowerPoint</Application>
  <PresentationFormat>On-screen Show (4:3)</PresentationFormat>
  <Paragraphs>161</Paragraphs>
  <Slides>25</Slides>
  <Notes>22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Verdana</vt:lpstr>
      <vt:lpstr>Wingdings</vt:lpstr>
      <vt:lpstr>Default Design</vt:lpstr>
      <vt:lpstr>PowerPoint Presentation</vt:lpstr>
      <vt:lpstr>“Cross” – variety of uses in NT</vt:lpstr>
      <vt:lpstr>“Cross” – variety of uses in NT</vt:lpstr>
      <vt:lpstr>“Cross” – variety of uses in NT</vt:lpstr>
      <vt:lpstr>“Cross” – variety of uses in NT</vt:lpstr>
      <vt:lpstr>“Cross” – variety of uses in NT</vt:lpstr>
      <vt:lpstr>“Cross” – variety of uses in NT</vt:lpstr>
      <vt:lpstr>“Cross” – variety of uses in NT</vt:lpstr>
      <vt:lpstr>“Cross” – not on church building</vt:lpstr>
      <vt:lpstr>“Cross” – not on church building</vt:lpstr>
      <vt:lpstr>Lord’s death was . . .</vt:lpstr>
      <vt:lpstr>Lord’s death was . . .</vt:lpstr>
      <vt:lpstr>Lord’s death was . . .</vt:lpstr>
      <vt:lpstr>Lord’s death was . . .</vt:lpstr>
      <vt:lpstr>PowerPoint Presentation</vt:lpstr>
      <vt:lpstr>PowerPoint Presentation</vt:lpstr>
      <vt:lpstr>PowerPoint Presentation</vt:lpstr>
      <vt:lpstr>PowerPoint Presentation</vt:lpstr>
      <vt:lpstr>1. We are sinners.  Ro.2:1 </vt:lpstr>
      <vt:lpstr>2. We are guilty.  Ro.3:19 </vt:lpstr>
      <vt:lpstr>3. We are helpless.  Ro.3:20 </vt:lpstr>
      <vt:lpstr>4. Only God can save us.  Ro.3:21 </vt:lpstr>
      <vt:lpstr>5. God loves us.  Ro.3:25-26 </vt:lpstr>
      <vt:lpstr>So what?</vt:lpstr>
      <vt:lpstr>So what?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Ty Johnson</cp:lastModifiedBy>
  <cp:revision>577</cp:revision>
  <dcterms:created xsi:type="dcterms:W3CDTF">2004-01-08T21:08:14Z</dcterms:created>
  <dcterms:modified xsi:type="dcterms:W3CDTF">2023-01-03T00:16:55Z</dcterms:modified>
</cp:coreProperties>
</file>