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4"/>
  </p:notesMasterIdLst>
  <p:sldIdLst>
    <p:sldId id="305" r:id="rId3"/>
    <p:sldId id="485" r:id="rId4"/>
    <p:sldId id="373" r:id="rId5"/>
    <p:sldId id="487" r:id="rId6"/>
    <p:sldId id="506" r:id="rId7"/>
    <p:sldId id="507" r:id="rId8"/>
    <p:sldId id="509" r:id="rId9"/>
    <p:sldId id="510" r:id="rId10"/>
    <p:sldId id="511" r:id="rId11"/>
    <p:sldId id="512" r:id="rId12"/>
    <p:sldId id="488" r:id="rId13"/>
    <p:sldId id="513" r:id="rId14"/>
    <p:sldId id="514" r:id="rId15"/>
    <p:sldId id="501" r:id="rId16"/>
    <p:sldId id="515" r:id="rId17"/>
    <p:sldId id="516" r:id="rId18"/>
    <p:sldId id="517" r:id="rId19"/>
    <p:sldId id="518" r:id="rId20"/>
    <p:sldId id="519" r:id="rId21"/>
    <p:sldId id="505" r:id="rId22"/>
    <p:sldId id="520"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CC"/>
    <a:srgbClr val="FFFFCC"/>
    <a:srgbClr val="FFFF99"/>
    <a:srgbClr val="FFFF66"/>
    <a:srgbClr val="CCECFF"/>
    <a:srgbClr val="800000"/>
    <a:srgbClr val="CC0066"/>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0341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8789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65814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15414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32968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35799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7667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64671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5300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9515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5474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3554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98678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2188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43542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09283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4850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066800" y="762000"/>
            <a:ext cx="7010400" cy="1295400"/>
          </a:xfrm>
          <a:prstGeom prst="roundRect">
            <a:avLst/>
          </a:prstGeom>
          <a:solidFill>
            <a:schemeClr val="tx1"/>
          </a:solidFill>
          <a:ln w="3175">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CC"/>
                </a:solidFill>
                <a:effectLst/>
                <a:uLnTx/>
                <a:uFillTx/>
                <a:latin typeface="Arial"/>
                <a:ea typeface="+mn-ea"/>
                <a:cs typeface="+mn-cs"/>
              </a:rPr>
              <a:t>Personal Development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dirty="0">
                <a:solidFill>
                  <a:schemeClr val="bg1"/>
                </a:solidFill>
                <a:latin typeface="Arial"/>
              </a:rPr>
              <a:t>[1 Thes.5:16-18]</a:t>
            </a:r>
            <a:endParaRPr kumimoji="0" lang="en-US" sz="2000" b="0" i="0" u="none" strike="noStrike" kern="120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86950" y="6096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6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Rejoice Always, </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16</a:t>
            </a:r>
          </a:p>
        </p:txBody>
      </p:sp>
      <p:sp>
        <p:nvSpPr>
          <p:cNvPr id="3" name="Rounded Rectangle 3">
            <a:extLst>
              <a:ext uri="{FF2B5EF4-FFF2-40B4-BE49-F238E27FC236}">
                <a16:creationId xmlns:a16="http://schemas.microsoft.com/office/drawing/2014/main" id="{21BB1E3F-1E89-613A-C09E-88BE42C73536}"/>
              </a:ext>
            </a:extLst>
          </p:cNvPr>
          <p:cNvSpPr/>
          <p:nvPr/>
        </p:nvSpPr>
        <p:spPr bwMode="auto">
          <a:xfrm>
            <a:off x="1018881" y="1295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Pray Without Ceasing,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17</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0782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912830"/>
          </a:xfrm>
        </p:spPr>
        <p:txBody>
          <a:bodyPr/>
          <a:lstStyle/>
          <a:p>
            <a:r>
              <a:rPr lang="en-US" sz="3400" dirty="0">
                <a:solidFill>
                  <a:schemeClr val="bg1"/>
                </a:solidFill>
              </a:rPr>
              <a:t>Order: </a:t>
            </a:r>
            <a:r>
              <a:rPr lang="en-US" sz="3400" i="1" dirty="0">
                <a:solidFill>
                  <a:schemeClr val="bg1"/>
                </a:solidFill>
              </a:rPr>
              <a:t>Without ceasing, pray</a:t>
            </a:r>
            <a:r>
              <a:rPr lang="en-US" sz="3400" dirty="0">
                <a:solidFill>
                  <a:schemeClr val="bg1"/>
                </a:solidFill>
              </a:rPr>
              <a:t>!</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dirty="0">
                <a:solidFill>
                  <a:schemeClr val="bg1"/>
                </a:solidFill>
              </a:rPr>
              <a:t>Paul set the example, 1:2</a:t>
            </a:r>
          </a:p>
          <a:p>
            <a:pPr lvl="1">
              <a:spcAft>
                <a:spcPts val="0"/>
              </a:spcAft>
              <a:buFont typeface="Wingdings" panose="05000000000000000000" pitchFamily="2" charset="2"/>
              <a:buChar char="§"/>
            </a:pPr>
            <a:r>
              <a:rPr lang="en-US" altLang="en-US" sz="3100" dirty="0">
                <a:solidFill>
                  <a:schemeClr val="bg1"/>
                </a:solidFill>
              </a:rPr>
              <a:t>He did not </a:t>
            </a:r>
            <a:r>
              <a:rPr lang="en-US" altLang="en-US" sz="3100" u="sng" dirty="0">
                <a:solidFill>
                  <a:schemeClr val="bg1"/>
                </a:solidFill>
              </a:rPr>
              <a:t>literally</a:t>
            </a:r>
            <a:r>
              <a:rPr lang="en-US" altLang="en-US" sz="3100" dirty="0">
                <a:solidFill>
                  <a:schemeClr val="bg1"/>
                </a:solidFill>
              </a:rPr>
              <a:t> pray without ceasing</a:t>
            </a:r>
          </a:p>
          <a:p>
            <a:pPr>
              <a:spcAft>
                <a:spcPts val="600"/>
              </a:spcAft>
              <a:buFont typeface="Wingdings" panose="05000000000000000000" pitchFamily="2" charset="2"/>
              <a:buChar char="§"/>
            </a:pPr>
            <a:r>
              <a:rPr lang="en-US" altLang="en-US" dirty="0">
                <a:solidFill>
                  <a:srgbClr val="CCFFFF"/>
                </a:solidFill>
              </a:rPr>
              <a:t>Without ceasing: </a:t>
            </a:r>
            <a:r>
              <a:rPr lang="en-US" altLang="en-US" dirty="0">
                <a:solidFill>
                  <a:schemeClr val="bg1"/>
                </a:solidFill>
              </a:rPr>
              <a:t>constantly (not nonstop prayers): regularly, in all circumstances</a:t>
            </a:r>
          </a:p>
          <a:p>
            <a:pPr lvl="1">
              <a:spcAft>
                <a:spcPts val="600"/>
              </a:spcAft>
              <a:buFont typeface="Wingdings" panose="05000000000000000000" pitchFamily="2" charset="2"/>
              <a:buChar char="§"/>
            </a:pPr>
            <a:r>
              <a:rPr lang="en-US" altLang="en-US" sz="3100" dirty="0">
                <a:solidFill>
                  <a:schemeClr val="bg1"/>
                </a:solidFill>
              </a:rPr>
              <a:t>Night and day  </a:t>
            </a:r>
          </a:p>
          <a:p>
            <a:pPr lvl="2">
              <a:spcAft>
                <a:spcPts val="600"/>
              </a:spcAft>
              <a:buFont typeface="Wingdings" panose="05000000000000000000" pitchFamily="2" charset="2"/>
              <a:buChar char="§"/>
            </a:pPr>
            <a:r>
              <a:rPr lang="en-US" altLang="en-US" sz="3100" dirty="0">
                <a:solidFill>
                  <a:srgbClr val="CCFFFF"/>
                </a:solidFill>
              </a:rPr>
              <a:t>Laboring night and day,</a:t>
            </a:r>
            <a:r>
              <a:rPr lang="en-US" altLang="en-US" sz="3100" dirty="0">
                <a:solidFill>
                  <a:schemeClr val="bg1"/>
                </a:solidFill>
              </a:rPr>
              <a:t> 2:9</a:t>
            </a:r>
          </a:p>
          <a:p>
            <a:pPr lvl="2">
              <a:spcAft>
                <a:spcPts val="600"/>
              </a:spcAft>
              <a:buFont typeface="Wingdings" panose="05000000000000000000" pitchFamily="2" charset="2"/>
              <a:buChar char="§"/>
            </a:pPr>
            <a:r>
              <a:rPr lang="en-US" altLang="en-US" sz="3100" dirty="0">
                <a:solidFill>
                  <a:srgbClr val="CCFFFF"/>
                </a:solidFill>
              </a:rPr>
              <a:t>Praying night and day, </a:t>
            </a:r>
            <a:r>
              <a:rPr lang="en-US" altLang="en-US" sz="3100" dirty="0">
                <a:solidFill>
                  <a:schemeClr val="bg1"/>
                </a:solidFill>
              </a:rPr>
              <a:t>3:10</a:t>
            </a:r>
            <a:endParaRPr lang="en-US" altLang="en-US" sz="3100" dirty="0">
              <a:solidFill>
                <a:srgbClr val="FFFF99"/>
              </a:solidFill>
            </a:endParaRPr>
          </a:p>
        </p:txBody>
      </p:sp>
    </p:spTree>
    <p:extLst>
      <p:ext uri="{BB962C8B-B14F-4D97-AF65-F5344CB8AC3E}">
        <p14:creationId xmlns:p14="http://schemas.microsoft.com/office/powerpoint/2010/main" val="108823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912830"/>
          </a:xfrm>
        </p:spPr>
        <p:txBody>
          <a:bodyPr/>
          <a:lstStyle/>
          <a:p>
            <a:r>
              <a:rPr lang="en-US" sz="3400" dirty="0">
                <a:solidFill>
                  <a:schemeClr val="bg1"/>
                </a:solidFill>
              </a:rPr>
              <a:t>Order: </a:t>
            </a:r>
            <a:r>
              <a:rPr lang="en-US" sz="3400" i="1" dirty="0">
                <a:solidFill>
                  <a:schemeClr val="bg1"/>
                </a:solidFill>
              </a:rPr>
              <a:t>Without ceasing, pray</a:t>
            </a:r>
            <a:r>
              <a:rPr lang="en-US" sz="3400" dirty="0">
                <a:solidFill>
                  <a:schemeClr val="bg1"/>
                </a:solidFill>
              </a:rPr>
              <a:t>!</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dirty="0">
                <a:solidFill>
                  <a:schemeClr val="bg1"/>
                </a:solidFill>
              </a:rPr>
              <a:t>In letters, Paul breaks into prayers </a:t>
            </a:r>
            <a:br>
              <a:rPr lang="en-US" altLang="en-US" dirty="0">
                <a:solidFill>
                  <a:schemeClr val="bg1"/>
                </a:solidFill>
              </a:rPr>
            </a:br>
            <a:r>
              <a:rPr lang="en-US" altLang="en-US" dirty="0">
                <a:solidFill>
                  <a:schemeClr val="bg1"/>
                </a:solidFill>
              </a:rPr>
              <a:t>(3:11-13).    Neh.2:4-5</a:t>
            </a:r>
          </a:p>
          <a:p>
            <a:pPr>
              <a:spcAft>
                <a:spcPts val="0"/>
              </a:spcAft>
              <a:buFont typeface="Wingdings" panose="05000000000000000000" pitchFamily="2" charset="2"/>
              <a:buChar char="§"/>
            </a:pPr>
            <a:r>
              <a:rPr lang="en-US" altLang="en-US" sz="3100" dirty="0">
                <a:solidFill>
                  <a:schemeClr val="bg1"/>
                </a:solidFill>
              </a:rPr>
              <a:t>Pray when . . . </a:t>
            </a:r>
          </a:p>
          <a:p>
            <a:pPr marL="0" indent="0">
              <a:spcAft>
                <a:spcPts val="0"/>
              </a:spcAft>
              <a:buNone/>
            </a:pPr>
            <a:r>
              <a:rPr lang="en-US" altLang="en-US" sz="3100" dirty="0">
                <a:solidFill>
                  <a:schemeClr val="bg1"/>
                </a:solidFill>
              </a:rPr>
              <a:t>   </a:t>
            </a:r>
            <a:r>
              <a:rPr lang="en-US" altLang="en-US" sz="2600" dirty="0">
                <a:solidFill>
                  <a:srgbClr val="FFFF00"/>
                </a:solidFill>
              </a:rPr>
              <a:t>a.  </a:t>
            </a:r>
            <a:r>
              <a:rPr lang="en-US" altLang="en-US" sz="3100" dirty="0">
                <a:solidFill>
                  <a:srgbClr val="CCFFCC"/>
                </a:solidFill>
              </a:rPr>
              <a:t>things go well.  </a:t>
            </a:r>
            <a:r>
              <a:rPr lang="en-US" altLang="en-US" sz="3100" dirty="0">
                <a:solidFill>
                  <a:schemeClr val="bg1"/>
                </a:solidFill>
              </a:rPr>
              <a:t>1:2</a:t>
            </a:r>
          </a:p>
          <a:p>
            <a:pPr marL="0" indent="0">
              <a:spcAft>
                <a:spcPts val="0"/>
              </a:spcAft>
              <a:buNone/>
            </a:pPr>
            <a:r>
              <a:rPr lang="en-US" altLang="en-US" sz="3100" dirty="0">
                <a:solidFill>
                  <a:schemeClr val="bg1"/>
                </a:solidFill>
              </a:rPr>
              <a:t>   </a:t>
            </a:r>
            <a:r>
              <a:rPr lang="en-US" altLang="en-US" sz="2600" dirty="0">
                <a:solidFill>
                  <a:srgbClr val="FFFF00"/>
                </a:solidFill>
              </a:rPr>
              <a:t>b.  </a:t>
            </a:r>
            <a:r>
              <a:rPr lang="en-US" altLang="en-US" sz="3100" dirty="0">
                <a:solidFill>
                  <a:srgbClr val="CCFFCC"/>
                </a:solidFill>
              </a:rPr>
              <a:t>persecuted. </a:t>
            </a:r>
            <a:r>
              <a:rPr lang="en-US" altLang="en-US" sz="3100" dirty="0">
                <a:solidFill>
                  <a:schemeClr val="bg1"/>
                </a:solidFill>
              </a:rPr>
              <a:t>  Dn.6:10;  Ro.5:3  </a:t>
            </a:r>
          </a:p>
          <a:p>
            <a:pPr marL="0" indent="0">
              <a:spcAft>
                <a:spcPts val="0"/>
              </a:spcAft>
              <a:buNone/>
            </a:pPr>
            <a:r>
              <a:rPr lang="en-US" altLang="en-US" sz="3100" dirty="0">
                <a:solidFill>
                  <a:schemeClr val="bg1"/>
                </a:solidFill>
              </a:rPr>
              <a:t>   </a:t>
            </a:r>
            <a:r>
              <a:rPr lang="en-US" altLang="en-US" sz="2600" dirty="0">
                <a:solidFill>
                  <a:srgbClr val="FFFF00"/>
                </a:solidFill>
              </a:rPr>
              <a:t>c.  </a:t>
            </a:r>
            <a:r>
              <a:rPr lang="en-US" altLang="en-US" sz="3100" dirty="0">
                <a:solidFill>
                  <a:srgbClr val="CCFFCC"/>
                </a:solidFill>
              </a:rPr>
              <a:t>hurting.  </a:t>
            </a:r>
            <a:r>
              <a:rPr lang="en-US" altLang="en-US" sz="3100" dirty="0">
                <a:solidFill>
                  <a:schemeClr val="bg1"/>
                </a:solidFill>
              </a:rPr>
              <a:t>Job.   Ac.2:44-45   </a:t>
            </a:r>
          </a:p>
          <a:p>
            <a:pPr marL="0" indent="0">
              <a:spcAft>
                <a:spcPts val="600"/>
              </a:spcAft>
              <a:buNone/>
            </a:pPr>
            <a:r>
              <a:rPr lang="en-US" altLang="en-US" sz="3100" dirty="0">
                <a:solidFill>
                  <a:schemeClr val="bg1"/>
                </a:solidFill>
              </a:rPr>
              <a:t>   </a:t>
            </a:r>
            <a:r>
              <a:rPr lang="en-US" altLang="en-US" sz="2600" dirty="0">
                <a:solidFill>
                  <a:srgbClr val="FFFF00"/>
                </a:solidFill>
              </a:rPr>
              <a:t>d.  </a:t>
            </a:r>
            <a:r>
              <a:rPr lang="en-US" altLang="en-US" sz="3100" dirty="0">
                <a:solidFill>
                  <a:srgbClr val="CCFFCC"/>
                </a:solidFill>
              </a:rPr>
              <a:t>burdened with concern. </a:t>
            </a:r>
            <a:r>
              <a:rPr lang="en-US" altLang="en-US" sz="3100" dirty="0">
                <a:solidFill>
                  <a:schemeClr val="bg1"/>
                </a:solidFill>
              </a:rPr>
              <a:t> 1 Th.3:9-10.  	Elijah, 1 K.17-18:41-46  (Ja.5:17-18) </a:t>
            </a:r>
          </a:p>
          <a:p>
            <a:pPr>
              <a:spcAft>
                <a:spcPts val="0"/>
              </a:spcAft>
              <a:buFont typeface="Wingdings" panose="05000000000000000000" pitchFamily="2" charset="2"/>
              <a:buChar char="§"/>
            </a:pPr>
            <a:r>
              <a:rPr lang="en-US" altLang="en-US" sz="3100" dirty="0">
                <a:solidFill>
                  <a:schemeClr val="bg1"/>
                </a:solidFill>
              </a:rPr>
              <a:t>Main goal: not to improve what we have, but ourselves – what we are, what we do…</a:t>
            </a:r>
            <a:endParaRPr lang="en-US" altLang="en-US" sz="3100" dirty="0">
              <a:solidFill>
                <a:srgbClr val="FFFF99"/>
              </a:solidFill>
            </a:endParaRPr>
          </a:p>
        </p:txBody>
      </p:sp>
    </p:spTree>
    <p:extLst>
      <p:ext uri="{BB962C8B-B14F-4D97-AF65-F5344CB8AC3E}">
        <p14:creationId xmlns:p14="http://schemas.microsoft.com/office/powerpoint/2010/main" val="134076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886950" y="6096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6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Rejoice Always, </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16</a:t>
            </a:r>
          </a:p>
        </p:txBody>
      </p:sp>
      <p:sp>
        <p:nvSpPr>
          <p:cNvPr id="3" name="Rounded Rectangle 3">
            <a:extLst>
              <a:ext uri="{FF2B5EF4-FFF2-40B4-BE49-F238E27FC236}">
                <a16:creationId xmlns:a16="http://schemas.microsoft.com/office/drawing/2014/main" id="{21BB1E3F-1E89-613A-C09E-88BE42C73536}"/>
              </a:ext>
            </a:extLst>
          </p:cNvPr>
          <p:cNvSpPr/>
          <p:nvPr/>
        </p:nvSpPr>
        <p:spPr bwMode="auto">
          <a:xfrm>
            <a:off x="1018881" y="1990627"/>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In Everything,</a:t>
            </a:r>
            <a:br>
              <a:rPr kumimoji="0" lang="en-US" sz="3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Give Thanks,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18</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4A5E8F67-1ECE-2FFC-44F1-259BE58812C1}"/>
              </a:ext>
            </a:extLst>
          </p:cNvPr>
          <p:cNvSpPr/>
          <p:nvPr/>
        </p:nvSpPr>
        <p:spPr bwMode="auto">
          <a:xfrm>
            <a:off x="1895573" y="1295400"/>
            <a:ext cx="5352893"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6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2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Pray Without Ceasing, </a:t>
            </a:r>
            <a:r>
              <a:rPr kumimoji="0" lang="en-US" sz="2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17</a:t>
            </a:r>
          </a:p>
        </p:txBody>
      </p:sp>
    </p:spTree>
    <p:extLst>
      <p:ext uri="{BB962C8B-B14F-4D97-AF65-F5344CB8AC3E}">
        <p14:creationId xmlns:p14="http://schemas.microsoft.com/office/powerpoint/2010/main" val="29736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Order: In everything, give thanks</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sz="3100" i="1" dirty="0">
                <a:solidFill>
                  <a:srgbClr val="FFFF99"/>
                </a:solidFill>
              </a:rPr>
              <a:t>IN, not FOR</a:t>
            </a:r>
          </a:p>
          <a:p>
            <a:pPr>
              <a:spcAft>
                <a:spcPts val="0"/>
              </a:spcAft>
              <a:buFont typeface="Wingdings" panose="05000000000000000000" pitchFamily="2" charset="2"/>
              <a:buChar char="§"/>
            </a:pPr>
            <a:r>
              <a:rPr lang="en-US" altLang="en-US" sz="3100" i="1" dirty="0">
                <a:solidFill>
                  <a:schemeClr val="bg1"/>
                </a:solidFill>
              </a:rPr>
              <a:t>“What about Eph.5:20?”</a:t>
            </a:r>
          </a:p>
          <a:p>
            <a:pPr lvl="1">
              <a:spcAft>
                <a:spcPts val="0"/>
              </a:spcAft>
              <a:buFont typeface="Wingdings" panose="05000000000000000000" pitchFamily="2" charset="2"/>
              <a:buChar char="§"/>
            </a:pPr>
            <a:r>
              <a:rPr lang="en-US" altLang="en-US" sz="3100" dirty="0">
                <a:solidFill>
                  <a:srgbClr val="CCFFCC"/>
                </a:solidFill>
              </a:rPr>
              <a:t>“Always believers can and should give thanks because there is never a moment when they are not under the watchful eye of Jehovah whose very name indicates that His mercies are unchangeable and will never fail” </a:t>
            </a:r>
            <a:r>
              <a:rPr lang="en-US" altLang="en-US" sz="2000" dirty="0">
                <a:solidFill>
                  <a:schemeClr val="bg1"/>
                </a:solidFill>
              </a:rPr>
              <a:t>– Hendriksen  </a:t>
            </a:r>
            <a:r>
              <a:rPr lang="en-US" altLang="en-US" sz="3100" dirty="0">
                <a:solidFill>
                  <a:schemeClr val="bg1"/>
                </a:solidFill>
              </a:rPr>
              <a:t> </a:t>
            </a:r>
          </a:p>
        </p:txBody>
      </p:sp>
    </p:spTree>
    <p:extLst>
      <p:ext uri="{BB962C8B-B14F-4D97-AF65-F5344CB8AC3E}">
        <p14:creationId xmlns:p14="http://schemas.microsoft.com/office/powerpoint/2010/main" val="1718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Order: In everything, give thanks</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sz="3100" i="1" dirty="0">
                <a:solidFill>
                  <a:srgbClr val="FFFF99"/>
                </a:solidFill>
              </a:rPr>
              <a:t>IN, not FOR</a:t>
            </a:r>
          </a:p>
          <a:p>
            <a:pPr>
              <a:spcAft>
                <a:spcPts val="0"/>
              </a:spcAft>
              <a:buFont typeface="Wingdings" panose="05000000000000000000" pitchFamily="2" charset="2"/>
              <a:buChar char="§"/>
            </a:pPr>
            <a:r>
              <a:rPr lang="en-US" altLang="en-US" sz="3100" i="1" dirty="0">
                <a:solidFill>
                  <a:schemeClr val="bg1"/>
                </a:solidFill>
              </a:rPr>
              <a:t>“What about Eph.5:20?”</a:t>
            </a:r>
          </a:p>
          <a:p>
            <a:pPr lvl="1">
              <a:spcAft>
                <a:spcPts val="0"/>
              </a:spcAft>
              <a:buFont typeface="Wingdings" panose="05000000000000000000" pitchFamily="2" charset="2"/>
              <a:buChar char="§"/>
            </a:pPr>
            <a:r>
              <a:rPr lang="en-US" altLang="en-US" sz="3100" dirty="0">
                <a:solidFill>
                  <a:srgbClr val="CCFFCC"/>
                </a:solidFill>
              </a:rPr>
              <a:t>“The Christian will always find some cause for thanksgiving…painful experiences… must bring us spiritual benefits such as driving us closer to God to seek His protection…” </a:t>
            </a:r>
            <a:r>
              <a:rPr lang="en-US" altLang="en-US" sz="2000" dirty="0">
                <a:solidFill>
                  <a:schemeClr val="bg1"/>
                </a:solidFill>
              </a:rPr>
              <a:t>– Lenski </a:t>
            </a:r>
          </a:p>
        </p:txBody>
      </p:sp>
    </p:spTree>
    <p:extLst>
      <p:ext uri="{BB962C8B-B14F-4D97-AF65-F5344CB8AC3E}">
        <p14:creationId xmlns:p14="http://schemas.microsoft.com/office/powerpoint/2010/main" val="182304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Order: In everything, give thanks</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sz="3100" i="1" dirty="0">
                <a:solidFill>
                  <a:srgbClr val="FFFF99"/>
                </a:solidFill>
              </a:rPr>
              <a:t>IN, not FOR</a:t>
            </a:r>
          </a:p>
          <a:p>
            <a:pPr>
              <a:spcAft>
                <a:spcPts val="0"/>
              </a:spcAft>
              <a:buFont typeface="Wingdings" panose="05000000000000000000" pitchFamily="2" charset="2"/>
              <a:buChar char="§"/>
            </a:pPr>
            <a:r>
              <a:rPr lang="en-US" altLang="en-US" sz="3100" i="1" dirty="0">
                <a:solidFill>
                  <a:schemeClr val="bg1"/>
                </a:solidFill>
              </a:rPr>
              <a:t>“What about Eph.5:20?”</a:t>
            </a:r>
          </a:p>
          <a:p>
            <a:pPr>
              <a:spcAft>
                <a:spcPts val="0"/>
              </a:spcAft>
              <a:buFont typeface="Wingdings" panose="05000000000000000000" pitchFamily="2" charset="2"/>
              <a:buChar char="§"/>
            </a:pPr>
            <a:r>
              <a:rPr lang="en-US" altLang="en-US" sz="3100" dirty="0">
                <a:solidFill>
                  <a:srgbClr val="CCFFFF"/>
                </a:solidFill>
              </a:rPr>
              <a:t>Context: things we now possess  </a:t>
            </a:r>
          </a:p>
          <a:p>
            <a:pPr lvl="1">
              <a:spcAft>
                <a:spcPts val="0"/>
              </a:spcAft>
              <a:buFont typeface="Wingdings" panose="05000000000000000000" pitchFamily="2" charset="2"/>
              <a:buChar char="§"/>
            </a:pPr>
            <a:r>
              <a:rPr lang="en-US" altLang="en-US" sz="3100" dirty="0">
                <a:solidFill>
                  <a:schemeClr val="bg1"/>
                </a:solidFill>
              </a:rPr>
              <a:t>Ep.3:9, created all things…   Sin?</a:t>
            </a:r>
          </a:p>
          <a:p>
            <a:pPr lvl="1">
              <a:spcAft>
                <a:spcPts val="0"/>
              </a:spcAft>
              <a:buFont typeface="Wingdings" panose="05000000000000000000" pitchFamily="2" charset="2"/>
              <a:buChar char="§"/>
            </a:pPr>
            <a:r>
              <a:rPr lang="en-US" altLang="en-US" sz="3100" dirty="0">
                <a:solidFill>
                  <a:schemeClr val="bg1"/>
                </a:solidFill>
              </a:rPr>
              <a:t>Ga.5:4, fall from grace…  “Thank God?”</a:t>
            </a:r>
          </a:p>
        </p:txBody>
      </p:sp>
    </p:spTree>
    <p:extLst>
      <p:ext uri="{BB962C8B-B14F-4D97-AF65-F5344CB8AC3E}">
        <p14:creationId xmlns:p14="http://schemas.microsoft.com/office/powerpoint/2010/main" val="58035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Order: In everything, give thanks</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sz="3100" dirty="0">
                <a:solidFill>
                  <a:schemeClr val="bg1"/>
                </a:solidFill>
              </a:rPr>
              <a:t>It is easy to give thanks for blessings, not for suffering. </a:t>
            </a:r>
          </a:p>
          <a:p>
            <a:pPr>
              <a:spcAft>
                <a:spcPts val="0"/>
              </a:spcAft>
              <a:buFont typeface="Wingdings" panose="05000000000000000000" pitchFamily="2" charset="2"/>
              <a:buChar char="§"/>
            </a:pPr>
            <a:endParaRPr lang="en-US" altLang="en-US" sz="3100" dirty="0">
              <a:solidFill>
                <a:schemeClr val="bg1"/>
              </a:solidFill>
            </a:endParaRPr>
          </a:p>
          <a:p>
            <a:pPr>
              <a:spcAft>
                <a:spcPts val="0"/>
              </a:spcAft>
              <a:buFont typeface="Wingdings" panose="05000000000000000000" pitchFamily="2" charset="2"/>
              <a:buChar char="§"/>
            </a:pPr>
            <a:endParaRPr lang="en-US" altLang="en-US" sz="3100" dirty="0">
              <a:solidFill>
                <a:schemeClr val="bg1"/>
              </a:solidFill>
            </a:endParaRPr>
          </a:p>
          <a:p>
            <a:pPr>
              <a:spcBef>
                <a:spcPts val="1800"/>
              </a:spcBef>
              <a:spcAft>
                <a:spcPts val="0"/>
              </a:spcAft>
              <a:buFont typeface="Wingdings" panose="05000000000000000000" pitchFamily="2" charset="2"/>
              <a:buChar char="§"/>
            </a:pPr>
            <a:r>
              <a:rPr lang="en-US" altLang="en-US" sz="3100" dirty="0">
                <a:solidFill>
                  <a:schemeClr val="bg1"/>
                </a:solidFill>
              </a:rPr>
              <a:t>Jehoshaphat, 2 Chr.20:21 </a:t>
            </a:r>
          </a:p>
          <a:p>
            <a:pPr>
              <a:spcBef>
                <a:spcPts val="1200"/>
              </a:spcBef>
              <a:spcAft>
                <a:spcPts val="0"/>
              </a:spcAft>
              <a:buFont typeface="Wingdings" panose="05000000000000000000" pitchFamily="2" charset="2"/>
              <a:buChar char="§"/>
            </a:pPr>
            <a:r>
              <a:rPr lang="en-US" altLang="en-US" sz="3100" dirty="0">
                <a:solidFill>
                  <a:schemeClr val="bg1"/>
                </a:solidFill>
              </a:rPr>
              <a:t>Ja.1:2</a:t>
            </a:r>
          </a:p>
          <a:p>
            <a:pPr>
              <a:spcBef>
                <a:spcPts val="1200"/>
              </a:spcBef>
              <a:spcAft>
                <a:spcPts val="0"/>
              </a:spcAft>
              <a:buFont typeface="Wingdings" panose="05000000000000000000" pitchFamily="2" charset="2"/>
              <a:buChar char="§"/>
            </a:pPr>
            <a:r>
              <a:rPr lang="en-US" altLang="en-US" sz="3100" dirty="0">
                <a:solidFill>
                  <a:schemeClr val="bg1"/>
                </a:solidFill>
              </a:rPr>
              <a:t>Ac.16:23…25</a:t>
            </a:r>
          </a:p>
        </p:txBody>
      </p:sp>
      <p:sp>
        <p:nvSpPr>
          <p:cNvPr id="3" name="Rectangle: Rounded Corners 2">
            <a:extLst>
              <a:ext uri="{FF2B5EF4-FFF2-40B4-BE49-F238E27FC236}">
                <a16:creationId xmlns:a16="http://schemas.microsoft.com/office/drawing/2014/main" id="{BF031355-4DFE-D9BF-988D-52192D23F20D}"/>
              </a:ext>
            </a:extLst>
          </p:cNvPr>
          <p:cNvSpPr/>
          <p:nvPr/>
        </p:nvSpPr>
        <p:spPr>
          <a:xfrm>
            <a:off x="1549190" y="2057400"/>
            <a:ext cx="6045620" cy="10668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“Behind a frowning providence,</a:t>
            </a:r>
            <a:br>
              <a:rPr lang="en-US" sz="3100" dirty="0">
                <a:solidFill>
                  <a:srgbClr val="FFFF99"/>
                </a:solidFill>
              </a:rPr>
            </a:br>
            <a:r>
              <a:rPr lang="en-US" sz="3100" dirty="0">
                <a:solidFill>
                  <a:srgbClr val="FFFF99"/>
                </a:solidFill>
              </a:rPr>
              <a:t>He hides a smiling face”</a:t>
            </a:r>
          </a:p>
        </p:txBody>
      </p:sp>
    </p:spTree>
    <p:extLst>
      <p:ext uri="{BB962C8B-B14F-4D97-AF65-F5344CB8AC3E}">
        <p14:creationId xmlns:p14="http://schemas.microsoft.com/office/powerpoint/2010/main" val="22800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Thankful in everything . . .</a:t>
            </a:r>
          </a:p>
        </p:txBody>
      </p:sp>
      <p:sp>
        <p:nvSpPr>
          <p:cNvPr id="3075" name="Rectangle 3"/>
          <p:cNvSpPr>
            <a:spLocks noGrp="1" noChangeArrowheads="1"/>
          </p:cNvSpPr>
          <p:nvPr>
            <p:ph idx="1"/>
          </p:nvPr>
        </p:nvSpPr>
        <p:spPr>
          <a:xfrm>
            <a:off x="381784" y="914400"/>
            <a:ext cx="8382000" cy="5562600"/>
          </a:xfrm>
        </p:spPr>
        <p:txBody>
          <a:bodyPr/>
          <a:lstStyle/>
          <a:p>
            <a:pPr marL="0" indent="0">
              <a:spcAft>
                <a:spcPts val="0"/>
              </a:spcAft>
              <a:buNone/>
            </a:pPr>
            <a:r>
              <a:rPr lang="en-US" altLang="en-US" sz="3100" b="1" baseline="30000" dirty="0">
                <a:solidFill>
                  <a:srgbClr val="FFC000"/>
                </a:solidFill>
              </a:rPr>
              <a:t>1</a:t>
            </a:r>
            <a:r>
              <a:rPr lang="en-US" altLang="en-US" sz="3100" dirty="0">
                <a:solidFill>
                  <a:schemeClr val="bg1"/>
                </a:solidFill>
              </a:rPr>
              <a:t>Regardless of circumstance</a:t>
            </a:r>
          </a:p>
          <a:p>
            <a:pPr marL="0" indent="0">
              <a:spcAft>
                <a:spcPts val="0"/>
              </a:spcAft>
              <a:buNone/>
            </a:pPr>
            <a:r>
              <a:rPr lang="en-US" altLang="en-US" sz="3100" b="1" baseline="30000" dirty="0">
                <a:solidFill>
                  <a:srgbClr val="FFC000"/>
                </a:solidFill>
              </a:rPr>
              <a:t>2</a:t>
            </a:r>
            <a:r>
              <a:rPr lang="en-US" altLang="en-US" sz="3100" dirty="0">
                <a:solidFill>
                  <a:schemeClr val="bg1"/>
                </a:solidFill>
              </a:rPr>
              <a:t>Because of spiritual profit it may give</a:t>
            </a:r>
          </a:p>
          <a:p>
            <a:pPr marL="0" indent="0">
              <a:spcAft>
                <a:spcPts val="0"/>
              </a:spcAft>
              <a:buNone/>
            </a:pPr>
            <a:r>
              <a:rPr lang="en-US" altLang="en-US" sz="3100" dirty="0">
                <a:solidFill>
                  <a:schemeClr val="bg1"/>
                </a:solidFill>
              </a:rPr>
              <a:t>Gn.37 . . . 50, the end reveals the blessings</a:t>
            </a:r>
          </a:p>
          <a:p>
            <a:pPr>
              <a:spcAft>
                <a:spcPts val="0"/>
              </a:spcAft>
              <a:buFont typeface="Wingdings" panose="05000000000000000000" pitchFamily="2" charset="2"/>
              <a:buChar char="§"/>
            </a:pPr>
            <a:r>
              <a:rPr lang="en-US" altLang="en-US" sz="3100" dirty="0">
                <a:solidFill>
                  <a:schemeClr val="bg1"/>
                </a:solidFill>
              </a:rPr>
              <a:t>Ac.5:41</a:t>
            </a:r>
          </a:p>
          <a:p>
            <a:pPr lvl="1">
              <a:spcAft>
                <a:spcPts val="0"/>
              </a:spcAft>
              <a:buFont typeface="Wingdings" panose="05000000000000000000" pitchFamily="2" charset="2"/>
              <a:buChar char="§"/>
            </a:pPr>
            <a:r>
              <a:rPr lang="en-US" altLang="en-US" sz="3100" dirty="0">
                <a:solidFill>
                  <a:srgbClr val="CCFFFF"/>
                </a:solidFill>
              </a:rPr>
              <a:t>“God wants me to be happy”</a:t>
            </a:r>
          </a:p>
        </p:txBody>
      </p:sp>
    </p:spTree>
    <p:extLst>
      <p:ext uri="{BB962C8B-B14F-4D97-AF65-F5344CB8AC3E}">
        <p14:creationId xmlns:p14="http://schemas.microsoft.com/office/powerpoint/2010/main" val="36018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400"/>
            <a:ext cx="8229600" cy="685800"/>
          </a:xfrm>
        </p:spPr>
        <p:txBody>
          <a:bodyPr/>
          <a:lstStyle/>
          <a:p>
            <a:r>
              <a:rPr lang="en-US" sz="3400" dirty="0">
                <a:solidFill>
                  <a:schemeClr val="bg1"/>
                </a:solidFill>
              </a:rPr>
              <a:t>For this is the will of God (cf. 4:3)</a:t>
            </a:r>
          </a:p>
        </p:txBody>
      </p:sp>
      <p:sp>
        <p:nvSpPr>
          <p:cNvPr id="3075" name="Rectangle 3"/>
          <p:cNvSpPr>
            <a:spLocks noGrp="1" noChangeArrowheads="1"/>
          </p:cNvSpPr>
          <p:nvPr>
            <p:ph idx="1"/>
          </p:nvPr>
        </p:nvSpPr>
        <p:spPr>
          <a:xfrm>
            <a:off x="381784" y="914400"/>
            <a:ext cx="8382000" cy="5562600"/>
          </a:xfrm>
        </p:spPr>
        <p:txBody>
          <a:bodyPr/>
          <a:lstStyle/>
          <a:p>
            <a:pPr>
              <a:spcAft>
                <a:spcPts val="0"/>
              </a:spcAft>
              <a:buFont typeface="Wingdings" panose="05000000000000000000" pitchFamily="2" charset="2"/>
              <a:buChar char="§"/>
            </a:pPr>
            <a:r>
              <a:rPr lang="en-US" altLang="en-US" sz="3100" dirty="0">
                <a:solidFill>
                  <a:schemeClr val="bg1"/>
                </a:solidFill>
              </a:rPr>
              <a:t>This is how God wants us to live . . . </a:t>
            </a:r>
            <a:br>
              <a:rPr lang="en-US" altLang="en-US" sz="3100" dirty="0">
                <a:solidFill>
                  <a:schemeClr val="bg1"/>
                </a:solidFill>
              </a:rPr>
            </a:br>
            <a:r>
              <a:rPr lang="en-US" altLang="en-US" sz="3100" dirty="0">
                <a:solidFill>
                  <a:schemeClr val="bg1"/>
                </a:solidFill>
              </a:rPr>
              <a:t>Constant joy … prayer … thanksgiving</a:t>
            </a:r>
          </a:p>
          <a:p>
            <a:pPr>
              <a:spcAft>
                <a:spcPts val="0"/>
              </a:spcAft>
              <a:buFont typeface="Wingdings" panose="05000000000000000000" pitchFamily="2" charset="2"/>
              <a:buChar char="§"/>
            </a:pPr>
            <a:r>
              <a:rPr lang="en-US" altLang="en-US" sz="3100" dirty="0">
                <a:solidFill>
                  <a:schemeClr val="bg1"/>
                </a:solidFill>
              </a:rPr>
              <a:t>Lk.18:1, </a:t>
            </a:r>
            <a:r>
              <a:rPr lang="en-US" altLang="en-US" sz="3100" dirty="0">
                <a:solidFill>
                  <a:srgbClr val="FFFFCC"/>
                </a:solidFill>
              </a:rPr>
              <a:t>Then He spoke a parable to them, that men always ought to pray and not lose heart</a:t>
            </a:r>
          </a:p>
          <a:p>
            <a:pPr marL="0" indent="0">
              <a:spcAft>
                <a:spcPts val="0"/>
              </a:spcAft>
              <a:buNone/>
            </a:pPr>
            <a:endParaRPr lang="en-US" altLang="en-US" sz="3100" dirty="0">
              <a:solidFill>
                <a:schemeClr val="bg1"/>
              </a:solidFill>
            </a:endParaRPr>
          </a:p>
        </p:txBody>
      </p:sp>
      <p:sp>
        <p:nvSpPr>
          <p:cNvPr id="3" name="Rectangle: Rounded Corners 2">
            <a:extLst>
              <a:ext uri="{FF2B5EF4-FFF2-40B4-BE49-F238E27FC236}">
                <a16:creationId xmlns:a16="http://schemas.microsoft.com/office/drawing/2014/main" id="{EDA80D77-6271-40AA-C156-E3E988ED065B}"/>
              </a:ext>
            </a:extLst>
          </p:cNvPr>
          <p:cNvSpPr/>
          <p:nvPr/>
        </p:nvSpPr>
        <p:spPr>
          <a:xfrm>
            <a:off x="457200" y="3733800"/>
            <a:ext cx="8229600" cy="14478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FF"/>
                </a:solidFill>
              </a:rPr>
              <a:t>“No healthy Christian ever chooses</a:t>
            </a:r>
            <a:br>
              <a:rPr lang="en-US" sz="3100" dirty="0">
                <a:solidFill>
                  <a:srgbClr val="CCFFFF"/>
                </a:solidFill>
              </a:rPr>
            </a:br>
            <a:r>
              <a:rPr lang="en-US" sz="3100" dirty="0">
                <a:solidFill>
                  <a:srgbClr val="CCFFFF"/>
                </a:solidFill>
              </a:rPr>
              <a:t>suffering; he chooses God’s will as Jesus did, whether it means suffering or not”</a:t>
            </a:r>
          </a:p>
        </p:txBody>
      </p:sp>
    </p:spTree>
    <p:extLst>
      <p:ext uri="{BB962C8B-B14F-4D97-AF65-F5344CB8AC3E}">
        <p14:creationId xmlns:p14="http://schemas.microsoft.com/office/powerpoint/2010/main" val="103828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685801"/>
          </a:xfrm>
        </p:spPr>
        <p:txBody>
          <a:bodyPr/>
          <a:lstStyle/>
          <a:p>
            <a:r>
              <a:rPr lang="en-US" sz="3400" dirty="0">
                <a:solidFill>
                  <a:schemeClr val="bg1"/>
                </a:solidFill>
              </a:rPr>
              <a:t>1 Thessalonians 5:16-18</a:t>
            </a:r>
            <a:endParaRPr lang="en-US" sz="3400" dirty="0">
              <a:solidFill>
                <a:srgbClr val="FFFFCC"/>
              </a:solidFill>
            </a:endParaRPr>
          </a:p>
        </p:txBody>
      </p:sp>
      <p:sp>
        <p:nvSpPr>
          <p:cNvPr id="3075" name="Rectangle 3"/>
          <p:cNvSpPr>
            <a:spLocks noGrp="1" noChangeArrowheads="1"/>
          </p:cNvSpPr>
          <p:nvPr>
            <p:ph idx="1"/>
          </p:nvPr>
        </p:nvSpPr>
        <p:spPr>
          <a:xfrm>
            <a:off x="457200" y="1066800"/>
            <a:ext cx="8229600" cy="5562600"/>
          </a:xfrm>
        </p:spPr>
        <p:txBody>
          <a:bodyPr/>
          <a:lstStyle/>
          <a:p>
            <a:pPr marL="339725" indent="-339725">
              <a:spcAft>
                <a:spcPts val="600"/>
              </a:spcAft>
              <a:buNone/>
            </a:pPr>
            <a:r>
              <a:rPr lang="en-US" dirty="0">
                <a:solidFill>
                  <a:srgbClr val="CCFFCC"/>
                </a:solidFill>
              </a:rPr>
              <a:t>Three present imperatives</a:t>
            </a:r>
          </a:p>
          <a:p>
            <a:pPr marL="339725" indent="-339725">
              <a:spcAft>
                <a:spcPts val="600"/>
              </a:spcAft>
              <a:buNone/>
            </a:pPr>
            <a:r>
              <a:rPr lang="en-US" sz="3100" kern="0" dirty="0">
                <a:solidFill>
                  <a:srgbClr val="CCFFCC"/>
                </a:solidFill>
                <a:ea typeface="Verdana" panose="020B0604030504040204" pitchFamily="34" charset="0"/>
                <a:cs typeface="Times New Roman" panose="02020603050405020304" pitchFamily="18" charset="0"/>
              </a:rPr>
              <a:t>Present continuous action</a:t>
            </a:r>
          </a:p>
          <a:p>
            <a:pPr marL="339725" indent="-339725">
              <a:spcAft>
                <a:spcPts val="300"/>
              </a:spcAft>
              <a:buNone/>
            </a:pPr>
            <a:r>
              <a:rPr lang="en-US" sz="3100" kern="0" dirty="0">
                <a:solidFill>
                  <a:srgbClr val="CCFFCC"/>
                </a:solidFill>
                <a:ea typeface="Verdana" panose="020B0604030504040204" pitchFamily="34" charset="0"/>
                <a:cs typeface="Times New Roman" panose="02020603050405020304" pitchFamily="18" charset="0"/>
              </a:rPr>
              <a:t>Reinforced by modifiers (each emphatic) – </a:t>
            </a:r>
          </a:p>
          <a:p>
            <a:pPr marL="339725" indent="-339725">
              <a:spcAft>
                <a:spcPts val="600"/>
              </a:spcAft>
              <a:buNone/>
            </a:pPr>
            <a:r>
              <a:rPr lang="en-US" sz="3100" kern="0" dirty="0">
                <a:solidFill>
                  <a:srgbClr val="CCFFCC"/>
                </a:solidFill>
                <a:ea typeface="Verdana" panose="020B0604030504040204" pitchFamily="34" charset="0"/>
                <a:cs typeface="Times New Roman" panose="02020603050405020304" pitchFamily="18" charset="0"/>
              </a:rPr>
              <a:t>	</a:t>
            </a:r>
            <a:r>
              <a:rPr lang="en-US" sz="3100" kern="0" dirty="0">
                <a:solidFill>
                  <a:schemeClr val="bg1"/>
                </a:solidFill>
                <a:ea typeface="Verdana" panose="020B0604030504040204" pitchFamily="34" charset="0"/>
                <a:cs typeface="Times New Roman" panose="02020603050405020304" pitchFamily="18" charset="0"/>
              </a:rPr>
              <a:t>Always</a:t>
            </a:r>
          </a:p>
          <a:p>
            <a:pPr marL="339725" indent="-339725">
              <a:spcAft>
                <a:spcPts val="600"/>
              </a:spcAft>
              <a:buNone/>
            </a:pPr>
            <a:r>
              <a:rPr lang="en-US" sz="3100" kern="0" dirty="0">
                <a:solidFill>
                  <a:schemeClr val="bg1"/>
                </a:solidFill>
                <a:ea typeface="Verdana" panose="020B0604030504040204" pitchFamily="34" charset="0"/>
                <a:cs typeface="Times New Roman" panose="02020603050405020304" pitchFamily="18" charset="0"/>
              </a:rPr>
              <a:t>	Without ceasing</a:t>
            </a:r>
          </a:p>
          <a:p>
            <a:pPr marL="339725" indent="-339725">
              <a:spcAft>
                <a:spcPts val="600"/>
              </a:spcAft>
              <a:buNone/>
            </a:pPr>
            <a:r>
              <a:rPr lang="en-US" sz="3100" kern="0" dirty="0">
                <a:solidFill>
                  <a:schemeClr val="bg1"/>
                </a:solidFill>
                <a:ea typeface="Verdana" panose="020B0604030504040204" pitchFamily="34" charset="0"/>
                <a:cs typeface="Times New Roman" panose="02020603050405020304" pitchFamily="18" charset="0"/>
              </a:rPr>
              <a:t>	In everything</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23573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0"/>
            <a:ext cx="8229600" cy="762000"/>
          </a:xfrm>
        </p:spPr>
        <p:txBody>
          <a:bodyPr/>
          <a:lstStyle/>
          <a:p>
            <a:r>
              <a:rPr lang="en-US" sz="3400" i="1" dirty="0">
                <a:solidFill>
                  <a:srgbClr val="CCFFCC"/>
                </a:solidFill>
              </a:rPr>
              <a:t>Summary</a:t>
            </a:r>
          </a:p>
        </p:txBody>
      </p:sp>
      <p:sp>
        <p:nvSpPr>
          <p:cNvPr id="3075" name="Rectangle 3"/>
          <p:cNvSpPr>
            <a:spLocks noGrp="1" noChangeArrowheads="1"/>
          </p:cNvSpPr>
          <p:nvPr>
            <p:ph idx="1"/>
          </p:nvPr>
        </p:nvSpPr>
        <p:spPr>
          <a:xfrm>
            <a:off x="381784" y="685800"/>
            <a:ext cx="8382000" cy="5572027"/>
          </a:xfrm>
        </p:spPr>
        <p:txBody>
          <a:bodyPr/>
          <a:lstStyle/>
          <a:p>
            <a:pPr>
              <a:spcBef>
                <a:spcPts val="0"/>
              </a:spcBef>
              <a:spcAft>
                <a:spcPts val="1200"/>
              </a:spcAft>
              <a:buFont typeface="Arial" panose="020B0604020202020204" pitchFamily="34" charset="0"/>
              <a:buChar char="•"/>
            </a:pPr>
            <a:r>
              <a:rPr lang="en-US" altLang="en-US" sz="3100" dirty="0">
                <a:solidFill>
                  <a:schemeClr val="bg1"/>
                </a:solidFill>
              </a:rPr>
              <a:t>Three goals for a genuine church – </a:t>
            </a:r>
            <a:br>
              <a:rPr lang="en-US" altLang="en-US" sz="3100" dirty="0">
                <a:solidFill>
                  <a:schemeClr val="bg1"/>
                </a:solidFill>
              </a:rPr>
            </a:br>
            <a:r>
              <a:rPr lang="en-US" altLang="en-US" sz="3100" dirty="0">
                <a:solidFill>
                  <a:srgbClr val="FFFF99"/>
                </a:solidFill>
              </a:rPr>
              <a:t>rejoice, pray, give thanks</a:t>
            </a:r>
          </a:p>
          <a:p>
            <a:pPr>
              <a:spcBef>
                <a:spcPts val="0"/>
              </a:spcBef>
              <a:spcAft>
                <a:spcPts val="600"/>
              </a:spcAft>
              <a:buFont typeface="Arial" panose="020B0604020202020204" pitchFamily="34" charset="0"/>
              <a:buChar char="•"/>
            </a:pPr>
            <a:r>
              <a:rPr lang="en-US" altLang="en-US" sz="3100" dirty="0">
                <a:solidFill>
                  <a:schemeClr val="bg1"/>
                </a:solidFill>
              </a:rPr>
              <a:t>Christians are not a sad, gloomy people</a:t>
            </a:r>
          </a:p>
        </p:txBody>
      </p:sp>
    </p:spTree>
    <p:extLst>
      <p:ext uri="{BB962C8B-B14F-4D97-AF65-F5344CB8AC3E}">
        <p14:creationId xmlns:p14="http://schemas.microsoft.com/office/powerpoint/2010/main" val="148723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266308" y="0"/>
            <a:ext cx="8610600" cy="762000"/>
          </a:xfrm>
        </p:spPr>
        <p:txBody>
          <a:bodyPr/>
          <a:lstStyle/>
          <a:p>
            <a:r>
              <a:rPr lang="en-US" sz="3400" i="1" dirty="0">
                <a:solidFill>
                  <a:schemeClr val="bg1"/>
                </a:solidFill>
              </a:rPr>
              <a:t>Third Century man, awaiting death, wrote…</a:t>
            </a:r>
          </a:p>
        </p:txBody>
      </p:sp>
      <p:sp>
        <p:nvSpPr>
          <p:cNvPr id="3075" name="Rectangle 3"/>
          <p:cNvSpPr>
            <a:spLocks noGrp="1" noChangeArrowheads="1"/>
          </p:cNvSpPr>
          <p:nvPr>
            <p:ph idx="1"/>
          </p:nvPr>
        </p:nvSpPr>
        <p:spPr>
          <a:xfrm>
            <a:off x="381784" y="685800"/>
            <a:ext cx="8382000" cy="5572027"/>
          </a:xfrm>
        </p:spPr>
        <p:txBody>
          <a:bodyPr/>
          <a:lstStyle/>
          <a:p>
            <a:pPr marL="0" indent="0">
              <a:spcBef>
                <a:spcPts val="0"/>
              </a:spcBef>
              <a:spcAft>
                <a:spcPts val="600"/>
              </a:spcAft>
              <a:buNone/>
            </a:pPr>
            <a:endParaRPr lang="en-US" altLang="en-US" sz="3100" dirty="0">
              <a:solidFill>
                <a:schemeClr val="bg1"/>
              </a:solidFill>
            </a:endParaRPr>
          </a:p>
        </p:txBody>
      </p:sp>
      <p:sp>
        <p:nvSpPr>
          <p:cNvPr id="3" name="Rectangle 2">
            <a:extLst>
              <a:ext uri="{FF2B5EF4-FFF2-40B4-BE49-F238E27FC236}">
                <a16:creationId xmlns:a16="http://schemas.microsoft.com/office/drawing/2014/main" id="{B2FCDDC1-DAE8-19E6-570B-3FEDD440547F}"/>
              </a:ext>
            </a:extLst>
          </p:cNvPr>
          <p:cNvSpPr/>
          <p:nvPr/>
        </p:nvSpPr>
        <p:spPr>
          <a:xfrm>
            <a:off x="590746" y="752574"/>
            <a:ext cx="7962508" cy="4962426"/>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FFFFCC"/>
                </a:solidFill>
              </a:rPr>
              <a:t>“It’s a bad world, an incredibly bad world.   But I have discovered in the midst of it a quiet and holy people who have learned a great secret.   They have found a joy which is a thousand times better than any pleasure of our sinful life.   They are despised and persecuted, but they care not.   They are masters of their souls.  They have overcome the world.  These people are the Christians – and I am one of them.” </a:t>
            </a:r>
          </a:p>
        </p:txBody>
      </p:sp>
    </p:spTree>
    <p:extLst>
      <p:ext uri="{BB962C8B-B14F-4D97-AF65-F5344CB8AC3E}">
        <p14:creationId xmlns:p14="http://schemas.microsoft.com/office/powerpoint/2010/main" val="392107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FFFF66"/>
                </a:solidFill>
                <a:effectLst/>
                <a:uLnTx/>
                <a:uFillTx/>
                <a:latin typeface="+mn-lt"/>
                <a:ea typeface="Verdana" panose="020B0604030504040204" pitchFamily="34" charset="0"/>
                <a:cs typeface="Verdana" panose="020B0604030504040204" pitchFamily="34" charset="0"/>
              </a:rPr>
              <a:t>Rejoice Always, </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16</a:t>
            </a:r>
            <a:endParaRPr kumimoji="0" lang="en-US" sz="32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dirty="0">
                <a:solidFill>
                  <a:schemeClr val="bg1"/>
                </a:solidFill>
              </a:rPr>
              <a:t>Order:</a:t>
            </a:r>
            <a:r>
              <a:rPr lang="en-US" sz="3400" i="1" dirty="0">
                <a:solidFill>
                  <a:schemeClr val="bg1"/>
                </a:solidFill>
              </a:rPr>
              <a:t>  “Always rejoice”</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dirty="0">
                <a:solidFill>
                  <a:srgbClr val="CCFFFF"/>
                </a:solidFill>
              </a:rPr>
              <a:t>What?  </a:t>
            </a:r>
            <a:r>
              <a:rPr lang="en-US" altLang="en-US" dirty="0">
                <a:solidFill>
                  <a:schemeClr val="bg1"/>
                </a:solidFill>
              </a:rPr>
              <a:t>Rejoice: only sinners may be miserable – (guilt)</a:t>
            </a:r>
          </a:p>
          <a:p>
            <a:pPr lvl="1">
              <a:spcAft>
                <a:spcPts val="0"/>
              </a:spcAft>
              <a:buFont typeface="Wingdings" panose="05000000000000000000" pitchFamily="2" charset="2"/>
              <a:buChar char="§"/>
            </a:pPr>
            <a:r>
              <a:rPr lang="en-US" altLang="en-US" sz="3100" dirty="0">
                <a:solidFill>
                  <a:schemeClr val="bg1"/>
                </a:solidFill>
              </a:rPr>
              <a:t>Christian is grateful for God’s blessings</a:t>
            </a:r>
          </a:p>
          <a:p>
            <a:pPr lvl="1">
              <a:spcAft>
                <a:spcPts val="0"/>
              </a:spcAft>
              <a:buFont typeface="Wingdings" panose="05000000000000000000" pitchFamily="2" charset="2"/>
              <a:buChar char="§"/>
            </a:pPr>
            <a:r>
              <a:rPr lang="en-US" altLang="en-US" sz="3100" dirty="0">
                <a:solidFill>
                  <a:srgbClr val="FFFFCC"/>
                </a:solidFill>
              </a:rPr>
              <a:t>Physical</a:t>
            </a:r>
            <a:r>
              <a:rPr lang="en-US" altLang="en-US" sz="3100" dirty="0">
                <a:solidFill>
                  <a:schemeClr val="bg1"/>
                </a:solidFill>
              </a:rPr>
              <a:t> blessings prove God’s concern</a:t>
            </a:r>
          </a:p>
          <a:p>
            <a:pPr lvl="2">
              <a:spcAft>
                <a:spcPts val="0"/>
              </a:spcAft>
              <a:buFont typeface="Wingdings" panose="05000000000000000000" pitchFamily="2" charset="2"/>
              <a:buChar char="§"/>
            </a:pPr>
            <a:r>
              <a:rPr lang="en-US" altLang="en-US" sz="3100" dirty="0">
                <a:solidFill>
                  <a:schemeClr val="bg1"/>
                </a:solidFill>
              </a:rPr>
              <a:t>Mt.5:45</a:t>
            </a:r>
          </a:p>
          <a:p>
            <a:pPr lvl="1">
              <a:spcAft>
                <a:spcPts val="0"/>
              </a:spcAft>
              <a:buFont typeface="Wingdings" panose="05000000000000000000" pitchFamily="2" charset="2"/>
              <a:buChar char="§"/>
            </a:pPr>
            <a:r>
              <a:rPr lang="en-US" altLang="en-US" sz="3100" dirty="0">
                <a:solidFill>
                  <a:srgbClr val="FFFFCC"/>
                </a:solidFill>
              </a:rPr>
              <a:t>Spiritual</a:t>
            </a:r>
            <a:r>
              <a:rPr lang="en-US" altLang="en-US" sz="3100" dirty="0">
                <a:solidFill>
                  <a:schemeClr val="bg1"/>
                </a:solidFill>
              </a:rPr>
              <a:t> blessings cost more than we can know.   Ac.8:39</a:t>
            </a:r>
          </a:p>
        </p:txBody>
      </p:sp>
    </p:spTree>
    <p:extLst>
      <p:ext uri="{BB962C8B-B14F-4D97-AF65-F5344CB8AC3E}">
        <p14:creationId xmlns:p14="http://schemas.microsoft.com/office/powerpoint/2010/main" val="194595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dirty="0">
                <a:solidFill>
                  <a:schemeClr val="bg1"/>
                </a:solidFill>
              </a:rPr>
              <a:t>Order:</a:t>
            </a:r>
            <a:r>
              <a:rPr lang="en-US" sz="3400" i="1" dirty="0">
                <a:solidFill>
                  <a:schemeClr val="bg1"/>
                </a:solidFill>
              </a:rPr>
              <a:t>  “Always rejoice”</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sz="2800" dirty="0">
                <a:solidFill>
                  <a:srgbClr val="CCFFFF"/>
                </a:solidFill>
              </a:rPr>
              <a:t>What?  </a:t>
            </a:r>
            <a:r>
              <a:rPr lang="en-US" altLang="en-US" sz="2800" dirty="0">
                <a:solidFill>
                  <a:schemeClr val="bg1"/>
                </a:solidFill>
              </a:rPr>
              <a:t>Rejoice:</a:t>
            </a:r>
          </a:p>
          <a:p>
            <a:pPr>
              <a:spcAft>
                <a:spcPts val="0"/>
              </a:spcAft>
              <a:buFont typeface="Wingdings" panose="05000000000000000000" pitchFamily="2" charset="2"/>
              <a:buChar char="§"/>
            </a:pPr>
            <a:r>
              <a:rPr lang="en-US" altLang="en-US" sz="3100" dirty="0">
                <a:solidFill>
                  <a:srgbClr val="CCFFFF"/>
                </a:solidFill>
              </a:rPr>
              <a:t>Who?</a:t>
            </a:r>
            <a:r>
              <a:rPr lang="en-US" altLang="en-US" sz="3100" dirty="0">
                <a:solidFill>
                  <a:schemeClr val="bg1"/>
                </a:solidFill>
              </a:rPr>
              <a:t> Persecuted Christians (3:3-4)</a:t>
            </a:r>
          </a:p>
          <a:p>
            <a:pPr lvl="1">
              <a:spcAft>
                <a:spcPts val="0"/>
              </a:spcAft>
              <a:buFont typeface="Wingdings" panose="05000000000000000000" pitchFamily="2" charset="2"/>
              <a:buChar char="§"/>
            </a:pPr>
            <a:r>
              <a:rPr lang="en-US" altLang="en-US" sz="3100" dirty="0">
                <a:solidFill>
                  <a:schemeClr val="bg1"/>
                </a:solidFill>
              </a:rPr>
              <a:t>Spiritual blessings surpass tragedies.   Hab.3:17-19</a:t>
            </a:r>
          </a:p>
          <a:p>
            <a:pPr lvl="1">
              <a:spcAft>
                <a:spcPts val="0"/>
              </a:spcAft>
              <a:buFont typeface="Wingdings" panose="05000000000000000000" pitchFamily="2" charset="2"/>
              <a:buChar char="§"/>
            </a:pPr>
            <a:r>
              <a:rPr lang="en-US" altLang="en-US" sz="3100" dirty="0">
                <a:solidFill>
                  <a:schemeClr val="bg1"/>
                </a:solidFill>
              </a:rPr>
              <a:t>Blessing: </a:t>
            </a:r>
            <a:r>
              <a:rPr lang="en-US" altLang="en-US" sz="3100" dirty="0">
                <a:solidFill>
                  <a:srgbClr val="FFFF99"/>
                </a:solidFill>
              </a:rPr>
              <a:t>what brings us closer to God…</a:t>
            </a:r>
          </a:p>
          <a:p>
            <a:pPr lvl="2">
              <a:spcAft>
                <a:spcPts val="0"/>
              </a:spcAft>
              <a:buFont typeface="Wingdings" panose="05000000000000000000" pitchFamily="2" charset="2"/>
              <a:buChar char="§"/>
            </a:pPr>
            <a:r>
              <a:rPr lang="en-US" altLang="en-US" sz="3100" dirty="0">
                <a:solidFill>
                  <a:schemeClr val="bg1"/>
                </a:solidFill>
              </a:rPr>
              <a:t>Mt.5:11-12</a:t>
            </a:r>
          </a:p>
          <a:p>
            <a:pPr lvl="2">
              <a:spcAft>
                <a:spcPts val="0"/>
              </a:spcAft>
              <a:buFont typeface="Wingdings" panose="05000000000000000000" pitchFamily="2" charset="2"/>
              <a:buChar char="§"/>
            </a:pPr>
            <a:r>
              <a:rPr lang="en-US" altLang="en-US" sz="3100" dirty="0">
                <a:solidFill>
                  <a:schemeClr val="bg1"/>
                </a:solidFill>
              </a:rPr>
              <a:t>Ro.5:3</a:t>
            </a:r>
          </a:p>
          <a:p>
            <a:pPr lvl="2">
              <a:spcAft>
                <a:spcPts val="0"/>
              </a:spcAft>
              <a:buFont typeface="Wingdings" panose="05000000000000000000" pitchFamily="2" charset="2"/>
              <a:buChar char="§"/>
            </a:pPr>
            <a:r>
              <a:rPr lang="en-US" altLang="en-US" sz="3100" dirty="0">
                <a:solidFill>
                  <a:schemeClr val="bg1"/>
                </a:solidFill>
              </a:rPr>
              <a:t>2 Co.6:10</a:t>
            </a:r>
          </a:p>
          <a:p>
            <a:pPr lvl="2">
              <a:spcAft>
                <a:spcPts val="0"/>
              </a:spcAft>
              <a:buFont typeface="Wingdings" panose="05000000000000000000" pitchFamily="2" charset="2"/>
              <a:buChar char="§"/>
            </a:pPr>
            <a:r>
              <a:rPr lang="en-US" altLang="en-US" sz="3100" dirty="0">
                <a:solidFill>
                  <a:schemeClr val="bg1"/>
                </a:solidFill>
              </a:rPr>
              <a:t>Col.1:24</a:t>
            </a:r>
          </a:p>
          <a:p>
            <a:pPr lvl="2">
              <a:spcAft>
                <a:spcPts val="0"/>
              </a:spcAft>
              <a:buFont typeface="Wingdings" panose="05000000000000000000" pitchFamily="2" charset="2"/>
              <a:buChar char="§"/>
            </a:pPr>
            <a:r>
              <a:rPr lang="en-US" altLang="en-US" sz="3100" dirty="0">
                <a:solidFill>
                  <a:schemeClr val="bg1"/>
                </a:solidFill>
              </a:rPr>
              <a:t>Hb.11:34</a:t>
            </a:r>
          </a:p>
        </p:txBody>
      </p:sp>
    </p:spTree>
    <p:extLst>
      <p:ext uri="{BB962C8B-B14F-4D97-AF65-F5344CB8AC3E}">
        <p14:creationId xmlns:p14="http://schemas.microsoft.com/office/powerpoint/2010/main" val="399981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3075">
                                            <p:txEl>
                                              <p:pRg st="5" end="5"/>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075">
                                            <p:txEl>
                                              <p:pRg st="6" end="6"/>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3075">
                                            <p:txEl>
                                              <p:pRg st="7" end="7"/>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dirty="0">
                <a:solidFill>
                  <a:schemeClr val="bg1"/>
                </a:solidFill>
              </a:rPr>
              <a:t>Order:</a:t>
            </a:r>
            <a:r>
              <a:rPr lang="en-US" sz="3400" i="1" dirty="0">
                <a:solidFill>
                  <a:schemeClr val="bg1"/>
                </a:solidFill>
              </a:rPr>
              <a:t>  “Always rejoice”</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sz="2800" dirty="0">
                <a:solidFill>
                  <a:srgbClr val="CCFFFF"/>
                </a:solidFill>
              </a:rPr>
              <a:t>What?  </a:t>
            </a:r>
            <a:r>
              <a:rPr lang="en-US" altLang="en-US" sz="2800" dirty="0">
                <a:solidFill>
                  <a:schemeClr val="bg1"/>
                </a:solidFill>
              </a:rPr>
              <a:t>Rejoice:</a:t>
            </a:r>
          </a:p>
          <a:p>
            <a:pPr>
              <a:spcAft>
                <a:spcPts val="0"/>
              </a:spcAft>
              <a:buFont typeface="Wingdings" panose="05000000000000000000" pitchFamily="2" charset="2"/>
              <a:buChar char="§"/>
            </a:pPr>
            <a:r>
              <a:rPr lang="en-US" altLang="en-US" sz="2800" dirty="0">
                <a:solidFill>
                  <a:srgbClr val="CCFFFF"/>
                </a:solidFill>
              </a:rPr>
              <a:t>Who?</a:t>
            </a:r>
            <a:r>
              <a:rPr lang="en-US" altLang="en-US" sz="2800" dirty="0">
                <a:solidFill>
                  <a:schemeClr val="bg1"/>
                </a:solidFill>
              </a:rPr>
              <a:t> Persecuted Christians (3:3-4)</a:t>
            </a:r>
          </a:p>
          <a:p>
            <a:pPr>
              <a:spcAft>
                <a:spcPts val="0"/>
              </a:spcAft>
              <a:buFont typeface="Wingdings" panose="05000000000000000000" pitchFamily="2" charset="2"/>
              <a:buChar char="§"/>
            </a:pPr>
            <a:r>
              <a:rPr lang="en-US" altLang="en-US" sz="3100" dirty="0">
                <a:solidFill>
                  <a:srgbClr val="CCFFFF"/>
                </a:solidFill>
              </a:rPr>
              <a:t>Why? </a:t>
            </a:r>
          </a:p>
          <a:p>
            <a:pPr lvl="1">
              <a:spcAft>
                <a:spcPts val="0"/>
              </a:spcAft>
              <a:buFont typeface="Wingdings" panose="05000000000000000000" pitchFamily="2" charset="2"/>
              <a:buChar char="§"/>
            </a:pPr>
            <a:r>
              <a:rPr lang="en-US" altLang="en-US" sz="3100" dirty="0">
                <a:solidFill>
                  <a:srgbClr val="FFFFCC"/>
                </a:solidFill>
              </a:rPr>
              <a:t>Grumbling</a:t>
            </a:r>
            <a:r>
              <a:rPr lang="en-US" altLang="en-US" sz="3100" dirty="0">
                <a:solidFill>
                  <a:schemeClr val="bg1"/>
                </a:solidFill>
              </a:rPr>
              <a:t> </a:t>
            </a:r>
            <a:r>
              <a:rPr lang="en-US" altLang="en-US" dirty="0">
                <a:solidFill>
                  <a:schemeClr val="bg1"/>
                </a:solidFill>
              </a:rPr>
              <a:t>(12-13), </a:t>
            </a:r>
            <a:r>
              <a:rPr lang="en-US" altLang="en-US" sz="3100" dirty="0">
                <a:solidFill>
                  <a:srgbClr val="FFFFCC"/>
                </a:solidFill>
              </a:rPr>
              <a:t>impatience</a:t>
            </a:r>
            <a:r>
              <a:rPr lang="en-US" altLang="en-US" sz="3100" dirty="0">
                <a:solidFill>
                  <a:schemeClr val="bg1"/>
                </a:solidFill>
              </a:rPr>
              <a:t> </a:t>
            </a:r>
            <a:r>
              <a:rPr lang="en-US" altLang="en-US" dirty="0">
                <a:solidFill>
                  <a:schemeClr val="bg1"/>
                </a:solidFill>
              </a:rPr>
              <a:t>(14), </a:t>
            </a:r>
            <a:r>
              <a:rPr lang="en-US" altLang="en-US" sz="3100" dirty="0">
                <a:solidFill>
                  <a:srgbClr val="FFFFCC"/>
                </a:solidFill>
              </a:rPr>
              <a:t>retaliation</a:t>
            </a:r>
            <a:r>
              <a:rPr lang="en-US" altLang="en-US" sz="3100" dirty="0">
                <a:solidFill>
                  <a:schemeClr val="bg1"/>
                </a:solidFill>
              </a:rPr>
              <a:t> </a:t>
            </a:r>
            <a:r>
              <a:rPr lang="en-US" altLang="en-US" dirty="0">
                <a:solidFill>
                  <a:schemeClr val="bg1"/>
                </a:solidFill>
              </a:rPr>
              <a:t>(15) . . . </a:t>
            </a:r>
            <a:r>
              <a:rPr lang="en-US" altLang="en-US" sz="3100" u="sng" dirty="0">
                <a:solidFill>
                  <a:schemeClr val="bg1"/>
                </a:solidFill>
              </a:rPr>
              <a:t>bring gloom</a:t>
            </a:r>
          </a:p>
          <a:p>
            <a:pPr lvl="2">
              <a:spcAft>
                <a:spcPts val="0"/>
              </a:spcAft>
              <a:buFont typeface="Wingdings" panose="05000000000000000000" pitchFamily="2" charset="2"/>
              <a:buChar char="§"/>
            </a:pPr>
            <a:r>
              <a:rPr lang="en-US" altLang="en-US" sz="3100" dirty="0">
                <a:solidFill>
                  <a:schemeClr val="bg1"/>
                </a:solidFill>
              </a:rPr>
              <a:t>Joy is </a:t>
            </a:r>
            <a:r>
              <a:rPr lang="en-US" altLang="en-US" sz="3100" baseline="30000" dirty="0">
                <a:solidFill>
                  <a:srgbClr val="FFC000"/>
                </a:solidFill>
              </a:rPr>
              <a:t>1</a:t>
            </a:r>
            <a:r>
              <a:rPr lang="en-US" altLang="en-US" sz="3100" dirty="0">
                <a:solidFill>
                  <a:schemeClr val="bg1"/>
                </a:solidFill>
              </a:rPr>
              <a:t>contagious, </a:t>
            </a:r>
            <a:r>
              <a:rPr lang="en-US" altLang="en-US" sz="3100" baseline="30000" dirty="0">
                <a:solidFill>
                  <a:srgbClr val="FFC000"/>
                </a:solidFill>
              </a:rPr>
              <a:t>2</a:t>
            </a:r>
            <a:r>
              <a:rPr lang="en-US" altLang="en-US" sz="3100" dirty="0">
                <a:solidFill>
                  <a:schemeClr val="bg1"/>
                </a:solidFill>
              </a:rPr>
              <a:t>optimistic</a:t>
            </a:r>
          </a:p>
          <a:p>
            <a:pPr lvl="2">
              <a:spcAft>
                <a:spcPts val="0"/>
              </a:spcAft>
              <a:buFont typeface="Wingdings" panose="05000000000000000000" pitchFamily="2" charset="2"/>
              <a:buChar char="§"/>
            </a:pPr>
            <a:r>
              <a:rPr lang="en-US" altLang="en-US" sz="3100" dirty="0">
                <a:solidFill>
                  <a:schemeClr val="bg1"/>
                </a:solidFill>
              </a:rPr>
              <a:t>Gal.5:22, </a:t>
            </a:r>
            <a:r>
              <a:rPr lang="en-US" altLang="en-US" sz="3100" dirty="0">
                <a:solidFill>
                  <a:srgbClr val="CCFFFF"/>
                </a:solidFill>
              </a:rPr>
              <a:t>fruit of Spirit… </a:t>
            </a:r>
          </a:p>
          <a:p>
            <a:pPr lvl="3">
              <a:spcBef>
                <a:spcPts val="600"/>
              </a:spcBef>
              <a:spcAft>
                <a:spcPts val="0"/>
              </a:spcAft>
              <a:buFont typeface="Wingdings" panose="05000000000000000000" pitchFamily="2" charset="2"/>
              <a:buChar char="§"/>
            </a:pPr>
            <a:r>
              <a:rPr lang="en-US" altLang="en-US" sz="3100" dirty="0">
                <a:solidFill>
                  <a:schemeClr val="bg1"/>
                </a:solidFill>
              </a:rPr>
              <a:t>Ac.27:…22…25…36</a:t>
            </a:r>
          </a:p>
          <a:p>
            <a:pPr lvl="2">
              <a:spcAft>
                <a:spcPts val="0"/>
              </a:spcAft>
              <a:buFont typeface="Wingdings" panose="05000000000000000000" pitchFamily="2" charset="2"/>
              <a:buChar char="§"/>
            </a:pPr>
            <a:r>
              <a:rPr lang="en-US" altLang="en-US" sz="3100" dirty="0">
                <a:solidFill>
                  <a:schemeClr val="bg1"/>
                </a:solidFill>
              </a:rPr>
              <a:t>Grief is sign of unbelief (4:13)</a:t>
            </a:r>
          </a:p>
          <a:p>
            <a:pPr lvl="2">
              <a:spcAft>
                <a:spcPts val="0"/>
              </a:spcAft>
              <a:buFont typeface="Wingdings" panose="05000000000000000000" pitchFamily="2" charset="2"/>
              <a:buChar char="§"/>
            </a:pPr>
            <a:r>
              <a:rPr lang="en-US" altLang="en-US" sz="3100" dirty="0">
                <a:solidFill>
                  <a:schemeClr val="bg1"/>
                </a:solidFill>
              </a:rPr>
              <a:t>Christians are going home (4:17)</a:t>
            </a:r>
          </a:p>
        </p:txBody>
      </p:sp>
    </p:spTree>
    <p:extLst>
      <p:ext uri="{BB962C8B-B14F-4D97-AF65-F5344CB8AC3E}">
        <p14:creationId xmlns:p14="http://schemas.microsoft.com/office/powerpoint/2010/main" val="325860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dirty="0">
                <a:solidFill>
                  <a:schemeClr val="bg1"/>
                </a:solidFill>
              </a:rPr>
              <a:t>Order:</a:t>
            </a:r>
            <a:r>
              <a:rPr lang="en-US" sz="3400" i="1" dirty="0">
                <a:solidFill>
                  <a:schemeClr val="bg1"/>
                </a:solidFill>
              </a:rPr>
              <a:t>  “Always rejoice”</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sz="2800" dirty="0">
                <a:solidFill>
                  <a:srgbClr val="CCFFFF"/>
                </a:solidFill>
              </a:rPr>
              <a:t>What?  </a:t>
            </a:r>
            <a:r>
              <a:rPr lang="en-US" altLang="en-US" sz="2800" dirty="0">
                <a:solidFill>
                  <a:schemeClr val="bg1"/>
                </a:solidFill>
              </a:rPr>
              <a:t>Rejoice:</a:t>
            </a:r>
          </a:p>
          <a:p>
            <a:pPr>
              <a:spcAft>
                <a:spcPts val="0"/>
              </a:spcAft>
              <a:buFont typeface="Wingdings" panose="05000000000000000000" pitchFamily="2" charset="2"/>
              <a:buChar char="§"/>
            </a:pPr>
            <a:r>
              <a:rPr lang="en-US" altLang="en-US" sz="2800" dirty="0">
                <a:solidFill>
                  <a:srgbClr val="CCFFFF"/>
                </a:solidFill>
              </a:rPr>
              <a:t>Who?</a:t>
            </a:r>
            <a:r>
              <a:rPr lang="en-US" altLang="en-US" sz="2800" dirty="0">
                <a:solidFill>
                  <a:schemeClr val="bg1"/>
                </a:solidFill>
              </a:rPr>
              <a:t> Persecuted Christians (3:3-4)</a:t>
            </a:r>
          </a:p>
          <a:p>
            <a:pPr>
              <a:spcAft>
                <a:spcPts val="0"/>
              </a:spcAft>
              <a:buFont typeface="Wingdings" panose="05000000000000000000" pitchFamily="2" charset="2"/>
              <a:buChar char="§"/>
            </a:pPr>
            <a:r>
              <a:rPr lang="en-US" altLang="en-US" sz="2800" dirty="0">
                <a:solidFill>
                  <a:srgbClr val="CCFFFF"/>
                </a:solidFill>
              </a:rPr>
              <a:t>Why? </a:t>
            </a:r>
            <a:r>
              <a:rPr lang="en-US" altLang="en-US" sz="2800" dirty="0">
                <a:solidFill>
                  <a:schemeClr val="bg1"/>
                </a:solidFill>
              </a:rPr>
              <a:t>Grumbling (12-13), impatience (14), retaliation (15) bring gloom, pessimism</a:t>
            </a:r>
          </a:p>
          <a:p>
            <a:pPr>
              <a:spcAft>
                <a:spcPts val="0"/>
              </a:spcAft>
              <a:buFont typeface="Wingdings" panose="05000000000000000000" pitchFamily="2" charset="2"/>
              <a:buChar char="§"/>
            </a:pPr>
            <a:r>
              <a:rPr lang="en-US" altLang="en-US" sz="3100" dirty="0">
                <a:solidFill>
                  <a:srgbClr val="CCFFFF"/>
                </a:solidFill>
              </a:rPr>
              <a:t>When?   </a:t>
            </a:r>
            <a:r>
              <a:rPr lang="en-US" altLang="en-US" sz="3100" dirty="0">
                <a:solidFill>
                  <a:schemeClr val="bg1"/>
                </a:solidFill>
              </a:rPr>
              <a:t>Always, at all times (6x in 1 Th.)</a:t>
            </a:r>
          </a:p>
          <a:p>
            <a:pPr lvl="1">
              <a:spcAft>
                <a:spcPts val="0"/>
              </a:spcAft>
              <a:buFont typeface="Wingdings" panose="05000000000000000000" pitchFamily="2" charset="2"/>
              <a:buChar char="§"/>
            </a:pPr>
            <a:r>
              <a:rPr lang="en-US" altLang="en-US" sz="3100" dirty="0">
                <a:solidFill>
                  <a:schemeClr val="bg1"/>
                </a:solidFill>
              </a:rPr>
              <a:t>Phil.1:12-16;  3:1-8, lost all, yet . . . </a:t>
            </a:r>
          </a:p>
          <a:p>
            <a:pPr lvl="1">
              <a:spcAft>
                <a:spcPts val="0"/>
              </a:spcAft>
              <a:buFont typeface="Wingdings" panose="05000000000000000000" pitchFamily="2" charset="2"/>
              <a:buChar char="§"/>
            </a:pPr>
            <a:r>
              <a:rPr lang="en-US" altLang="en-US" sz="3100" dirty="0">
                <a:solidFill>
                  <a:schemeClr val="bg1"/>
                </a:solidFill>
              </a:rPr>
              <a:t>Ph.4:13 – not based on circumstances</a:t>
            </a:r>
          </a:p>
          <a:p>
            <a:pPr lvl="1">
              <a:spcAft>
                <a:spcPts val="0"/>
              </a:spcAft>
              <a:buFont typeface="Wingdings" panose="05000000000000000000" pitchFamily="2" charset="2"/>
              <a:buChar char="§"/>
            </a:pPr>
            <a:r>
              <a:rPr lang="en-US" altLang="en-US" sz="3100" dirty="0">
                <a:solidFill>
                  <a:schemeClr val="bg1"/>
                </a:solidFill>
              </a:rPr>
              <a:t>Christians smile through tears</a:t>
            </a:r>
          </a:p>
        </p:txBody>
      </p:sp>
    </p:spTree>
    <p:extLst>
      <p:ext uri="{BB962C8B-B14F-4D97-AF65-F5344CB8AC3E}">
        <p14:creationId xmlns:p14="http://schemas.microsoft.com/office/powerpoint/2010/main" val="186907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i="1" dirty="0">
                <a:solidFill>
                  <a:schemeClr val="bg1"/>
                </a:solidFill>
              </a:rPr>
              <a:t>Vine: </a:t>
            </a:r>
            <a:r>
              <a:rPr lang="en-US" sz="3400" u="sng" dirty="0">
                <a:solidFill>
                  <a:schemeClr val="bg1"/>
                </a:solidFill>
              </a:rPr>
              <a:t>grounds</a:t>
            </a:r>
            <a:r>
              <a:rPr lang="en-US" sz="3400" dirty="0">
                <a:solidFill>
                  <a:schemeClr val="bg1"/>
                </a:solidFill>
              </a:rPr>
              <a:t> for Christian’s joy</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sz="3100" dirty="0">
                <a:solidFill>
                  <a:schemeClr val="bg1"/>
                </a:solidFill>
              </a:rPr>
              <a:t>Lord, Ph.3:1;  4:4</a:t>
            </a:r>
          </a:p>
          <a:p>
            <a:pPr>
              <a:spcAft>
                <a:spcPts val="0"/>
              </a:spcAft>
              <a:buFont typeface="Wingdings" panose="05000000000000000000" pitchFamily="2" charset="2"/>
              <a:buChar char="§"/>
            </a:pPr>
            <a:r>
              <a:rPr lang="en-US" altLang="en-US" sz="3100" dirty="0">
                <a:solidFill>
                  <a:schemeClr val="bg1"/>
                </a:solidFill>
              </a:rPr>
              <a:t>His power, Lk.13:17</a:t>
            </a:r>
          </a:p>
          <a:p>
            <a:pPr>
              <a:spcAft>
                <a:spcPts val="0"/>
              </a:spcAft>
              <a:buFont typeface="Wingdings" panose="05000000000000000000" pitchFamily="2" charset="2"/>
              <a:buChar char="§"/>
            </a:pPr>
            <a:r>
              <a:rPr lang="en-US" altLang="en-US" sz="3100" dirty="0">
                <a:solidFill>
                  <a:schemeClr val="bg1"/>
                </a:solidFill>
              </a:rPr>
              <a:t>His resurrection, Mt.28:8</a:t>
            </a:r>
          </a:p>
          <a:p>
            <a:pPr>
              <a:spcAft>
                <a:spcPts val="0"/>
              </a:spcAft>
              <a:buFont typeface="Wingdings" panose="05000000000000000000" pitchFamily="2" charset="2"/>
              <a:buChar char="§"/>
            </a:pPr>
            <a:r>
              <a:rPr lang="en-US" altLang="en-US" sz="3100" dirty="0">
                <a:solidFill>
                  <a:schemeClr val="bg1"/>
                </a:solidFill>
              </a:rPr>
              <a:t>His ultimate triumph, Jn.8:56</a:t>
            </a:r>
          </a:p>
          <a:p>
            <a:pPr>
              <a:spcAft>
                <a:spcPts val="0"/>
              </a:spcAft>
              <a:buFont typeface="Wingdings" panose="05000000000000000000" pitchFamily="2" charset="2"/>
              <a:buChar char="§"/>
            </a:pPr>
            <a:r>
              <a:rPr lang="en-US" altLang="en-US" sz="3100" dirty="0">
                <a:solidFill>
                  <a:schemeClr val="bg1"/>
                </a:solidFill>
              </a:rPr>
              <a:t>Our salvation, 2 Co.8:2</a:t>
            </a:r>
          </a:p>
          <a:p>
            <a:pPr>
              <a:spcAft>
                <a:spcPts val="0"/>
              </a:spcAft>
              <a:buFont typeface="Wingdings" panose="05000000000000000000" pitchFamily="2" charset="2"/>
              <a:buChar char="§"/>
            </a:pPr>
            <a:r>
              <a:rPr lang="en-US" altLang="en-US" sz="3100" dirty="0">
                <a:solidFill>
                  <a:schemeClr val="bg1"/>
                </a:solidFill>
              </a:rPr>
              <a:t>Our enrollment in heaven, Lk.10:20 . . . </a:t>
            </a:r>
          </a:p>
        </p:txBody>
      </p:sp>
      <p:sp>
        <p:nvSpPr>
          <p:cNvPr id="3" name="Rectangle: Rounded Corners 2">
            <a:extLst>
              <a:ext uri="{FF2B5EF4-FFF2-40B4-BE49-F238E27FC236}">
                <a16:creationId xmlns:a16="http://schemas.microsoft.com/office/drawing/2014/main" id="{70A03F64-43B0-70CE-CDB3-830C258632AE}"/>
              </a:ext>
            </a:extLst>
          </p:cNvPr>
          <p:cNvSpPr/>
          <p:nvPr/>
        </p:nvSpPr>
        <p:spPr>
          <a:xfrm>
            <a:off x="2095892" y="4495800"/>
            <a:ext cx="4953000" cy="11430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Springs of joy flow beneath passing sorrows</a:t>
            </a:r>
          </a:p>
        </p:txBody>
      </p:sp>
    </p:spTree>
    <p:extLst>
      <p:ext uri="{BB962C8B-B14F-4D97-AF65-F5344CB8AC3E}">
        <p14:creationId xmlns:p14="http://schemas.microsoft.com/office/powerpoint/2010/main" val="273766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BDC50-7748-746E-7615-74A2FD325C48}"/>
              </a:ext>
            </a:extLst>
          </p:cNvPr>
          <p:cNvSpPr>
            <a:spLocks noGrp="1"/>
          </p:cNvSpPr>
          <p:nvPr>
            <p:ph type="title"/>
          </p:nvPr>
        </p:nvSpPr>
        <p:spPr>
          <a:xfrm>
            <a:off x="457200" y="152399"/>
            <a:ext cx="8229600" cy="914401"/>
          </a:xfrm>
        </p:spPr>
        <p:txBody>
          <a:bodyPr/>
          <a:lstStyle/>
          <a:p>
            <a:r>
              <a:rPr lang="en-US" sz="3400" i="1" dirty="0">
                <a:solidFill>
                  <a:schemeClr val="bg1"/>
                </a:solidFill>
              </a:rPr>
              <a:t>Vine: </a:t>
            </a:r>
            <a:r>
              <a:rPr lang="en-US" sz="3400" dirty="0">
                <a:solidFill>
                  <a:schemeClr val="bg1"/>
                </a:solidFill>
              </a:rPr>
              <a:t>list of </a:t>
            </a:r>
            <a:r>
              <a:rPr lang="en-US" sz="3400" u="sng" dirty="0">
                <a:solidFill>
                  <a:schemeClr val="bg1"/>
                </a:solidFill>
              </a:rPr>
              <a:t>occasions</a:t>
            </a:r>
            <a:r>
              <a:rPr lang="en-US" sz="3400" dirty="0">
                <a:solidFill>
                  <a:schemeClr val="bg1"/>
                </a:solidFill>
              </a:rPr>
              <a:t> for Christian’s joy</a:t>
            </a:r>
          </a:p>
        </p:txBody>
      </p:sp>
      <p:sp>
        <p:nvSpPr>
          <p:cNvPr id="3075" name="Rectangle 3"/>
          <p:cNvSpPr>
            <a:spLocks noGrp="1" noChangeArrowheads="1"/>
          </p:cNvSpPr>
          <p:nvPr>
            <p:ph idx="1"/>
          </p:nvPr>
        </p:nvSpPr>
        <p:spPr>
          <a:xfrm>
            <a:off x="381000" y="914400"/>
            <a:ext cx="8382000" cy="5562600"/>
          </a:xfrm>
        </p:spPr>
        <p:txBody>
          <a:bodyPr/>
          <a:lstStyle/>
          <a:p>
            <a:pPr>
              <a:spcAft>
                <a:spcPts val="0"/>
              </a:spcAft>
              <a:buFont typeface="Wingdings" panose="05000000000000000000" pitchFamily="2" charset="2"/>
              <a:buChar char="§"/>
            </a:pPr>
            <a:r>
              <a:rPr lang="en-US" altLang="en-US" sz="3100" dirty="0">
                <a:solidFill>
                  <a:schemeClr val="bg1"/>
                </a:solidFill>
              </a:rPr>
              <a:t>Hearing gospel, Ac.13:48</a:t>
            </a:r>
          </a:p>
          <a:p>
            <a:pPr>
              <a:spcAft>
                <a:spcPts val="0"/>
              </a:spcAft>
              <a:buFont typeface="Wingdings" panose="05000000000000000000" pitchFamily="2" charset="2"/>
              <a:buChar char="§"/>
            </a:pPr>
            <a:r>
              <a:rPr lang="en-US" altLang="en-US" sz="3100" dirty="0">
                <a:solidFill>
                  <a:schemeClr val="bg1"/>
                </a:solidFill>
              </a:rPr>
              <a:t>Receiving the Lord, Ac.8:39</a:t>
            </a:r>
          </a:p>
          <a:p>
            <a:pPr>
              <a:spcAft>
                <a:spcPts val="0"/>
              </a:spcAft>
              <a:buFont typeface="Wingdings" panose="05000000000000000000" pitchFamily="2" charset="2"/>
              <a:buChar char="§"/>
            </a:pPr>
            <a:r>
              <a:rPr lang="en-US" altLang="en-US" sz="3100" dirty="0">
                <a:solidFill>
                  <a:schemeClr val="bg1"/>
                </a:solidFill>
              </a:rPr>
              <a:t>Preaching of the gospel, Ph.1:18</a:t>
            </a:r>
          </a:p>
          <a:p>
            <a:pPr>
              <a:spcAft>
                <a:spcPts val="0"/>
              </a:spcAft>
              <a:buFont typeface="Wingdings" panose="05000000000000000000" pitchFamily="2" charset="2"/>
              <a:buChar char="§"/>
            </a:pPr>
            <a:r>
              <a:rPr lang="en-US" altLang="en-US" sz="3100" dirty="0">
                <a:solidFill>
                  <a:schemeClr val="bg1"/>
                </a:solidFill>
              </a:rPr>
              <a:t>Conversion of sinners, Ac.15:3</a:t>
            </a:r>
          </a:p>
          <a:p>
            <a:pPr>
              <a:spcAft>
                <a:spcPts val="0"/>
              </a:spcAft>
              <a:buFont typeface="Wingdings" panose="05000000000000000000" pitchFamily="2" charset="2"/>
              <a:buChar char="§"/>
            </a:pPr>
            <a:r>
              <a:rPr lang="en-US" altLang="en-US" sz="3100" dirty="0">
                <a:solidFill>
                  <a:schemeClr val="bg1"/>
                </a:solidFill>
              </a:rPr>
              <a:t>Manifestation of grace, Ac.11:23</a:t>
            </a:r>
          </a:p>
          <a:p>
            <a:pPr>
              <a:spcAft>
                <a:spcPts val="0"/>
              </a:spcAft>
              <a:buFont typeface="Wingdings" panose="05000000000000000000" pitchFamily="2" charset="2"/>
              <a:buChar char="§"/>
            </a:pPr>
            <a:r>
              <a:rPr lang="en-US" altLang="en-US" sz="3100" dirty="0">
                <a:solidFill>
                  <a:schemeClr val="bg1"/>
                </a:solidFill>
              </a:rPr>
              <a:t>Meeting with believers, Ro.15:32</a:t>
            </a:r>
          </a:p>
          <a:p>
            <a:pPr>
              <a:spcAft>
                <a:spcPts val="0"/>
              </a:spcAft>
              <a:buFont typeface="Wingdings" panose="05000000000000000000" pitchFamily="2" charset="2"/>
              <a:buChar char="§"/>
            </a:pPr>
            <a:r>
              <a:rPr lang="en-US" altLang="en-US" sz="3100" dirty="0">
                <a:solidFill>
                  <a:schemeClr val="bg1"/>
                </a:solidFill>
              </a:rPr>
              <a:t>Triumph of truth, 1 Co.13:6</a:t>
            </a:r>
          </a:p>
        </p:txBody>
      </p:sp>
      <p:sp>
        <p:nvSpPr>
          <p:cNvPr id="3" name="Rectangle: Rounded Corners 2">
            <a:extLst>
              <a:ext uri="{FF2B5EF4-FFF2-40B4-BE49-F238E27FC236}">
                <a16:creationId xmlns:a16="http://schemas.microsoft.com/office/drawing/2014/main" id="{70A03F64-43B0-70CE-CDB3-830C258632AE}"/>
              </a:ext>
            </a:extLst>
          </p:cNvPr>
          <p:cNvSpPr/>
          <p:nvPr/>
        </p:nvSpPr>
        <p:spPr>
          <a:xfrm>
            <a:off x="457200" y="5029200"/>
            <a:ext cx="3390508" cy="11430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Paul, the sufferer,</a:t>
            </a:r>
            <a:br>
              <a:rPr lang="en-US" sz="3000" dirty="0">
                <a:solidFill>
                  <a:srgbClr val="FFFF99"/>
                </a:solidFill>
              </a:rPr>
            </a:br>
            <a:r>
              <a:rPr lang="en-US" sz="3000" dirty="0">
                <a:solidFill>
                  <a:srgbClr val="FFFF99"/>
                </a:solidFill>
              </a:rPr>
              <a:t>rejoices in Christ</a:t>
            </a:r>
          </a:p>
        </p:txBody>
      </p:sp>
      <p:sp>
        <p:nvSpPr>
          <p:cNvPr id="4" name="Rectangle: Rounded Corners 3">
            <a:extLst>
              <a:ext uri="{FF2B5EF4-FFF2-40B4-BE49-F238E27FC236}">
                <a16:creationId xmlns:a16="http://schemas.microsoft.com/office/drawing/2014/main" id="{18BF9CA3-32B6-CA8F-B0B7-3AEF839C9FB5}"/>
              </a:ext>
            </a:extLst>
          </p:cNvPr>
          <p:cNvSpPr/>
          <p:nvPr/>
        </p:nvSpPr>
        <p:spPr>
          <a:xfrm>
            <a:off x="4648200" y="5029200"/>
            <a:ext cx="3886200" cy="11430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99"/>
                </a:solidFill>
              </a:rPr>
              <a:t>Joy is the byproduct of obedience</a:t>
            </a:r>
          </a:p>
        </p:txBody>
      </p:sp>
    </p:spTree>
    <p:extLst>
      <p:ext uri="{BB962C8B-B14F-4D97-AF65-F5344CB8AC3E}">
        <p14:creationId xmlns:p14="http://schemas.microsoft.com/office/powerpoint/2010/main" val="366944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12290</TotalTime>
  <Words>1045</Words>
  <Application>Microsoft Office PowerPoint</Application>
  <PresentationFormat>On-screen Show (4:3)</PresentationFormat>
  <Paragraphs>136</Paragraphs>
  <Slides>21</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Verdana</vt:lpstr>
      <vt:lpstr>Wingdings</vt:lpstr>
      <vt:lpstr>1_Default Design</vt:lpstr>
      <vt:lpstr>Default Design</vt:lpstr>
      <vt:lpstr>PowerPoint Presentation</vt:lpstr>
      <vt:lpstr>1 Thessalonians 5:16-18</vt:lpstr>
      <vt:lpstr>PowerPoint Presentation</vt:lpstr>
      <vt:lpstr>Order:  “Always rejoice”</vt:lpstr>
      <vt:lpstr>Order:  “Always rejoice”</vt:lpstr>
      <vt:lpstr>Order:  “Always rejoice”</vt:lpstr>
      <vt:lpstr>Order:  “Always rejoice”</vt:lpstr>
      <vt:lpstr>Vine: grounds for Christian’s joy</vt:lpstr>
      <vt:lpstr>Vine: list of occasions for Christian’s joy</vt:lpstr>
      <vt:lpstr>PowerPoint Presentation</vt:lpstr>
      <vt:lpstr>Order: Without ceasing, pray!</vt:lpstr>
      <vt:lpstr>Order: Without ceasing, pray!</vt:lpstr>
      <vt:lpstr>PowerPoint Presentation</vt:lpstr>
      <vt:lpstr>Order: In everything, give thanks</vt:lpstr>
      <vt:lpstr>Order: In everything, give thanks</vt:lpstr>
      <vt:lpstr>Order: In everything, give thanks</vt:lpstr>
      <vt:lpstr>Order: In everything, give thanks</vt:lpstr>
      <vt:lpstr>Thankful in everything . . .</vt:lpstr>
      <vt:lpstr>For this is the will of God (cf. 4:3)</vt:lpstr>
      <vt:lpstr>Summary</vt:lpstr>
      <vt:lpstr>Third Century man, awaiting death, wrote…</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1152</cp:revision>
  <dcterms:created xsi:type="dcterms:W3CDTF">2011-08-18T15:42:19Z</dcterms:created>
  <dcterms:modified xsi:type="dcterms:W3CDTF">2023-01-03T00:17:29Z</dcterms:modified>
</cp:coreProperties>
</file>