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handoutMasterIdLst>
    <p:handoutMasterId r:id="rId46"/>
  </p:handoutMasterIdLst>
  <p:sldIdLst>
    <p:sldId id="262" r:id="rId2"/>
    <p:sldId id="353" r:id="rId3"/>
    <p:sldId id="354" r:id="rId4"/>
    <p:sldId id="324" r:id="rId5"/>
    <p:sldId id="318" r:id="rId6"/>
    <p:sldId id="355" r:id="rId7"/>
    <p:sldId id="358" r:id="rId8"/>
    <p:sldId id="359" r:id="rId9"/>
    <p:sldId id="272" r:id="rId10"/>
    <p:sldId id="356" r:id="rId11"/>
    <p:sldId id="270" r:id="rId12"/>
    <p:sldId id="326" r:id="rId13"/>
    <p:sldId id="329" r:id="rId14"/>
    <p:sldId id="374" r:id="rId15"/>
    <p:sldId id="275" r:id="rId16"/>
    <p:sldId id="360" r:id="rId17"/>
    <p:sldId id="276" r:id="rId18"/>
    <p:sldId id="361" r:id="rId19"/>
    <p:sldId id="340" r:id="rId20"/>
    <p:sldId id="373" r:id="rId21"/>
    <p:sldId id="363" r:id="rId22"/>
    <p:sldId id="279" r:id="rId23"/>
    <p:sldId id="362" r:id="rId24"/>
    <p:sldId id="303" r:id="rId25"/>
    <p:sldId id="334" r:id="rId26"/>
    <p:sldId id="349" r:id="rId27"/>
    <p:sldId id="337" r:id="rId28"/>
    <p:sldId id="350" r:id="rId29"/>
    <p:sldId id="306" r:id="rId30"/>
    <p:sldId id="364" r:id="rId31"/>
    <p:sldId id="365" r:id="rId32"/>
    <p:sldId id="366" r:id="rId33"/>
    <p:sldId id="347" r:id="rId34"/>
    <p:sldId id="367" r:id="rId35"/>
    <p:sldId id="368" r:id="rId36"/>
    <p:sldId id="348" r:id="rId37"/>
    <p:sldId id="369" r:id="rId38"/>
    <p:sldId id="313" r:id="rId39"/>
    <p:sldId id="314" r:id="rId40"/>
    <p:sldId id="351" r:id="rId41"/>
    <p:sldId id="370" r:id="rId42"/>
    <p:sldId id="371" r:id="rId43"/>
    <p:sldId id="301" r:id="rId44"/>
    <p:sldId id="310" r:id="rId45"/>
  </p:sldIdLst>
  <p:sldSz cx="9601200" cy="7315200"/>
  <p:notesSz cx="6950075" cy="9236075"/>
  <p:embeddedFontLst>
    <p:embeddedFont>
      <p:font typeface="Stencil" panose="040409050D0802020404" pitchFamily="82" charset="0"/>
      <p:regular r:id="rId47"/>
    </p:embeddedFont>
  </p:embeddedFontLst>
  <p:defaultTextStyle>
    <a:defPPr>
      <a:defRPr lang="en-US"/>
    </a:defPPr>
    <a:lvl1pPr algn="l" rtl="0" fontAlgn="base">
      <a:spcBef>
        <a:spcPct val="0"/>
      </a:spcBef>
      <a:spcAft>
        <a:spcPct val="0"/>
      </a:spcAft>
      <a:defRPr sz="2500" kern="1200">
        <a:solidFill>
          <a:schemeClr val="tx1"/>
        </a:solidFill>
        <a:latin typeface="Times New Roman" charset="0"/>
        <a:ea typeface="+mn-ea"/>
        <a:cs typeface="+mn-cs"/>
      </a:defRPr>
    </a:lvl1pPr>
    <a:lvl2pPr marL="482600" indent="-25400" algn="l" rtl="0" fontAlgn="base">
      <a:spcBef>
        <a:spcPct val="0"/>
      </a:spcBef>
      <a:spcAft>
        <a:spcPct val="0"/>
      </a:spcAft>
      <a:defRPr sz="2500" kern="1200">
        <a:solidFill>
          <a:schemeClr val="tx1"/>
        </a:solidFill>
        <a:latin typeface="Times New Roman" charset="0"/>
        <a:ea typeface="+mn-ea"/>
        <a:cs typeface="+mn-cs"/>
      </a:defRPr>
    </a:lvl2pPr>
    <a:lvl3pPr marL="965200" indent="-50800" algn="l" rtl="0" fontAlgn="base">
      <a:spcBef>
        <a:spcPct val="0"/>
      </a:spcBef>
      <a:spcAft>
        <a:spcPct val="0"/>
      </a:spcAft>
      <a:defRPr sz="2500" kern="1200">
        <a:solidFill>
          <a:schemeClr val="tx1"/>
        </a:solidFill>
        <a:latin typeface="Times New Roman" charset="0"/>
        <a:ea typeface="+mn-ea"/>
        <a:cs typeface="+mn-cs"/>
      </a:defRPr>
    </a:lvl3pPr>
    <a:lvl4pPr marL="1449388" indent="-77788" algn="l" rtl="0" fontAlgn="base">
      <a:spcBef>
        <a:spcPct val="0"/>
      </a:spcBef>
      <a:spcAft>
        <a:spcPct val="0"/>
      </a:spcAft>
      <a:defRPr sz="2500" kern="1200">
        <a:solidFill>
          <a:schemeClr val="tx1"/>
        </a:solidFill>
        <a:latin typeface="Times New Roman" charset="0"/>
        <a:ea typeface="+mn-ea"/>
        <a:cs typeface="+mn-cs"/>
      </a:defRPr>
    </a:lvl4pPr>
    <a:lvl5pPr marL="1931988" indent="-103188" algn="l" rtl="0" fontAlgn="base">
      <a:spcBef>
        <a:spcPct val="0"/>
      </a:spcBef>
      <a:spcAft>
        <a:spcPct val="0"/>
      </a:spcAft>
      <a:defRPr sz="2500" kern="1200">
        <a:solidFill>
          <a:schemeClr val="tx1"/>
        </a:solidFill>
        <a:latin typeface="Times New Roman" charset="0"/>
        <a:ea typeface="+mn-ea"/>
        <a:cs typeface="+mn-cs"/>
      </a:defRPr>
    </a:lvl5pPr>
    <a:lvl6pPr marL="2286000" algn="l" defTabSz="914400" rtl="0" eaLnBrk="1" latinLnBrk="0" hangingPunct="1">
      <a:defRPr sz="2500" kern="1200">
        <a:solidFill>
          <a:schemeClr val="tx1"/>
        </a:solidFill>
        <a:latin typeface="Times New Roman" charset="0"/>
        <a:ea typeface="+mn-ea"/>
        <a:cs typeface="+mn-cs"/>
      </a:defRPr>
    </a:lvl6pPr>
    <a:lvl7pPr marL="2743200" algn="l" defTabSz="914400" rtl="0" eaLnBrk="1" latinLnBrk="0" hangingPunct="1">
      <a:defRPr sz="2500" kern="1200">
        <a:solidFill>
          <a:schemeClr val="tx1"/>
        </a:solidFill>
        <a:latin typeface="Times New Roman" charset="0"/>
        <a:ea typeface="+mn-ea"/>
        <a:cs typeface="+mn-cs"/>
      </a:defRPr>
    </a:lvl7pPr>
    <a:lvl8pPr marL="3200400" algn="l" defTabSz="914400" rtl="0" eaLnBrk="1" latinLnBrk="0" hangingPunct="1">
      <a:defRPr sz="2500" kern="1200">
        <a:solidFill>
          <a:schemeClr val="tx1"/>
        </a:solidFill>
        <a:latin typeface="Times New Roman" charset="0"/>
        <a:ea typeface="+mn-ea"/>
        <a:cs typeface="+mn-cs"/>
      </a:defRPr>
    </a:lvl8pPr>
    <a:lvl9pPr marL="3657600" algn="l" defTabSz="914400" rtl="0" eaLnBrk="1" latinLnBrk="0" hangingPunct="1">
      <a:defRPr sz="25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339966"/>
    <a:srgbClr val="00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7601" autoAdjust="0"/>
    <p:restoredTop sz="94660"/>
  </p:normalViewPr>
  <p:slideViewPr>
    <p:cSldViewPr snapToGrid="0">
      <p:cViewPr varScale="1">
        <p:scale>
          <a:sx n="82" d="100"/>
          <a:sy n="82" d="100"/>
        </p:scale>
        <p:origin x="806" y="58"/>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font" Target="fonts/font1.fnt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3011699" cy="461563"/>
          </a:xfrm>
          <a:prstGeom prst="rect">
            <a:avLst/>
          </a:prstGeom>
          <a:noFill/>
          <a:ln w="9525">
            <a:noFill/>
            <a:miter lim="800000"/>
            <a:headEnd/>
            <a:tailEnd/>
          </a:ln>
          <a:effectLst/>
        </p:spPr>
        <p:txBody>
          <a:bodyPr vert="horz" wrap="square" lIns="92647" tIns="46324" rIns="92647" bIns="46324" numCol="1" anchor="t" anchorCtr="0" compatLnSpc="1">
            <a:prstTxWarp prst="textNoShape">
              <a:avLst/>
            </a:prstTxWarp>
          </a:bodyPr>
          <a:lstStyle>
            <a:lvl1pPr>
              <a:defRPr sz="1200" smtClean="0"/>
            </a:lvl1pPr>
          </a:lstStyle>
          <a:p>
            <a:pPr>
              <a:defRPr/>
            </a:pPr>
            <a:endParaRPr lang="en-US"/>
          </a:p>
        </p:txBody>
      </p:sp>
      <p:sp>
        <p:nvSpPr>
          <p:cNvPr id="8195" name="Rectangle 3"/>
          <p:cNvSpPr>
            <a:spLocks noGrp="1" noChangeArrowheads="1"/>
          </p:cNvSpPr>
          <p:nvPr>
            <p:ph type="dt" sz="quarter" idx="1"/>
          </p:nvPr>
        </p:nvSpPr>
        <p:spPr bwMode="auto">
          <a:xfrm>
            <a:off x="3938376" y="1"/>
            <a:ext cx="3011699" cy="461563"/>
          </a:xfrm>
          <a:prstGeom prst="rect">
            <a:avLst/>
          </a:prstGeom>
          <a:noFill/>
          <a:ln w="9525">
            <a:noFill/>
            <a:miter lim="800000"/>
            <a:headEnd/>
            <a:tailEnd/>
          </a:ln>
          <a:effectLst/>
        </p:spPr>
        <p:txBody>
          <a:bodyPr vert="horz" wrap="square" lIns="92647" tIns="46324" rIns="92647" bIns="46324" numCol="1" anchor="t" anchorCtr="0" compatLnSpc="1">
            <a:prstTxWarp prst="textNoShape">
              <a:avLst/>
            </a:prstTxWarp>
          </a:bodyPr>
          <a:lstStyle>
            <a:lvl1pPr algn="r">
              <a:defRPr sz="1200" smtClean="0"/>
            </a:lvl1pPr>
          </a:lstStyle>
          <a:p>
            <a:pPr>
              <a:defRPr/>
            </a:pPr>
            <a:endParaRPr lang="en-US"/>
          </a:p>
        </p:txBody>
      </p:sp>
      <p:sp>
        <p:nvSpPr>
          <p:cNvPr id="8196" name="Rectangle 4"/>
          <p:cNvSpPr>
            <a:spLocks noGrp="1" noChangeArrowheads="1"/>
          </p:cNvSpPr>
          <p:nvPr>
            <p:ph type="ftr" sz="quarter" idx="2"/>
          </p:nvPr>
        </p:nvSpPr>
        <p:spPr bwMode="auto">
          <a:xfrm>
            <a:off x="0" y="8774513"/>
            <a:ext cx="3011699" cy="461563"/>
          </a:xfrm>
          <a:prstGeom prst="rect">
            <a:avLst/>
          </a:prstGeom>
          <a:noFill/>
          <a:ln w="9525">
            <a:noFill/>
            <a:miter lim="800000"/>
            <a:headEnd/>
            <a:tailEnd/>
          </a:ln>
          <a:effectLst/>
        </p:spPr>
        <p:txBody>
          <a:bodyPr vert="horz" wrap="square" lIns="92647" tIns="46324" rIns="92647" bIns="46324" numCol="1" anchor="b" anchorCtr="0" compatLnSpc="1">
            <a:prstTxWarp prst="textNoShape">
              <a:avLst/>
            </a:prstTxWarp>
          </a:bodyPr>
          <a:lstStyle>
            <a:lvl1pPr>
              <a:defRPr sz="1200" smtClean="0"/>
            </a:lvl1pPr>
          </a:lstStyle>
          <a:p>
            <a:pPr>
              <a:defRPr/>
            </a:pPr>
            <a:endParaRPr lang="en-US"/>
          </a:p>
        </p:txBody>
      </p:sp>
      <p:sp>
        <p:nvSpPr>
          <p:cNvPr id="8197" name="Rectangle 5"/>
          <p:cNvSpPr>
            <a:spLocks noGrp="1" noChangeArrowheads="1"/>
          </p:cNvSpPr>
          <p:nvPr>
            <p:ph type="sldNum" sz="quarter" idx="3"/>
          </p:nvPr>
        </p:nvSpPr>
        <p:spPr bwMode="auto">
          <a:xfrm>
            <a:off x="3938376" y="8774513"/>
            <a:ext cx="3011699" cy="461563"/>
          </a:xfrm>
          <a:prstGeom prst="rect">
            <a:avLst/>
          </a:prstGeom>
          <a:noFill/>
          <a:ln w="9525">
            <a:noFill/>
            <a:miter lim="800000"/>
            <a:headEnd/>
            <a:tailEnd/>
          </a:ln>
          <a:effectLst/>
        </p:spPr>
        <p:txBody>
          <a:bodyPr vert="horz" wrap="square" lIns="92647" tIns="46324" rIns="92647" bIns="46324" numCol="1" anchor="b" anchorCtr="0" compatLnSpc="1">
            <a:prstTxWarp prst="textNoShape">
              <a:avLst/>
            </a:prstTxWarp>
          </a:bodyPr>
          <a:lstStyle>
            <a:lvl1pPr algn="r">
              <a:defRPr sz="1200" smtClean="0"/>
            </a:lvl1pPr>
          </a:lstStyle>
          <a:p>
            <a:pPr>
              <a:defRPr/>
            </a:pPr>
            <a:fld id="{F74D95D9-57C1-43A9-9F6F-B416536C2D4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a:t>Click to edit Master title style</a:t>
            </a:r>
          </a:p>
        </p:txBody>
      </p:sp>
      <p:sp>
        <p:nvSpPr>
          <p:cNvPr id="3" name="Subtitle 2"/>
          <p:cNvSpPr>
            <a:spLocks noGrp="1"/>
          </p:cNvSpPr>
          <p:nvPr>
            <p:ph type="subTitle" idx="1"/>
          </p:nvPr>
        </p:nvSpPr>
        <p:spPr>
          <a:xfrm>
            <a:off x="1440180" y="4145280"/>
            <a:ext cx="6720840" cy="1869440"/>
          </a:xfrm>
        </p:spPr>
        <p:txBody>
          <a:bodyPr/>
          <a:lstStyle>
            <a:lvl1pPr marL="0" indent="0" algn="ctr">
              <a:buNone/>
              <a:defRPr/>
            </a:lvl1pPr>
            <a:lvl2pPr marL="483306" indent="0" algn="ctr">
              <a:buNone/>
              <a:defRPr/>
            </a:lvl2pPr>
            <a:lvl3pPr marL="966612" indent="0" algn="ctr">
              <a:buNone/>
              <a:defRPr/>
            </a:lvl3pPr>
            <a:lvl4pPr marL="1449918" indent="0" algn="ctr">
              <a:buNone/>
              <a:defRPr/>
            </a:lvl4pPr>
            <a:lvl5pPr marL="1933224" indent="0" algn="ctr">
              <a:buNone/>
              <a:defRPr/>
            </a:lvl5pPr>
            <a:lvl6pPr marL="2416531" indent="0" algn="ctr">
              <a:buNone/>
              <a:defRPr/>
            </a:lvl6pPr>
            <a:lvl7pPr marL="2899837" indent="0" algn="ctr">
              <a:buNone/>
              <a:defRPr/>
            </a:lvl7pPr>
            <a:lvl8pPr marL="3383143" indent="0" algn="ctr">
              <a:buNone/>
              <a:defRPr/>
            </a:lvl8pPr>
            <a:lvl9pPr marL="386644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5C62C3-8A48-4554-AFB0-0A3DC5CCCFD2}" type="slidenum">
              <a:rPr lang="en-US"/>
              <a:pPr>
                <a:defRPr/>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2FB161-F0AC-453B-AE06-9F5F4244130D}" type="slidenum">
              <a:rPr lang="en-US"/>
              <a:pPr>
                <a:defRPr/>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0855" y="650240"/>
            <a:ext cx="2040255" cy="58521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20090" y="650240"/>
            <a:ext cx="5960745" cy="58521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344ECC-CE3B-4238-AAAF-02F53C39DA33}"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0789B4-8EC4-452E-B972-D0FBEA25BFDF}"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lvl1pPr>
            <a:lvl2pPr marL="483306" indent="0">
              <a:buNone/>
              <a:defRPr sz="1900"/>
            </a:lvl2pPr>
            <a:lvl3pPr marL="966612" indent="0">
              <a:buNone/>
              <a:defRPr sz="1700"/>
            </a:lvl3pPr>
            <a:lvl4pPr marL="1449918" indent="0">
              <a:buNone/>
              <a:defRPr sz="1500"/>
            </a:lvl4pPr>
            <a:lvl5pPr marL="1933224" indent="0">
              <a:buNone/>
              <a:defRPr sz="1500"/>
            </a:lvl5pPr>
            <a:lvl6pPr marL="2416531" indent="0">
              <a:buNone/>
              <a:defRPr sz="1500"/>
            </a:lvl6pPr>
            <a:lvl7pPr marL="2899837" indent="0">
              <a:buNone/>
              <a:defRPr sz="1500"/>
            </a:lvl7pPr>
            <a:lvl8pPr marL="3383143" indent="0">
              <a:buNone/>
              <a:defRPr sz="1500"/>
            </a:lvl8pPr>
            <a:lvl9pPr marL="3866449" indent="0">
              <a:buNone/>
              <a:defRPr sz="15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46107B-F628-4934-8E31-76B2AA5EDBFF}"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20090" y="2113280"/>
            <a:ext cx="4000500" cy="438912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2113280"/>
            <a:ext cx="4000500" cy="438912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D728D3-4C20-4169-A9D1-E54633A08432}"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EB208BF-0425-4175-B466-60D03FD57F4C}"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0C85C4-6173-4BCB-8D42-5843FF07005C}" type="slidenum">
              <a:rPr lang="en-US"/>
              <a:pPr>
                <a:defRPr/>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0CD23F-96C7-4EF5-84CD-C5263894E83B}" type="slidenum">
              <a:rPr lang="en-US"/>
              <a:pPr>
                <a:defRPr/>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33D184-02CC-418F-AF87-6679A3E91157}" type="slidenum">
              <a:rPr lang="en-US"/>
              <a:pPr>
                <a:defRPr/>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pPr lvl="0"/>
            <a:endParaRPr lang="en-US" noProof="0"/>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F35BE4-C0ED-4598-BFD7-64959D44C5C1}"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20725" y="650875"/>
            <a:ext cx="8159750" cy="1219200"/>
          </a:xfrm>
          <a:prstGeom prst="rect">
            <a:avLst/>
          </a:prstGeom>
          <a:noFill/>
          <a:ln w="9525">
            <a:noFill/>
            <a:miter lim="800000"/>
            <a:headEnd/>
            <a:tailEnd/>
          </a:ln>
        </p:spPr>
        <p:txBody>
          <a:bodyPr vert="horz" wrap="square" lIns="96661" tIns="48331" rIns="96661" bIns="48331"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720725" y="2112963"/>
            <a:ext cx="8159750" cy="438943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20725" y="6664325"/>
            <a:ext cx="2000250" cy="4889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500" smtClean="0"/>
            </a:lvl1pPr>
          </a:lstStyle>
          <a:p>
            <a:pPr>
              <a:defRPr/>
            </a:pPr>
            <a:endParaRPr lang="en-US"/>
          </a:p>
        </p:txBody>
      </p:sp>
      <p:sp>
        <p:nvSpPr>
          <p:cNvPr id="1029" name="Rectangle 5"/>
          <p:cNvSpPr>
            <a:spLocks noGrp="1" noChangeArrowheads="1"/>
          </p:cNvSpPr>
          <p:nvPr>
            <p:ph type="ftr" sz="quarter" idx="3"/>
          </p:nvPr>
        </p:nvSpPr>
        <p:spPr bwMode="auto">
          <a:xfrm>
            <a:off x="3279775" y="6664325"/>
            <a:ext cx="3041650" cy="4889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ctr">
              <a:defRPr sz="1500" smtClean="0"/>
            </a:lvl1pPr>
          </a:lstStyle>
          <a:p>
            <a:pPr>
              <a:defRPr/>
            </a:pPr>
            <a:endParaRPr lang="en-US"/>
          </a:p>
        </p:txBody>
      </p:sp>
      <p:sp>
        <p:nvSpPr>
          <p:cNvPr id="1030" name="Rectangle 6"/>
          <p:cNvSpPr>
            <a:spLocks noGrp="1" noChangeArrowheads="1"/>
          </p:cNvSpPr>
          <p:nvPr>
            <p:ph type="sldNum" sz="quarter" idx="4"/>
          </p:nvPr>
        </p:nvSpPr>
        <p:spPr bwMode="auto">
          <a:xfrm>
            <a:off x="6880225" y="6664325"/>
            <a:ext cx="2000250" cy="48895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500" smtClean="0"/>
            </a:lvl1pPr>
          </a:lstStyle>
          <a:p>
            <a:pPr>
              <a:defRPr/>
            </a:pPr>
            <a:fld id="{C19BCC15-CD5C-4E9E-9718-04A204D89D0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ctr" rtl="0" eaLnBrk="0" fontAlgn="base" hangingPunct="0">
        <a:spcBef>
          <a:spcPct val="0"/>
        </a:spcBef>
        <a:spcAft>
          <a:spcPct val="0"/>
        </a:spcAft>
        <a:defRPr sz="4700">
          <a:solidFill>
            <a:schemeClr val="tx2"/>
          </a:solidFill>
          <a:latin typeface="+mj-lt"/>
          <a:ea typeface="+mj-ea"/>
          <a:cs typeface="+mj-cs"/>
        </a:defRPr>
      </a:lvl1pPr>
      <a:lvl2pPr algn="ctr" rtl="0" eaLnBrk="0" fontAlgn="base" hangingPunct="0">
        <a:spcBef>
          <a:spcPct val="0"/>
        </a:spcBef>
        <a:spcAft>
          <a:spcPct val="0"/>
        </a:spcAft>
        <a:defRPr sz="4700">
          <a:solidFill>
            <a:schemeClr val="tx2"/>
          </a:solidFill>
          <a:latin typeface="Times New Roman" charset="0"/>
        </a:defRPr>
      </a:lvl2pPr>
      <a:lvl3pPr algn="ctr" rtl="0" eaLnBrk="0" fontAlgn="base" hangingPunct="0">
        <a:spcBef>
          <a:spcPct val="0"/>
        </a:spcBef>
        <a:spcAft>
          <a:spcPct val="0"/>
        </a:spcAft>
        <a:defRPr sz="4700">
          <a:solidFill>
            <a:schemeClr val="tx2"/>
          </a:solidFill>
          <a:latin typeface="Times New Roman" charset="0"/>
        </a:defRPr>
      </a:lvl3pPr>
      <a:lvl4pPr algn="ctr" rtl="0" eaLnBrk="0" fontAlgn="base" hangingPunct="0">
        <a:spcBef>
          <a:spcPct val="0"/>
        </a:spcBef>
        <a:spcAft>
          <a:spcPct val="0"/>
        </a:spcAft>
        <a:defRPr sz="4700">
          <a:solidFill>
            <a:schemeClr val="tx2"/>
          </a:solidFill>
          <a:latin typeface="Times New Roman" charset="0"/>
        </a:defRPr>
      </a:lvl4pPr>
      <a:lvl5pPr algn="ctr" rtl="0" eaLnBrk="0" fontAlgn="base" hangingPunct="0">
        <a:spcBef>
          <a:spcPct val="0"/>
        </a:spcBef>
        <a:spcAft>
          <a:spcPct val="0"/>
        </a:spcAft>
        <a:defRPr sz="4700">
          <a:solidFill>
            <a:schemeClr val="tx2"/>
          </a:solidFill>
          <a:latin typeface="Times New Roman" charset="0"/>
        </a:defRPr>
      </a:lvl5pPr>
      <a:lvl6pPr marL="483306" algn="ctr" rtl="0" fontAlgn="base">
        <a:spcBef>
          <a:spcPct val="0"/>
        </a:spcBef>
        <a:spcAft>
          <a:spcPct val="0"/>
        </a:spcAft>
        <a:defRPr sz="4700">
          <a:solidFill>
            <a:schemeClr val="tx2"/>
          </a:solidFill>
          <a:latin typeface="Times New Roman" charset="0"/>
        </a:defRPr>
      </a:lvl6pPr>
      <a:lvl7pPr marL="966612" algn="ctr" rtl="0" fontAlgn="base">
        <a:spcBef>
          <a:spcPct val="0"/>
        </a:spcBef>
        <a:spcAft>
          <a:spcPct val="0"/>
        </a:spcAft>
        <a:defRPr sz="4700">
          <a:solidFill>
            <a:schemeClr val="tx2"/>
          </a:solidFill>
          <a:latin typeface="Times New Roman" charset="0"/>
        </a:defRPr>
      </a:lvl7pPr>
      <a:lvl8pPr marL="1449918" algn="ctr" rtl="0" fontAlgn="base">
        <a:spcBef>
          <a:spcPct val="0"/>
        </a:spcBef>
        <a:spcAft>
          <a:spcPct val="0"/>
        </a:spcAft>
        <a:defRPr sz="4700">
          <a:solidFill>
            <a:schemeClr val="tx2"/>
          </a:solidFill>
          <a:latin typeface="Times New Roman" charset="0"/>
        </a:defRPr>
      </a:lvl8pPr>
      <a:lvl9pPr marL="1933224" algn="ctr" rtl="0" fontAlgn="base">
        <a:spcBef>
          <a:spcPct val="0"/>
        </a:spcBef>
        <a:spcAft>
          <a:spcPct val="0"/>
        </a:spcAft>
        <a:defRPr sz="4700">
          <a:solidFill>
            <a:schemeClr val="tx2"/>
          </a:solidFill>
          <a:latin typeface="Times New Roman" charset="0"/>
        </a:defRPr>
      </a:lvl9pPr>
    </p:titleStyle>
    <p:bodyStyle>
      <a:lvl1pPr marL="361950" indent="-361950" algn="l" rtl="0" eaLnBrk="0" fontAlgn="base" hangingPunct="0">
        <a:spcBef>
          <a:spcPct val="20000"/>
        </a:spcBef>
        <a:spcAft>
          <a:spcPct val="0"/>
        </a:spcAft>
        <a:buChar char="•"/>
        <a:defRPr sz="3400">
          <a:solidFill>
            <a:schemeClr val="tx1"/>
          </a:solidFill>
          <a:latin typeface="+mn-lt"/>
          <a:ea typeface="+mn-ea"/>
          <a:cs typeface="+mn-cs"/>
        </a:defRPr>
      </a:lvl1pPr>
      <a:lvl2pPr marL="784225" indent="-301625" algn="l" rtl="0" eaLnBrk="0" fontAlgn="base" hangingPunct="0">
        <a:spcBef>
          <a:spcPct val="20000"/>
        </a:spcBef>
        <a:spcAft>
          <a:spcPct val="0"/>
        </a:spcAft>
        <a:buChar char="–"/>
        <a:defRPr sz="3000">
          <a:solidFill>
            <a:schemeClr val="tx1"/>
          </a:solidFill>
          <a:latin typeface="+mn-lt"/>
        </a:defRPr>
      </a:lvl2pPr>
      <a:lvl3pPr marL="1208088" indent="-241300" algn="l" rtl="0" eaLnBrk="0" fontAlgn="base" hangingPunct="0">
        <a:spcBef>
          <a:spcPct val="20000"/>
        </a:spcBef>
        <a:spcAft>
          <a:spcPct val="0"/>
        </a:spcAft>
        <a:buChar char="•"/>
        <a:defRPr sz="2500">
          <a:solidFill>
            <a:schemeClr val="tx1"/>
          </a:solidFill>
          <a:latin typeface="+mn-lt"/>
        </a:defRPr>
      </a:lvl3pPr>
      <a:lvl4pPr marL="1690688" indent="-241300" algn="l" rtl="0" eaLnBrk="0" fontAlgn="base" hangingPunct="0">
        <a:spcBef>
          <a:spcPct val="20000"/>
        </a:spcBef>
        <a:spcAft>
          <a:spcPct val="0"/>
        </a:spcAft>
        <a:buChar char="–"/>
        <a:defRPr sz="2100">
          <a:solidFill>
            <a:schemeClr val="tx1"/>
          </a:solidFill>
          <a:latin typeface="+mn-lt"/>
        </a:defRPr>
      </a:lvl4pPr>
      <a:lvl5pPr marL="2174875" indent="-241300" algn="l" rtl="0" eaLnBrk="0" fontAlgn="base" hangingPunct="0">
        <a:spcBef>
          <a:spcPct val="20000"/>
        </a:spcBef>
        <a:spcAft>
          <a:spcPct val="0"/>
        </a:spcAft>
        <a:buChar char="»"/>
        <a:defRPr sz="2100">
          <a:solidFill>
            <a:schemeClr val="tx1"/>
          </a:solidFill>
          <a:latin typeface="+mn-lt"/>
        </a:defRPr>
      </a:lvl5pPr>
      <a:lvl6pPr marL="2658184" indent="-241653" algn="l" rtl="0" fontAlgn="base">
        <a:spcBef>
          <a:spcPct val="20000"/>
        </a:spcBef>
        <a:spcAft>
          <a:spcPct val="0"/>
        </a:spcAft>
        <a:buChar char="»"/>
        <a:defRPr sz="2100">
          <a:solidFill>
            <a:schemeClr val="tx1"/>
          </a:solidFill>
          <a:latin typeface="+mn-lt"/>
        </a:defRPr>
      </a:lvl6pPr>
      <a:lvl7pPr marL="3141490" indent="-241653" algn="l" rtl="0" fontAlgn="base">
        <a:spcBef>
          <a:spcPct val="20000"/>
        </a:spcBef>
        <a:spcAft>
          <a:spcPct val="0"/>
        </a:spcAft>
        <a:buChar char="»"/>
        <a:defRPr sz="2100">
          <a:solidFill>
            <a:schemeClr val="tx1"/>
          </a:solidFill>
          <a:latin typeface="+mn-lt"/>
        </a:defRPr>
      </a:lvl7pPr>
      <a:lvl8pPr marL="3624796" indent="-241653" algn="l" rtl="0" fontAlgn="base">
        <a:spcBef>
          <a:spcPct val="20000"/>
        </a:spcBef>
        <a:spcAft>
          <a:spcPct val="0"/>
        </a:spcAft>
        <a:buChar char="»"/>
        <a:defRPr sz="2100">
          <a:solidFill>
            <a:schemeClr val="tx1"/>
          </a:solidFill>
          <a:latin typeface="+mn-lt"/>
        </a:defRPr>
      </a:lvl8pPr>
      <a:lvl9pPr marL="4108102" indent="-241653" algn="l" rtl="0" fontAlgn="base">
        <a:spcBef>
          <a:spcPct val="20000"/>
        </a:spcBef>
        <a:spcAft>
          <a:spcPct val="0"/>
        </a:spcAft>
        <a:buChar char="»"/>
        <a:defRPr sz="2100">
          <a:solidFill>
            <a:schemeClr val="tx1"/>
          </a:solidFill>
          <a:latin typeface="+mn-lt"/>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47675" y="338138"/>
            <a:ext cx="8826500" cy="6570662"/>
          </a:xfrm>
          <a:prstGeom prst="rect">
            <a:avLst/>
          </a:prstGeom>
          <a:solidFill>
            <a:srgbClr val="008000"/>
          </a:solidFill>
          <a:ln w="28575">
            <a:solidFill>
              <a:schemeClr val="tx1"/>
            </a:solidFill>
            <a:miter lim="800000"/>
            <a:headEnd/>
            <a:tailEnd/>
          </a:ln>
        </p:spPr>
        <p:txBody>
          <a:bodyPr wrap="none" lIns="96661" tIns="48331" rIns="96661" bIns="48331" anchor="ctr"/>
          <a:lstStyle/>
          <a:p>
            <a:endParaRPr lang="en-US"/>
          </a:p>
        </p:txBody>
      </p:sp>
      <p:sp>
        <p:nvSpPr>
          <p:cNvPr id="2051" name="Text Box 3"/>
          <p:cNvSpPr txBox="1">
            <a:spLocks noChangeArrowheads="1"/>
          </p:cNvSpPr>
          <p:nvPr/>
        </p:nvSpPr>
        <p:spPr bwMode="auto">
          <a:xfrm>
            <a:off x="995363" y="984250"/>
            <a:ext cx="7735887" cy="5021263"/>
          </a:xfrm>
          <a:prstGeom prst="rect">
            <a:avLst/>
          </a:prstGeom>
          <a:noFill/>
          <a:ln w="9525">
            <a:noFill/>
            <a:miter lim="800000"/>
            <a:headEnd/>
            <a:tailEnd/>
          </a:ln>
        </p:spPr>
        <p:txBody>
          <a:bodyPr lIns="96661" tIns="48331" rIns="96661" bIns="48331">
            <a:spAutoFit/>
          </a:bodyPr>
          <a:lstStyle/>
          <a:p>
            <a:pPr algn="ctr"/>
            <a:r>
              <a:rPr lang="en-US" sz="8000" dirty="0">
                <a:solidFill>
                  <a:schemeClr val="bg1"/>
                </a:solidFill>
                <a:latin typeface="Stencil" pitchFamily="82" charset="0"/>
              </a:rPr>
              <a:t>How </a:t>
            </a:r>
          </a:p>
          <a:p>
            <a:pPr algn="ctr"/>
            <a:r>
              <a:rPr lang="en-US" sz="8000" u="sng" dirty="0">
                <a:solidFill>
                  <a:schemeClr val="bg1"/>
                </a:solidFill>
                <a:latin typeface="Stencil" pitchFamily="82" charset="0"/>
              </a:rPr>
              <a:t>Spiritually </a:t>
            </a:r>
            <a:r>
              <a:rPr lang="en-US" sz="8000" dirty="0">
                <a:solidFill>
                  <a:schemeClr val="bg1"/>
                </a:solidFill>
                <a:latin typeface="Stencil" pitchFamily="82" charset="0"/>
              </a:rPr>
              <a:t>Combat Ready Are We?</a:t>
            </a:r>
          </a:p>
        </p:txBody>
      </p:sp>
      <p:sp>
        <p:nvSpPr>
          <p:cNvPr id="2052" name="Rectangle 4"/>
          <p:cNvSpPr>
            <a:spLocks noChangeArrowheads="1"/>
          </p:cNvSpPr>
          <p:nvPr/>
        </p:nvSpPr>
        <p:spPr bwMode="auto">
          <a:xfrm>
            <a:off x="785813" y="633413"/>
            <a:ext cx="8105775" cy="5865812"/>
          </a:xfrm>
          <a:prstGeom prst="rect">
            <a:avLst/>
          </a:prstGeom>
          <a:noFill/>
          <a:ln w="57150" cmpd="thickThin">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2531" name="Text Box 3"/>
          <p:cNvSpPr txBox="1">
            <a:spLocks noChangeArrowheads="1"/>
          </p:cNvSpPr>
          <p:nvPr/>
        </p:nvSpPr>
        <p:spPr bwMode="auto">
          <a:xfrm>
            <a:off x="239713" y="854075"/>
            <a:ext cx="8804275" cy="3498537"/>
          </a:xfrm>
          <a:prstGeom prst="rect">
            <a:avLst/>
          </a:prstGeom>
          <a:noFill/>
          <a:ln w="28575">
            <a:noFill/>
            <a:miter lim="800000"/>
            <a:headEnd/>
            <a:tailEnd/>
          </a:ln>
          <a:effectLst/>
        </p:spPr>
        <p:txBody>
          <a:bodyPr lIns="96661" tIns="48331" rIns="96661" bIns="48331">
            <a:spAutoFit/>
          </a:bodyPr>
          <a:lstStyle/>
          <a:p>
            <a:pPr>
              <a:defRPr/>
            </a:pPr>
            <a:r>
              <a:rPr lang="en-US" sz="3000" b="1" dirty="0"/>
              <a:t>I.  </a:t>
            </a:r>
            <a:r>
              <a:rPr lang="en-US" sz="3000" b="1" u="sng" dirty="0"/>
              <a:t>We are in a War, and Life is Spiritual Combat!</a:t>
            </a:r>
          </a:p>
          <a:p>
            <a:pPr>
              <a:defRPr/>
            </a:pPr>
            <a:endParaRPr lang="en-US" sz="2400" b="1" i="1" dirty="0">
              <a:solidFill>
                <a:srgbClr val="006600"/>
              </a:solidFill>
            </a:endParaRPr>
          </a:p>
          <a:p>
            <a:pPr marL="483306" lvl="1" indent="0">
              <a:defRPr/>
            </a:pPr>
            <a:r>
              <a:rPr lang="en-US" sz="2800" b="1" i="1" dirty="0">
                <a:solidFill>
                  <a:srgbClr val="006600"/>
                </a:solidFill>
              </a:rPr>
              <a:t>A.  The Bible Describes </a:t>
            </a:r>
            <a:r>
              <a:rPr lang="en-US" sz="2800" b="1" i="1" u="sng" dirty="0">
                <a:solidFill>
                  <a:srgbClr val="006600"/>
                </a:solidFill>
              </a:rPr>
              <a:t>Christians as Soldiers!</a:t>
            </a:r>
          </a:p>
          <a:p>
            <a:pPr marL="1792818" lvl="3" indent="-342900">
              <a:buFont typeface="Arial" panose="020B0604020202020204" pitchFamily="34" charset="0"/>
              <a:buChar char="•"/>
              <a:defRPr/>
            </a:pPr>
            <a:r>
              <a:rPr lang="en-US" sz="2400" i="1" dirty="0"/>
              <a:t>Epaphroditus, </a:t>
            </a:r>
            <a:r>
              <a:rPr lang="en-US" sz="2400" i="1" dirty="0" err="1"/>
              <a:t>Archippus</a:t>
            </a:r>
            <a:r>
              <a:rPr lang="en-US" sz="2400" i="1" dirty="0"/>
              <a:t> - </a:t>
            </a:r>
            <a:r>
              <a:rPr lang="en-US" sz="2400" i="1" dirty="0">
                <a:solidFill>
                  <a:srgbClr val="C00000"/>
                </a:solidFill>
              </a:rPr>
              <a:t>Phil 2:25,  </a:t>
            </a:r>
            <a:r>
              <a:rPr lang="en-US" sz="2400" i="1" dirty="0" err="1">
                <a:solidFill>
                  <a:srgbClr val="C00000"/>
                </a:solidFill>
              </a:rPr>
              <a:t>Phm</a:t>
            </a:r>
            <a:r>
              <a:rPr lang="en-US" sz="2400" i="1" dirty="0">
                <a:solidFill>
                  <a:srgbClr val="C00000"/>
                </a:solidFill>
              </a:rPr>
              <a:t> 1:2</a:t>
            </a:r>
          </a:p>
          <a:p>
            <a:pPr marL="1792818" lvl="3" indent="-342900">
              <a:buFont typeface="Arial" panose="020B0604020202020204" pitchFamily="34" charset="0"/>
              <a:buChar char="•"/>
              <a:defRPr/>
            </a:pPr>
            <a:r>
              <a:rPr lang="en-US" sz="2400" i="1" dirty="0">
                <a:solidFill>
                  <a:srgbClr val="CC0000"/>
                </a:solidFill>
              </a:rPr>
              <a:t>2 Tim 2:3, Eph 6:10-18</a:t>
            </a:r>
            <a:endParaRPr lang="en-US" sz="2400" i="1" dirty="0">
              <a:solidFill>
                <a:srgbClr val="006600"/>
              </a:solidFill>
            </a:endParaRPr>
          </a:p>
          <a:p>
            <a:pPr marL="483306" lvl="1" indent="0">
              <a:defRPr/>
            </a:pPr>
            <a:endParaRPr lang="en-US" sz="2800" b="1" i="1" dirty="0">
              <a:solidFill>
                <a:srgbClr val="006600"/>
              </a:solidFill>
            </a:endParaRPr>
          </a:p>
          <a:p>
            <a:pPr marL="483306" lvl="1" indent="0">
              <a:defRPr/>
            </a:pPr>
            <a:r>
              <a:rPr lang="en-US" sz="2800" b="1" i="1" dirty="0">
                <a:solidFill>
                  <a:srgbClr val="006600"/>
                </a:solidFill>
              </a:rPr>
              <a:t>B.  The Bible Describes Life as </a:t>
            </a:r>
            <a:r>
              <a:rPr lang="en-US" sz="2800" b="1" i="1" u="sng" dirty="0">
                <a:solidFill>
                  <a:srgbClr val="006600"/>
                </a:solidFill>
              </a:rPr>
              <a:t>Warfare</a:t>
            </a:r>
            <a:r>
              <a:rPr lang="en-US" sz="2800" b="1" i="1" dirty="0">
                <a:solidFill>
                  <a:srgbClr val="006600"/>
                </a:solidFill>
              </a:rPr>
              <a:t>!</a:t>
            </a:r>
          </a:p>
          <a:p>
            <a:pPr marL="1792818" lvl="3" indent="-342900">
              <a:buFont typeface="Arial" panose="020B0604020202020204" pitchFamily="34" charset="0"/>
              <a:buChar char="•"/>
              <a:defRPr/>
            </a:pPr>
            <a:r>
              <a:rPr lang="en-US" sz="2400" i="1" dirty="0">
                <a:solidFill>
                  <a:srgbClr val="CC0000"/>
                </a:solidFill>
              </a:rPr>
              <a:t>1 Tim 1:18-19, 6:12, 2 Cor 10:3-4, 1 Peter 2:11</a:t>
            </a:r>
            <a:endParaRPr lang="en-US" sz="2400" i="1" dirty="0">
              <a:solidFill>
                <a:srgbClr val="006600"/>
              </a:solidFill>
            </a:endParaRPr>
          </a:p>
          <a:p>
            <a:pPr>
              <a:defRPr/>
            </a:pPr>
            <a:endParaRPr lang="en-US" sz="1100" i="1" dirty="0"/>
          </a:p>
        </p:txBody>
      </p:sp>
      <p:sp>
        <p:nvSpPr>
          <p:cNvPr id="922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4110929454"/>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3"/>
          <p:cNvSpPr txBox="1">
            <a:spLocks noChangeArrowheads="1"/>
          </p:cNvSpPr>
          <p:nvPr/>
        </p:nvSpPr>
        <p:spPr bwMode="auto">
          <a:xfrm>
            <a:off x="239697" y="417251"/>
            <a:ext cx="8966447" cy="6268526"/>
          </a:xfrm>
          <a:prstGeom prst="rect">
            <a:avLst/>
          </a:prstGeom>
          <a:noFill/>
          <a:ln w="9525">
            <a:noFill/>
            <a:miter lim="800000"/>
            <a:headEnd/>
            <a:tailEnd/>
          </a:ln>
          <a:effectLst/>
        </p:spPr>
        <p:txBody>
          <a:bodyPr wrap="square" lIns="96661" tIns="48331" rIns="96661" bIns="48331">
            <a:spAutoFit/>
          </a:bodyPr>
          <a:lstStyle/>
          <a:p>
            <a:pPr>
              <a:defRPr/>
            </a:pPr>
            <a:r>
              <a:rPr lang="en-US" b="1" i="1" u="sng" dirty="0">
                <a:solidFill>
                  <a:srgbClr val="CC0000"/>
                </a:solidFill>
              </a:rPr>
              <a:t>1 Tim 1:18-19</a:t>
            </a:r>
          </a:p>
          <a:p>
            <a:pPr>
              <a:defRPr/>
            </a:pPr>
            <a:endParaRPr lang="en-US" sz="500" b="1" i="1" u="sng" dirty="0">
              <a:solidFill>
                <a:srgbClr val="CC0000"/>
              </a:solidFill>
              <a:effectLst>
                <a:outerShdw blurRad="38100" dist="38100" dir="2700000" algn="tl">
                  <a:srgbClr val="C0C0C0"/>
                </a:outerShdw>
              </a:effectLst>
            </a:endParaRPr>
          </a:p>
          <a:p>
            <a:pPr>
              <a:defRPr/>
            </a:pPr>
            <a:r>
              <a:rPr lang="en-US" sz="2200" i="1" baseline="30000" dirty="0">
                <a:cs typeface="Times New Roman" charset="0"/>
              </a:rPr>
              <a:t>18</a:t>
            </a:r>
            <a:r>
              <a:rPr lang="en-US" sz="2200" i="1" dirty="0">
                <a:cs typeface="Times New Roman" charset="0"/>
              </a:rPr>
              <a:t> This charge I commit to you, son Timothy, according to the prophecies previously made concerning you, that by them </a:t>
            </a:r>
            <a:r>
              <a:rPr lang="en-US" sz="2200" i="1" u="sng" dirty="0">
                <a:solidFill>
                  <a:schemeClr val="accent2"/>
                </a:solidFill>
                <a:cs typeface="Times New Roman" charset="0"/>
              </a:rPr>
              <a:t>you may wage the good warfare</a:t>
            </a:r>
            <a:r>
              <a:rPr lang="en-US" sz="2200" i="1" dirty="0">
                <a:cs typeface="Times New Roman" charset="0"/>
              </a:rPr>
              <a:t>,  </a:t>
            </a:r>
            <a:r>
              <a:rPr lang="en-US" sz="2200" i="1" baseline="30000" dirty="0">
                <a:cs typeface="Times New Roman" charset="0"/>
              </a:rPr>
              <a:t>19</a:t>
            </a:r>
            <a:r>
              <a:rPr lang="en-US" sz="2200" i="1" dirty="0">
                <a:cs typeface="Times New Roman" charset="0"/>
              </a:rPr>
              <a:t>  having faith and a good conscience, which some having rejected, concerning the faith have suffered shipwreck,.” </a:t>
            </a:r>
            <a:r>
              <a:rPr lang="en-US" sz="1600" i="1" dirty="0">
                <a:cs typeface="Times New Roman" charset="0"/>
              </a:rPr>
              <a:t>NKJV</a:t>
            </a:r>
            <a:r>
              <a:rPr lang="en-US" sz="2200" i="1" dirty="0"/>
              <a:t> </a:t>
            </a:r>
          </a:p>
          <a:p>
            <a:pPr>
              <a:defRPr/>
            </a:pPr>
            <a:endParaRPr lang="en-US" b="1" i="1" u="sng" dirty="0">
              <a:solidFill>
                <a:srgbClr val="CC0000"/>
              </a:solidFill>
            </a:endParaRPr>
          </a:p>
          <a:p>
            <a:pPr>
              <a:defRPr/>
            </a:pPr>
            <a:r>
              <a:rPr lang="en-US" b="1" i="1" u="sng" dirty="0">
                <a:solidFill>
                  <a:srgbClr val="CC0000"/>
                </a:solidFill>
              </a:rPr>
              <a:t>1 Tim 6:12</a:t>
            </a:r>
          </a:p>
          <a:p>
            <a:pPr>
              <a:defRPr/>
            </a:pPr>
            <a:endParaRPr lang="en-US" sz="500" b="1" i="1" u="sng" dirty="0">
              <a:solidFill>
                <a:srgbClr val="CC0000"/>
              </a:solidFill>
            </a:endParaRPr>
          </a:p>
          <a:p>
            <a:pPr>
              <a:defRPr/>
            </a:pPr>
            <a:r>
              <a:rPr lang="en-US" sz="2200" i="1" dirty="0">
                <a:cs typeface="Times New Roman" charset="0"/>
              </a:rPr>
              <a:t>“</a:t>
            </a:r>
            <a:r>
              <a:rPr lang="en-US" sz="2200" i="1" u="sng" dirty="0">
                <a:solidFill>
                  <a:schemeClr val="accent2"/>
                </a:solidFill>
                <a:cs typeface="Times New Roman" charset="0"/>
              </a:rPr>
              <a:t>Fight the good fight of faith</a:t>
            </a:r>
            <a:r>
              <a:rPr lang="en-US" sz="2200" i="1" dirty="0">
                <a:cs typeface="Times New Roman" charset="0"/>
              </a:rPr>
              <a:t>, lay hold on eternal life</a:t>
            </a:r>
            <a:r>
              <a:rPr lang="en-US" sz="2200" i="1" dirty="0">
                <a:solidFill>
                  <a:srgbClr val="000000"/>
                </a:solidFill>
                <a:cs typeface="Times New Roman" charset="0"/>
              </a:rPr>
              <a:t>,</a:t>
            </a:r>
            <a:r>
              <a:rPr lang="en-US" sz="2200" i="1" dirty="0">
                <a:cs typeface="Times New Roman" charset="0"/>
              </a:rPr>
              <a:t> .” </a:t>
            </a:r>
            <a:r>
              <a:rPr lang="en-US" sz="1600" i="1" dirty="0">
                <a:cs typeface="Times New Roman" charset="0"/>
              </a:rPr>
              <a:t>KJV</a:t>
            </a:r>
            <a:r>
              <a:rPr lang="en-US" sz="2200" i="1" dirty="0"/>
              <a:t> </a:t>
            </a:r>
          </a:p>
          <a:p>
            <a:pPr>
              <a:defRPr/>
            </a:pPr>
            <a:endParaRPr lang="en-US" sz="2300" i="1" dirty="0"/>
          </a:p>
          <a:p>
            <a:pPr>
              <a:defRPr/>
            </a:pPr>
            <a:r>
              <a:rPr lang="en-US" b="1" i="1" u="sng" dirty="0">
                <a:solidFill>
                  <a:srgbClr val="CC0000"/>
                </a:solidFill>
              </a:rPr>
              <a:t>2 </a:t>
            </a:r>
            <a:r>
              <a:rPr lang="en-US" b="1" i="1" u="sng" dirty="0" err="1">
                <a:solidFill>
                  <a:srgbClr val="CC0000"/>
                </a:solidFill>
              </a:rPr>
              <a:t>Cor</a:t>
            </a:r>
            <a:r>
              <a:rPr lang="en-US" b="1" i="1" u="sng" dirty="0">
                <a:solidFill>
                  <a:srgbClr val="CC0000"/>
                </a:solidFill>
              </a:rPr>
              <a:t> 10:3-4</a:t>
            </a:r>
          </a:p>
          <a:p>
            <a:pPr>
              <a:defRPr/>
            </a:pPr>
            <a:r>
              <a:rPr lang="en-US" sz="2200" i="1" dirty="0">
                <a:cs typeface="Times New Roman" charset="0"/>
              </a:rPr>
              <a:t>“For though we walk in the flesh, </a:t>
            </a:r>
            <a:r>
              <a:rPr lang="en-US" sz="2200" i="1" u="sng" dirty="0">
                <a:solidFill>
                  <a:schemeClr val="accent2"/>
                </a:solidFill>
                <a:cs typeface="Times New Roman" charset="0"/>
              </a:rPr>
              <a:t>we do not war after the flesh</a:t>
            </a:r>
            <a:r>
              <a:rPr lang="en-US" sz="2200" i="1" dirty="0">
                <a:cs typeface="Times New Roman" charset="0"/>
              </a:rPr>
              <a:t>: </a:t>
            </a:r>
            <a:r>
              <a:rPr lang="en-US" sz="2200" i="1" baseline="30000" dirty="0">
                <a:cs typeface="Times New Roman" charset="0"/>
              </a:rPr>
              <a:t>4</a:t>
            </a:r>
            <a:r>
              <a:rPr lang="en-US" sz="2200" i="1" dirty="0">
                <a:cs typeface="Times New Roman" charset="0"/>
              </a:rPr>
              <a:t>  (For </a:t>
            </a:r>
            <a:r>
              <a:rPr lang="en-US" sz="2200" i="1" u="sng" dirty="0">
                <a:solidFill>
                  <a:schemeClr val="accent2"/>
                </a:solidFill>
                <a:cs typeface="Times New Roman" charset="0"/>
              </a:rPr>
              <a:t>the weapons of our warfare are not carnal</a:t>
            </a:r>
            <a:r>
              <a:rPr lang="en-US" sz="2200" i="1" dirty="0">
                <a:cs typeface="Times New Roman" charset="0"/>
              </a:rPr>
              <a:t>, but mighty through God to the pulling down of strong holds;)”</a:t>
            </a:r>
            <a:r>
              <a:rPr lang="en-US" sz="2200" i="1" dirty="0">
                <a:solidFill>
                  <a:srgbClr val="CC0000"/>
                </a:solidFill>
              </a:rPr>
              <a:t> </a:t>
            </a:r>
            <a:r>
              <a:rPr lang="en-US" sz="1600" i="1" dirty="0">
                <a:cs typeface="Times New Roman" charset="0"/>
              </a:rPr>
              <a:t>KJV</a:t>
            </a:r>
            <a:endParaRPr lang="en-US" sz="2200" i="1" dirty="0">
              <a:solidFill>
                <a:srgbClr val="CC0000"/>
              </a:solidFill>
            </a:endParaRPr>
          </a:p>
          <a:p>
            <a:pPr>
              <a:defRPr/>
            </a:pPr>
            <a:endParaRPr lang="en-US" sz="2300" i="1" dirty="0">
              <a:solidFill>
                <a:srgbClr val="CC0000"/>
              </a:solidFill>
            </a:endParaRPr>
          </a:p>
          <a:p>
            <a:pPr>
              <a:defRPr/>
            </a:pPr>
            <a:r>
              <a:rPr lang="en-US" b="1" i="1" u="sng" dirty="0">
                <a:solidFill>
                  <a:srgbClr val="CC0000"/>
                </a:solidFill>
              </a:rPr>
              <a:t>1 Peter 2:11</a:t>
            </a:r>
            <a:r>
              <a:rPr lang="en-US" i="1" dirty="0">
                <a:solidFill>
                  <a:srgbClr val="CC0000"/>
                </a:solidFill>
              </a:rPr>
              <a:t> </a:t>
            </a:r>
          </a:p>
          <a:p>
            <a:pPr>
              <a:defRPr/>
            </a:pPr>
            <a:r>
              <a:rPr lang="en-US" sz="2200" i="1" dirty="0">
                <a:cs typeface="Times New Roman" charset="0"/>
              </a:rPr>
              <a:t>“Dearly beloved, I beseech you as strangers and pilgrims, abstain from fleshly lusts, </a:t>
            </a:r>
            <a:r>
              <a:rPr lang="en-US" sz="2200" i="1" u="sng" dirty="0">
                <a:solidFill>
                  <a:schemeClr val="accent2"/>
                </a:solidFill>
                <a:cs typeface="Times New Roman" charset="0"/>
              </a:rPr>
              <a:t>which war against the soul</a:t>
            </a:r>
            <a:r>
              <a:rPr lang="en-US" sz="2200" i="1" dirty="0">
                <a:cs typeface="Times New Roman" charset="0"/>
              </a:rPr>
              <a:t>;”</a:t>
            </a:r>
            <a:r>
              <a:rPr lang="en-US" sz="2200" i="1" dirty="0">
                <a:solidFill>
                  <a:srgbClr val="CC0000"/>
                </a:solidFill>
                <a:cs typeface="Times New Roman" charset="0"/>
              </a:rPr>
              <a:t> </a:t>
            </a:r>
            <a:r>
              <a:rPr lang="en-US" sz="1600" i="1" dirty="0">
                <a:cs typeface="Times New Roman" charset="0"/>
              </a:rPr>
              <a:t>KJV</a:t>
            </a:r>
            <a:endParaRPr lang="en-US" sz="2300" i="1" dirty="0">
              <a:solidFill>
                <a:srgbClr val="CC0000"/>
              </a:solidFill>
              <a:cs typeface="Times New Roman" charset="0"/>
            </a:endParaRPr>
          </a:p>
        </p:txBody>
      </p:sp>
      <p:sp>
        <p:nvSpPr>
          <p:cNvPr id="4" name="Rectangle 3"/>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2531" name="Text Box 3"/>
          <p:cNvSpPr txBox="1">
            <a:spLocks noChangeArrowheads="1"/>
          </p:cNvSpPr>
          <p:nvPr/>
        </p:nvSpPr>
        <p:spPr bwMode="auto">
          <a:xfrm>
            <a:off x="239713" y="854075"/>
            <a:ext cx="8804275" cy="5145142"/>
          </a:xfrm>
          <a:prstGeom prst="rect">
            <a:avLst/>
          </a:prstGeom>
          <a:noFill/>
          <a:ln w="28575">
            <a:noFill/>
            <a:miter lim="800000"/>
            <a:headEnd/>
            <a:tailEnd/>
          </a:ln>
          <a:effectLst/>
        </p:spPr>
        <p:txBody>
          <a:bodyPr lIns="96661" tIns="48331" rIns="96661" bIns="48331">
            <a:spAutoFit/>
          </a:bodyPr>
          <a:lstStyle/>
          <a:p>
            <a:pPr>
              <a:defRPr/>
            </a:pPr>
            <a:r>
              <a:rPr lang="en-US" sz="3000" b="1" dirty="0"/>
              <a:t>I.  </a:t>
            </a:r>
            <a:r>
              <a:rPr lang="en-US" sz="3000" b="1" u="sng" dirty="0"/>
              <a:t>We are in a War, and Life is Spiritual Combat!</a:t>
            </a:r>
          </a:p>
          <a:p>
            <a:pPr>
              <a:defRPr/>
            </a:pPr>
            <a:endParaRPr lang="en-US" sz="2400" b="1" i="1" dirty="0">
              <a:solidFill>
                <a:srgbClr val="006600"/>
              </a:solidFill>
            </a:endParaRPr>
          </a:p>
          <a:p>
            <a:pPr marL="483306" lvl="1" indent="0">
              <a:defRPr/>
            </a:pPr>
            <a:r>
              <a:rPr lang="en-US" sz="2800" b="1" i="1" dirty="0">
                <a:solidFill>
                  <a:srgbClr val="006600"/>
                </a:solidFill>
              </a:rPr>
              <a:t>A.  The Bible Describes </a:t>
            </a:r>
            <a:r>
              <a:rPr lang="en-US" sz="2800" b="1" i="1" u="sng" dirty="0">
                <a:solidFill>
                  <a:srgbClr val="006600"/>
                </a:solidFill>
              </a:rPr>
              <a:t>Christians as Soldiers!</a:t>
            </a:r>
          </a:p>
          <a:p>
            <a:pPr marL="1792818" lvl="3" indent="-342900">
              <a:buFont typeface="Arial" panose="020B0604020202020204" pitchFamily="34" charset="0"/>
              <a:buChar char="•"/>
              <a:defRPr/>
            </a:pPr>
            <a:r>
              <a:rPr lang="en-US" sz="2400" i="1" dirty="0"/>
              <a:t>Epaphroditus, </a:t>
            </a:r>
            <a:r>
              <a:rPr lang="en-US" sz="2400" i="1" dirty="0" err="1"/>
              <a:t>Archippus</a:t>
            </a:r>
            <a:r>
              <a:rPr lang="en-US" sz="2400" i="1" dirty="0"/>
              <a:t> - </a:t>
            </a:r>
            <a:r>
              <a:rPr lang="en-US" sz="2400" i="1" dirty="0">
                <a:solidFill>
                  <a:srgbClr val="C00000"/>
                </a:solidFill>
              </a:rPr>
              <a:t>Phil 2:25,  </a:t>
            </a:r>
            <a:r>
              <a:rPr lang="en-US" sz="2400" i="1" dirty="0" err="1">
                <a:solidFill>
                  <a:srgbClr val="C00000"/>
                </a:solidFill>
              </a:rPr>
              <a:t>Phm</a:t>
            </a:r>
            <a:r>
              <a:rPr lang="en-US" sz="2400" i="1" dirty="0">
                <a:solidFill>
                  <a:srgbClr val="C00000"/>
                </a:solidFill>
              </a:rPr>
              <a:t> 1:2</a:t>
            </a:r>
          </a:p>
          <a:p>
            <a:pPr marL="1792818" lvl="3" indent="-342900">
              <a:buFont typeface="Arial" panose="020B0604020202020204" pitchFamily="34" charset="0"/>
              <a:buChar char="•"/>
              <a:defRPr/>
            </a:pPr>
            <a:r>
              <a:rPr lang="en-US" sz="2400" i="1" dirty="0">
                <a:solidFill>
                  <a:srgbClr val="CC0000"/>
                </a:solidFill>
              </a:rPr>
              <a:t>2 Tim 2:3, Eph 6:10-18</a:t>
            </a:r>
            <a:endParaRPr lang="en-US" sz="2400" i="1" dirty="0">
              <a:solidFill>
                <a:srgbClr val="006600"/>
              </a:solidFill>
            </a:endParaRPr>
          </a:p>
          <a:p>
            <a:pPr marL="483306" lvl="1" indent="0">
              <a:defRPr/>
            </a:pPr>
            <a:endParaRPr lang="en-US" sz="2800" b="1" i="1" dirty="0">
              <a:solidFill>
                <a:srgbClr val="006600"/>
              </a:solidFill>
            </a:endParaRPr>
          </a:p>
          <a:p>
            <a:pPr marL="483306" lvl="1" indent="0">
              <a:defRPr/>
            </a:pPr>
            <a:r>
              <a:rPr lang="en-US" sz="2800" b="1" i="1" dirty="0">
                <a:solidFill>
                  <a:srgbClr val="006600"/>
                </a:solidFill>
              </a:rPr>
              <a:t>B.  The Bible Describes Life as </a:t>
            </a:r>
            <a:r>
              <a:rPr lang="en-US" sz="2800" b="1" i="1" u="sng" dirty="0">
                <a:solidFill>
                  <a:srgbClr val="006600"/>
                </a:solidFill>
              </a:rPr>
              <a:t>Warfare</a:t>
            </a:r>
            <a:r>
              <a:rPr lang="en-US" sz="2800" b="1" i="1" dirty="0">
                <a:solidFill>
                  <a:srgbClr val="006600"/>
                </a:solidFill>
              </a:rPr>
              <a:t>!</a:t>
            </a:r>
          </a:p>
          <a:p>
            <a:pPr marL="1792818" lvl="3" indent="-342900">
              <a:buFont typeface="Arial" panose="020B0604020202020204" pitchFamily="34" charset="0"/>
              <a:buChar char="•"/>
              <a:defRPr/>
            </a:pPr>
            <a:r>
              <a:rPr lang="en-US" sz="2400" i="1" dirty="0">
                <a:solidFill>
                  <a:srgbClr val="CC0000"/>
                </a:solidFill>
              </a:rPr>
              <a:t>1 Tim 1:18-19, 6:12, 2 Cor 10:3-4, 1 Peter 2:11</a:t>
            </a:r>
            <a:endParaRPr lang="en-US" sz="2400" i="1" dirty="0">
              <a:solidFill>
                <a:srgbClr val="006600"/>
              </a:solidFill>
            </a:endParaRPr>
          </a:p>
          <a:p>
            <a:pPr marL="483306" lvl="1" indent="0">
              <a:defRPr/>
            </a:pPr>
            <a:endParaRPr lang="en-US" sz="2800" i="1" dirty="0">
              <a:solidFill>
                <a:srgbClr val="006600"/>
              </a:solidFill>
            </a:endParaRPr>
          </a:p>
          <a:p>
            <a:pPr marL="483306" lvl="1" indent="0">
              <a:defRPr/>
            </a:pPr>
            <a:r>
              <a:rPr lang="en-US" sz="2800" b="1" i="1" dirty="0">
                <a:solidFill>
                  <a:srgbClr val="006600"/>
                </a:solidFill>
              </a:rPr>
              <a:t>C.  We clearly realize that the </a:t>
            </a:r>
            <a:r>
              <a:rPr lang="en-US" sz="2800" b="1" i="1" u="sng" dirty="0">
                <a:solidFill>
                  <a:srgbClr val="006600"/>
                </a:solidFill>
              </a:rPr>
              <a:t>Christian life is a Battle!</a:t>
            </a:r>
          </a:p>
          <a:p>
            <a:pPr marL="1792818" lvl="3" indent="-342900">
              <a:buFont typeface="Arial" panose="020B0604020202020204" pitchFamily="34" charset="0"/>
              <a:buChar char="•"/>
              <a:defRPr/>
            </a:pPr>
            <a:r>
              <a:rPr lang="en-US" sz="2400" i="1" dirty="0"/>
              <a:t>We see and struggle with this daily!</a:t>
            </a:r>
          </a:p>
          <a:p>
            <a:pPr marL="1792818" lvl="3" indent="-342900">
              <a:buFont typeface="Arial" panose="020B0604020202020204" pitchFamily="34" charset="0"/>
              <a:buChar char="•"/>
              <a:defRPr/>
            </a:pPr>
            <a:r>
              <a:rPr lang="en-US" sz="2400" i="1" dirty="0"/>
              <a:t>Lot – </a:t>
            </a:r>
            <a:r>
              <a:rPr lang="en-US" sz="2400" i="1" dirty="0">
                <a:solidFill>
                  <a:srgbClr val="C00000"/>
                </a:solidFill>
              </a:rPr>
              <a:t>1 Peter 2:7</a:t>
            </a:r>
            <a:r>
              <a:rPr lang="en-US" sz="2400" i="1" dirty="0"/>
              <a:t>… oppressed…tormented…</a:t>
            </a:r>
          </a:p>
          <a:p>
            <a:pPr>
              <a:defRPr/>
            </a:pPr>
            <a:endParaRPr lang="en-US" sz="1100" i="1" dirty="0"/>
          </a:p>
        </p:txBody>
      </p:sp>
      <p:sp>
        <p:nvSpPr>
          <p:cNvPr id="922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238384313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5603" name="Text Box 3"/>
          <p:cNvSpPr txBox="1">
            <a:spLocks noChangeArrowheads="1"/>
          </p:cNvSpPr>
          <p:nvPr/>
        </p:nvSpPr>
        <p:spPr bwMode="auto">
          <a:xfrm>
            <a:off x="239713" y="847143"/>
            <a:ext cx="8804275" cy="1297935"/>
          </a:xfrm>
          <a:prstGeom prst="rect">
            <a:avLst/>
          </a:prstGeom>
          <a:noFill/>
          <a:ln w="28575">
            <a:noFill/>
            <a:miter lim="800000"/>
            <a:headEnd/>
            <a:tailEnd/>
          </a:ln>
          <a:effectLst/>
        </p:spPr>
        <p:txBody>
          <a:bodyPr lIns="96661" tIns="48331" rIns="96661" bIns="48331">
            <a:spAutoFit/>
          </a:bodyPr>
          <a:lstStyle/>
          <a:p>
            <a:pPr marL="644408" indent="-644408">
              <a:spcAft>
                <a:spcPts val="2400"/>
              </a:spcAft>
              <a:defRPr/>
            </a:pPr>
            <a:r>
              <a:rPr lang="en-US" sz="3000" b="1" dirty="0"/>
              <a:t>II.  </a:t>
            </a:r>
            <a:r>
              <a:rPr lang="en-US" sz="3000" b="1" u="sng" dirty="0"/>
              <a:t>We Must be Prepared!</a:t>
            </a:r>
          </a:p>
          <a:p>
            <a:pPr marL="1127714" lvl="1" indent="-644408">
              <a:spcAft>
                <a:spcPts val="2400"/>
              </a:spcAft>
              <a:defRPr/>
            </a:pPr>
            <a:endParaRPr lang="en-US" sz="2800" i="1" dirty="0">
              <a:solidFill>
                <a:srgbClr val="C00000"/>
              </a:solidFill>
            </a:endParaRPr>
          </a:p>
        </p:txBody>
      </p:sp>
      <p:sp>
        <p:nvSpPr>
          <p:cNvPr id="1434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58988324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5603" name="Text Box 3"/>
          <p:cNvSpPr txBox="1">
            <a:spLocks noChangeArrowheads="1"/>
          </p:cNvSpPr>
          <p:nvPr/>
        </p:nvSpPr>
        <p:spPr bwMode="auto">
          <a:xfrm>
            <a:off x="239713" y="847143"/>
            <a:ext cx="8804275" cy="2405930"/>
          </a:xfrm>
          <a:prstGeom prst="rect">
            <a:avLst/>
          </a:prstGeom>
          <a:noFill/>
          <a:ln w="28575">
            <a:noFill/>
            <a:miter lim="800000"/>
            <a:headEnd/>
            <a:tailEnd/>
          </a:ln>
          <a:effectLst/>
        </p:spPr>
        <p:txBody>
          <a:bodyPr lIns="96661" tIns="48331" rIns="96661" bIns="48331">
            <a:spAutoFit/>
          </a:bodyPr>
          <a:lstStyle/>
          <a:p>
            <a:pPr marL="644408" indent="-644408">
              <a:spcAft>
                <a:spcPts val="2400"/>
              </a:spcAft>
              <a:defRPr/>
            </a:pPr>
            <a:r>
              <a:rPr lang="en-US" sz="3000" b="1" dirty="0"/>
              <a:t>II.  </a:t>
            </a:r>
            <a:r>
              <a:rPr lang="en-US" sz="3000" b="1" u="sng" dirty="0"/>
              <a:t>We Must be Prepared!</a:t>
            </a:r>
          </a:p>
          <a:p>
            <a:pPr marL="1127714" lvl="1" indent="-644408">
              <a:spcAft>
                <a:spcPts val="0"/>
              </a:spcAft>
              <a:defRPr/>
            </a:pPr>
            <a:r>
              <a:rPr lang="en-US" sz="2800" b="1" i="1" dirty="0">
                <a:solidFill>
                  <a:srgbClr val="006600"/>
                </a:solidFill>
              </a:rPr>
              <a:t>A.  We are Commanded to be Prepared</a:t>
            </a:r>
          </a:p>
          <a:p>
            <a:pPr marL="1792819" lvl="3" indent="-342900">
              <a:spcAft>
                <a:spcPts val="2400"/>
              </a:spcAft>
              <a:buFont typeface="Arial" panose="020B0604020202020204" pitchFamily="34" charset="0"/>
              <a:buChar char="•"/>
              <a:defRPr/>
            </a:pPr>
            <a:r>
              <a:rPr lang="en-US" sz="2400" i="1" dirty="0">
                <a:solidFill>
                  <a:srgbClr val="CC0000"/>
                </a:solidFill>
              </a:rPr>
              <a:t>2 Tim 2:15,  1 Peter 3:15</a:t>
            </a:r>
          </a:p>
          <a:p>
            <a:pPr marL="1127714" lvl="1" indent="-644408">
              <a:spcAft>
                <a:spcPts val="2400"/>
              </a:spcAft>
              <a:defRPr/>
            </a:pPr>
            <a:endParaRPr lang="en-US" sz="2800" i="1" dirty="0">
              <a:solidFill>
                <a:srgbClr val="C00000"/>
              </a:solidFill>
            </a:endParaRPr>
          </a:p>
        </p:txBody>
      </p:sp>
      <p:sp>
        <p:nvSpPr>
          <p:cNvPr id="1434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423951119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414338" y="587375"/>
            <a:ext cx="8691562" cy="4222750"/>
          </a:xfrm>
          <a:prstGeom prst="rect">
            <a:avLst/>
          </a:prstGeom>
          <a:noFill/>
          <a:ln w="9525">
            <a:noFill/>
            <a:miter lim="800000"/>
            <a:headEnd/>
            <a:tailEnd/>
          </a:ln>
          <a:effectLst/>
        </p:spPr>
        <p:txBody>
          <a:bodyPr lIns="96661" tIns="48331" rIns="96661" bIns="48331">
            <a:spAutoFit/>
          </a:bodyPr>
          <a:lstStyle/>
          <a:p>
            <a:pPr>
              <a:defRPr/>
            </a:pPr>
            <a:r>
              <a:rPr lang="en-US" sz="2300" b="1" i="1" u="sng" dirty="0">
                <a:solidFill>
                  <a:srgbClr val="CC0000"/>
                </a:solidFill>
                <a:cs typeface="Times New Roman" charset="0"/>
              </a:rPr>
              <a:t>2 Tim 2:15 </a:t>
            </a:r>
            <a:endParaRPr lang="en-US" sz="2300" b="1" i="1" u="sng" dirty="0">
              <a:solidFill>
                <a:srgbClr val="CC0000"/>
              </a:solidFill>
            </a:endParaRPr>
          </a:p>
          <a:p>
            <a:pPr>
              <a:defRPr/>
            </a:pPr>
            <a:endParaRPr lang="en-US" sz="800" b="1" i="1" u="sng" dirty="0">
              <a:solidFill>
                <a:srgbClr val="CC0000"/>
              </a:solidFill>
            </a:endParaRPr>
          </a:p>
          <a:p>
            <a:pPr>
              <a:defRPr/>
            </a:pPr>
            <a:r>
              <a:rPr lang="en-US" sz="2300" i="1" dirty="0">
                <a:solidFill>
                  <a:srgbClr val="000000"/>
                </a:solidFill>
                <a:cs typeface="Times New Roman" charset="0"/>
              </a:rPr>
              <a:t>“</a:t>
            </a:r>
            <a:r>
              <a:rPr lang="en-US" sz="2300" i="1" u="sng" dirty="0">
                <a:solidFill>
                  <a:schemeClr val="accent2"/>
                </a:solidFill>
                <a:cs typeface="Times New Roman" charset="0"/>
              </a:rPr>
              <a:t>Study to </a:t>
            </a:r>
            <a:r>
              <a:rPr lang="en-US" sz="2300" i="1" u="sng" dirty="0" err="1">
                <a:solidFill>
                  <a:schemeClr val="accent2"/>
                </a:solidFill>
                <a:cs typeface="Times New Roman" charset="0"/>
              </a:rPr>
              <a:t>shew</a:t>
            </a:r>
            <a:r>
              <a:rPr lang="en-US" sz="2300" i="1" u="sng" dirty="0">
                <a:solidFill>
                  <a:schemeClr val="accent2"/>
                </a:solidFill>
                <a:cs typeface="Times New Roman" charset="0"/>
              </a:rPr>
              <a:t> thyself approved unto God</a:t>
            </a:r>
            <a:r>
              <a:rPr lang="en-US" sz="2300" i="1" dirty="0">
                <a:solidFill>
                  <a:srgbClr val="000000"/>
                </a:solidFill>
                <a:cs typeface="Times New Roman" charset="0"/>
              </a:rPr>
              <a:t>, a </a:t>
            </a:r>
            <a:r>
              <a:rPr lang="en-US" sz="2300" i="1" u="sng" dirty="0">
                <a:solidFill>
                  <a:schemeClr val="accent2"/>
                </a:solidFill>
                <a:cs typeface="Times New Roman" charset="0"/>
              </a:rPr>
              <a:t>workman </a:t>
            </a:r>
            <a:r>
              <a:rPr lang="en-US" sz="2300" i="1" dirty="0">
                <a:solidFill>
                  <a:srgbClr val="000000"/>
                </a:solidFill>
                <a:cs typeface="Times New Roman" charset="0"/>
              </a:rPr>
              <a:t>that </a:t>
            </a:r>
            <a:r>
              <a:rPr lang="en-US" sz="2300" i="1" dirty="0" err="1">
                <a:solidFill>
                  <a:srgbClr val="000000"/>
                </a:solidFill>
                <a:cs typeface="Times New Roman" charset="0"/>
              </a:rPr>
              <a:t>needeth</a:t>
            </a:r>
            <a:r>
              <a:rPr lang="en-US" sz="2300" i="1" dirty="0">
                <a:solidFill>
                  <a:srgbClr val="000000"/>
                </a:solidFill>
                <a:cs typeface="Times New Roman" charset="0"/>
              </a:rPr>
              <a:t> not to be ashamed, rightly dividing the word of truth.”</a:t>
            </a:r>
            <a:r>
              <a:rPr lang="en-US" sz="2300" i="1" dirty="0">
                <a:cs typeface="Times New Roman" charset="0"/>
              </a:rPr>
              <a:t> </a:t>
            </a:r>
            <a:r>
              <a:rPr lang="en-US" sz="1600" i="1" dirty="0">
                <a:cs typeface="Times New Roman" charset="0"/>
              </a:rPr>
              <a:t>KJV</a:t>
            </a:r>
            <a:r>
              <a:rPr lang="en-US" sz="2300" i="1" dirty="0"/>
              <a:t> </a:t>
            </a:r>
          </a:p>
          <a:p>
            <a:pPr>
              <a:defRPr/>
            </a:pPr>
            <a:endParaRPr lang="en-US" sz="2300" i="1" dirty="0"/>
          </a:p>
          <a:p>
            <a:pPr>
              <a:defRPr/>
            </a:pPr>
            <a:endParaRPr lang="en-US" sz="2300" i="1" dirty="0"/>
          </a:p>
          <a:p>
            <a:pPr>
              <a:defRPr/>
            </a:pPr>
            <a:r>
              <a:rPr lang="en-US" sz="2300" b="1" i="1" u="sng" dirty="0">
                <a:solidFill>
                  <a:srgbClr val="CC0000"/>
                </a:solidFill>
                <a:cs typeface="Times New Roman" charset="0"/>
              </a:rPr>
              <a:t>1 Peter 3:15</a:t>
            </a:r>
            <a:r>
              <a:rPr lang="en-US" sz="2300" b="1" i="1" u="sng" dirty="0">
                <a:solidFill>
                  <a:srgbClr val="000000"/>
                </a:solidFill>
                <a:cs typeface="Times New Roman" charset="0"/>
              </a:rPr>
              <a:t> </a:t>
            </a:r>
            <a:endParaRPr lang="en-US" sz="2300" b="1" i="1" u="sng" dirty="0">
              <a:solidFill>
                <a:srgbClr val="CC0000"/>
              </a:solidFill>
            </a:endParaRPr>
          </a:p>
          <a:p>
            <a:pPr>
              <a:defRPr/>
            </a:pPr>
            <a:endParaRPr lang="en-US" sz="800" b="1" i="1" u="sng" dirty="0">
              <a:solidFill>
                <a:srgbClr val="CC0000"/>
              </a:solidFill>
            </a:endParaRPr>
          </a:p>
          <a:p>
            <a:pPr>
              <a:defRPr/>
            </a:pPr>
            <a:r>
              <a:rPr lang="en-US" sz="2300" i="1" dirty="0">
                <a:cs typeface="Times New Roman" charset="0"/>
              </a:rPr>
              <a:t>“But sanctify the Lord God in your hearts: </a:t>
            </a:r>
            <a:r>
              <a:rPr lang="en-US" sz="2300" i="1" u="sng" dirty="0">
                <a:solidFill>
                  <a:schemeClr val="accent2"/>
                </a:solidFill>
                <a:cs typeface="Times New Roman" charset="0"/>
              </a:rPr>
              <a:t>and be ready always</a:t>
            </a:r>
            <a:r>
              <a:rPr lang="en-US" sz="2300" i="1" dirty="0">
                <a:cs typeface="Times New Roman" charset="0"/>
              </a:rPr>
              <a:t> to give an answer to every man that </a:t>
            </a:r>
            <a:r>
              <a:rPr lang="en-US" sz="2300" i="1" dirty="0" err="1">
                <a:cs typeface="Times New Roman" charset="0"/>
              </a:rPr>
              <a:t>asketh</a:t>
            </a:r>
            <a:r>
              <a:rPr lang="en-US" sz="2300" i="1" dirty="0">
                <a:cs typeface="Times New Roman" charset="0"/>
              </a:rPr>
              <a:t> you a reason of the hope that is in you with meekness and fear.”  </a:t>
            </a:r>
            <a:r>
              <a:rPr lang="en-US" sz="1600" i="1" dirty="0">
                <a:cs typeface="Times New Roman" charset="0"/>
              </a:rPr>
              <a:t>KJV</a:t>
            </a:r>
            <a:endParaRPr lang="en-US" sz="2300" i="1" dirty="0">
              <a:solidFill>
                <a:srgbClr val="CC0000"/>
              </a:solidFill>
            </a:endParaRPr>
          </a:p>
          <a:p>
            <a:pPr>
              <a:defRPr/>
            </a:pPr>
            <a:endParaRPr lang="en-US" sz="2300" i="1" dirty="0">
              <a:solidFill>
                <a:srgbClr val="CC0000"/>
              </a:solidFill>
            </a:endParaRPr>
          </a:p>
          <a:p>
            <a:pPr>
              <a:defRPr/>
            </a:pPr>
            <a:endParaRPr lang="en-US" sz="2300" i="1" dirty="0">
              <a:solidFill>
                <a:srgbClr val="CC0000"/>
              </a:solidFill>
              <a:cs typeface="Times New Roman" charset="0"/>
            </a:endParaRPr>
          </a:p>
        </p:txBody>
      </p:sp>
      <p:sp>
        <p:nvSpPr>
          <p:cNvPr id="4" name="Rectangle 3"/>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5603" name="Text Box 3"/>
          <p:cNvSpPr txBox="1">
            <a:spLocks noChangeArrowheads="1"/>
          </p:cNvSpPr>
          <p:nvPr/>
        </p:nvSpPr>
        <p:spPr bwMode="auto">
          <a:xfrm>
            <a:off x="239713" y="847143"/>
            <a:ext cx="8804275" cy="3513926"/>
          </a:xfrm>
          <a:prstGeom prst="rect">
            <a:avLst/>
          </a:prstGeom>
          <a:noFill/>
          <a:ln w="28575">
            <a:noFill/>
            <a:miter lim="800000"/>
            <a:headEnd/>
            <a:tailEnd/>
          </a:ln>
          <a:effectLst/>
        </p:spPr>
        <p:txBody>
          <a:bodyPr lIns="96661" tIns="48331" rIns="96661" bIns="48331">
            <a:spAutoFit/>
          </a:bodyPr>
          <a:lstStyle/>
          <a:p>
            <a:pPr marL="644408" indent="-644408">
              <a:spcAft>
                <a:spcPts val="2400"/>
              </a:spcAft>
              <a:defRPr/>
            </a:pPr>
            <a:r>
              <a:rPr lang="en-US" sz="3000" b="1" dirty="0"/>
              <a:t>II.  </a:t>
            </a:r>
            <a:r>
              <a:rPr lang="en-US" sz="3000" b="1" u="sng" dirty="0"/>
              <a:t>We Must be Prepared!</a:t>
            </a:r>
          </a:p>
          <a:p>
            <a:pPr marL="1127714" lvl="1" indent="-644408">
              <a:spcAft>
                <a:spcPts val="0"/>
              </a:spcAft>
              <a:defRPr/>
            </a:pPr>
            <a:r>
              <a:rPr lang="en-US" sz="2800" b="1" i="1" dirty="0">
                <a:solidFill>
                  <a:srgbClr val="006600"/>
                </a:solidFill>
              </a:rPr>
              <a:t>A.  We are Commanded to be Prepared</a:t>
            </a:r>
          </a:p>
          <a:p>
            <a:pPr marL="1792819" lvl="3" indent="-342900">
              <a:spcAft>
                <a:spcPts val="2400"/>
              </a:spcAft>
              <a:buFont typeface="Arial" panose="020B0604020202020204" pitchFamily="34" charset="0"/>
              <a:buChar char="•"/>
              <a:defRPr/>
            </a:pPr>
            <a:r>
              <a:rPr lang="en-US" sz="2400" i="1" dirty="0">
                <a:solidFill>
                  <a:srgbClr val="CC0000"/>
                </a:solidFill>
              </a:rPr>
              <a:t>2 Tim 2:15,  1 Peter 3:15</a:t>
            </a:r>
          </a:p>
          <a:p>
            <a:pPr marL="1127714" lvl="1" indent="-644408">
              <a:spcAft>
                <a:spcPts val="0"/>
              </a:spcAft>
              <a:defRPr/>
            </a:pPr>
            <a:r>
              <a:rPr lang="en-US" sz="2800" b="1" i="1" dirty="0">
                <a:solidFill>
                  <a:srgbClr val="006600"/>
                </a:solidFill>
              </a:rPr>
              <a:t>B.  We are Commanded to be Watchful and Ready</a:t>
            </a:r>
          </a:p>
          <a:p>
            <a:pPr marL="1792819" lvl="3" indent="-342900">
              <a:spcAft>
                <a:spcPts val="2400"/>
              </a:spcAft>
              <a:buFont typeface="Arial" panose="020B0604020202020204" pitchFamily="34" charset="0"/>
              <a:buChar char="•"/>
              <a:defRPr/>
            </a:pPr>
            <a:r>
              <a:rPr lang="en-US" sz="2400" i="1" dirty="0">
                <a:solidFill>
                  <a:srgbClr val="CC0000"/>
                </a:solidFill>
              </a:rPr>
              <a:t>1 Peter 5:8.  Acts 20:31,  Col 4:2</a:t>
            </a:r>
          </a:p>
          <a:p>
            <a:pPr marL="1127714" lvl="1" indent="-644408">
              <a:spcAft>
                <a:spcPts val="2400"/>
              </a:spcAft>
              <a:defRPr/>
            </a:pPr>
            <a:endParaRPr lang="en-US" sz="2800" i="1" dirty="0">
              <a:solidFill>
                <a:srgbClr val="C00000"/>
              </a:solidFill>
            </a:endParaRPr>
          </a:p>
        </p:txBody>
      </p:sp>
      <p:sp>
        <p:nvSpPr>
          <p:cNvPr id="1434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2515465366"/>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3"/>
          <p:cNvSpPr txBox="1">
            <a:spLocks noChangeArrowheads="1"/>
          </p:cNvSpPr>
          <p:nvPr/>
        </p:nvSpPr>
        <p:spPr bwMode="auto">
          <a:xfrm>
            <a:off x="414338" y="587375"/>
            <a:ext cx="8691562" cy="5684838"/>
          </a:xfrm>
          <a:prstGeom prst="rect">
            <a:avLst/>
          </a:prstGeom>
          <a:noFill/>
          <a:ln w="9525">
            <a:noFill/>
            <a:miter lim="800000"/>
            <a:headEnd/>
            <a:tailEnd/>
          </a:ln>
          <a:effectLst/>
        </p:spPr>
        <p:txBody>
          <a:bodyPr lIns="96661" tIns="48331" rIns="96661" bIns="48331">
            <a:spAutoFit/>
          </a:bodyPr>
          <a:lstStyle/>
          <a:p>
            <a:pPr>
              <a:defRPr/>
            </a:pPr>
            <a:r>
              <a:rPr lang="en-US" b="1" i="1" u="sng" dirty="0">
                <a:solidFill>
                  <a:srgbClr val="CC0000"/>
                </a:solidFill>
                <a:cs typeface="Times New Roman" charset="0"/>
              </a:rPr>
              <a:t>1 Peter 5:8 </a:t>
            </a:r>
            <a:endParaRPr lang="en-US" b="1" i="1" u="sng" dirty="0">
              <a:solidFill>
                <a:srgbClr val="CC0000"/>
              </a:solidFill>
            </a:endParaRPr>
          </a:p>
          <a:p>
            <a:pPr>
              <a:defRPr/>
            </a:pPr>
            <a:endParaRPr lang="en-US" sz="800" b="1" i="1" u="sng" dirty="0">
              <a:solidFill>
                <a:srgbClr val="CC0000"/>
              </a:solidFill>
            </a:endParaRPr>
          </a:p>
          <a:p>
            <a:pPr>
              <a:defRPr/>
            </a:pPr>
            <a:r>
              <a:rPr lang="en-US" i="1" dirty="0">
                <a:solidFill>
                  <a:srgbClr val="000000"/>
                </a:solidFill>
                <a:cs typeface="Times New Roman" charset="0"/>
              </a:rPr>
              <a:t>“</a:t>
            </a:r>
            <a:r>
              <a:rPr lang="en-US" i="1" u="sng" dirty="0">
                <a:solidFill>
                  <a:schemeClr val="accent2"/>
                </a:solidFill>
                <a:cs typeface="Times New Roman" charset="0"/>
              </a:rPr>
              <a:t>Be sober, be vigilant</a:t>
            </a:r>
            <a:r>
              <a:rPr lang="en-US" i="1" dirty="0">
                <a:solidFill>
                  <a:srgbClr val="000000"/>
                </a:solidFill>
                <a:cs typeface="Times New Roman" charset="0"/>
              </a:rPr>
              <a:t>; because your adversary the devil, as a roaring lion, </a:t>
            </a:r>
            <a:r>
              <a:rPr lang="en-US" i="1" dirty="0" err="1">
                <a:solidFill>
                  <a:srgbClr val="000000"/>
                </a:solidFill>
                <a:cs typeface="Times New Roman" charset="0"/>
              </a:rPr>
              <a:t>walketh</a:t>
            </a:r>
            <a:r>
              <a:rPr lang="en-US" i="1" dirty="0">
                <a:solidFill>
                  <a:srgbClr val="000000"/>
                </a:solidFill>
                <a:cs typeface="Times New Roman" charset="0"/>
              </a:rPr>
              <a:t> about, seeking whom he may devour:</a:t>
            </a:r>
            <a:r>
              <a:rPr lang="en-US" i="1" dirty="0">
                <a:cs typeface="Times New Roman" charset="0"/>
              </a:rPr>
              <a:t>”</a:t>
            </a:r>
            <a:r>
              <a:rPr lang="en-US" sz="2300" i="1" dirty="0">
                <a:cs typeface="Times New Roman" charset="0"/>
              </a:rPr>
              <a:t> </a:t>
            </a:r>
            <a:r>
              <a:rPr lang="en-US" sz="1900" i="1" dirty="0">
                <a:cs typeface="Times New Roman" charset="0"/>
              </a:rPr>
              <a:t>KJV</a:t>
            </a:r>
            <a:r>
              <a:rPr lang="en-US" sz="2300" i="1" dirty="0"/>
              <a:t> </a:t>
            </a:r>
          </a:p>
          <a:p>
            <a:pPr>
              <a:defRPr/>
            </a:pPr>
            <a:endParaRPr lang="en-US" sz="2300" i="1" dirty="0"/>
          </a:p>
          <a:p>
            <a:pPr>
              <a:defRPr/>
            </a:pPr>
            <a:endParaRPr lang="en-US" sz="2300" i="1" dirty="0"/>
          </a:p>
          <a:p>
            <a:pPr>
              <a:defRPr/>
            </a:pPr>
            <a:r>
              <a:rPr lang="en-US" b="1" i="1" u="sng" dirty="0">
                <a:solidFill>
                  <a:srgbClr val="CC0000"/>
                </a:solidFill>
                <a:cs typeface="Times New Roman" charset="0"/>
              </a:rPr>
              <a:t>Acts 20:31 </a:t>
            </a:r>
            <a:endParaRPr lang="en-US" b="1" i="1" u="sng" dirty="0">
              <a:solidFill>
                <a:srgbClr val="CC0000"/>
              </a:solidFill>
            </a:endParaRPr>
          </a:p>
          <a:p>
            <a:pPr>
              <a:defRPr/>
            </a:pPr>
            <a:endParaRPr lang="en-US" sz="800" b="1" i="1" u="sng" dirty="0">
              <a:solidFill>
                <a:srgbClr val="CC0000"/>
              </a:solidFill>
            </a:endParaRPr>
          </a:p>
          <a:p>
            <a:pPr>
              <a:defRPr/>
            </a:pPr>
            <a:r>
              <a:rPr lang="en-US" i="1" dirty="0">
                <a:cs typeface="Times New Roman" charset="0"/>
              </a:rPr>
              <a:t>“</a:t>
            </a:r>
            <a:r>
              <a:rPr lang="en-US" i="1" u="sng" dirty="0">
                <a:solidFill>
                  <a:schemeClr val="accent2"/>
                </a:solidFill>
                <a:cs typeface="Times New Roman" charset="0"/>
              </a:rPr>
              <a:t>Therefore watch,</a:t>
            </a:r>
            <a:r>
              <a:rPr lang="en-US" i="1" dirty="0">
                <a:cs typeface="Times New Roman" charset="0"/>
              </a:rPr>
              <a:t> and remember, that by the space of three years </a:t>
            </a:r>
            <a:r>
              <a:rPr lang="en-US" i="1" u="sng" dirty="0">
                <a:solidFill>
                  <a:schemeClr val="accent2"/>
                </a:solidFill>
                <a:cs typeface="Times New Roman" charset="0"/>
              </a:rPr>
              <a:t>I ceased not to warn every one</a:t>
            </a:r>
            <a:r>
              <a:rPr lang="en-US" i="1" dirty="0">
                <a:cs typeface="Times New Roman" charset="0"/>
              </a:rPr>
              <a:t> night and day with tears.”</a:t>
            </a:r>
            <a:r>
              <a:rPr lang="en-US" sz="2300" i="1" dirty="0">
                <a:solidFill>
                  <a:srgbClr val="CC0000"/>
                </a:solidFill>
                <a:cs typeface="Times New Roman" charset="0"/>
              </a:rPr>
              <a:t>  </a:t>
            </a:r>
            <a:r>
              <a:rPr lang="en-US" sz="1900" i="1" dirty="0">
                <a:cs typeface="Times New Roman" charset="0"/>
              </a:rPr>
              <a:t>KJV</a:t>
            </a:r>
            <a:endParaRPr lang="en-US" sz="2300" i="1" dirty="0">
              <a:solidFill>
                <a:srgbClr val="CC0000"/>
              </a:solidFill>
            </a:endParaRPr>
          </a:p>
          <a:p>
            <a:pPr>
              <a:defRPr/>
            </a:pPr>
            <a:endParaRPr lang="en-US" sz="2300" i="1" dirty="0">
              <a:solidFill>
                <a:srgbClr val="CC0000"/>
              </a:solidFill>
            </a:endParaRPr>
          </a:p>
          <a:p>
            <a:pPr>
              <a:defRPr/>
            </a:pPr>
            <a:endParaRPr lang="en-US" sz="2300" i="1" dirty="0">
              <a:solidFill>
                <a:srgbClr val="CC0000"/>
              </a:solidFill>
            </a:endParaRPr>
          </a:p>
          <a:p>
            <a:pPr>
              <a:defRPr/>
            </a:pPr>
            <a:r>
              <a:rPr lang="en-US" b="1" i="1" u="sng" dirty="0">
                <a:solidFill>
                  <a:srgbClr val="CC0000"/>
                </a:solidFill>
                <a:cs typeface="Times New Roman" charset="0"/>
              </a:rPr>
              <a:t>Col 4:2 </a:t>
            </a:r>
            <a:endParaRPr lang="en-US" b="1" i="1" u="sng" dirty="0">
              <a:solidFill>
                <a:srgbClr val="CC0000"/>
              </a:solidFill>
            </a:endParaRPr>
          </a:p>
          <a:p>
            <a:pPr>
              <a:defRPr/>
            </a:pPr>
            <a:endParaRPr lang="en-US" sz="800" b="1" i="1" u="sng" dirty="0">
              <a:solidFill>
                <a:srgbClr val="CC0000"/>
              </a:solidFill>
            </a:endParaRPr>
          </a:p>
          <a:p>
            <a:pPr>
              <a:defRPr/>
            </a:pPr>
            <a:r>
              <a:rPr lang="en-US" i="1" dirty="0">
                <a:cs typeface="Times New Roman" charset="0"/>
              </a:rPr>
              <a:t>“</a:t>
            </a:r>
            <a:r>
              <a:rPr lang="en-US" i="1" dirty="0">
                <a:solidFill>
                  <a:srgbClr val="000000"/>
                </a:solidFill>
                <a:cs typeface="Times New Roman" charset="0"/>
              </a:rPr>
              <a:t>Continue in prayer, and </a:t>
            </a:r>
            <a:r>
              <a:rPr lang="en-US" i="1" u="sng" dirty="0">
                <a:solidFill>
                  <a:schemeClr val="accent2"/>
                </a:solidFill>
                <a:cs typeface="Times New Roman" charset="0"/>
              </a:rPr>
              <a:t>watch in the same</a:t>
            </a:r>
            <a:r>
              <a:rPr lang="en-US" i="1" dirty="0">
                <a:solidFill>
                  <a:srgbClr val="000000"/>
                </a:solidFill>
                <a:cs typeface="Times New Roman" charset="0"/>
              </a:rPr>
              <a:t> with thanksgiving;</a:t>
            </a:r>
            <a:r>
              <a:rPr lang="en-US" i="1" dirty="0">
                <a:cs typeface="Times New Roman" charset="0"/>
              </a:rPr>
              <a:t>”</a:t>
            </a:r>
            <a:r>
              <a:rPr lang="en-US" sz="2300" i="1" dirty="0">
                <a:solidFill>
                  <a:srgbClr val="CC0000"/>
                </a:solidFill>
                <a:cs typeface="Times New Roman" charset="0"/>
              </a:rPr>
              <a:t>  </a:t>
            </a:r>
            <a:r>
              <a:rPr lang="en-US" sz="1900" i="1" dirty="0">
                <a:cs typeface="Times New Roman" charset="0"/>
              </a:rPr>
              <a:t>KJV</a:t>
            </a:r>
            <a:endParaRPr lang="en-US" sz="2300" i="1" dirty="0">
              <a:solidFill>
                <a:srgbClr val="CC0000"/>
              </a:solidFill>
            </a:endParaRPr>
          </a:p>
          <a:p>
            <a:pPr>
              <a:defRPr/>
            </a:pPr>
            <a:endParaRPr lang="en-US" sz="2300" i="1" dirty="0">
              <a:solidFill>
                <a:srgbClr val="CC0000"/>
              </a:solidFill>
              <a:cs typeface="Times New Roman" charset="0"/>
            </a:endParaRPr>
          </a:p>
        </p:txBody>
      </p:sp>
      <p:sp>
        <p:nvSpPr>
          <p:cNvPr id="4" name="Rectangle 3"/>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5603" name="Text Box 3"/>
          <p:cNvSpPr txBox="1">
            <a:spLocks noChangeArrowheads="1"/>
          </p:cNvSpPr>
          <p:nvPr/>
        </p:nvSpPr>
        <p:spPr bwMode="auto">
          <a:xfrm>
            <a:off x="239713" y="847143"/>
            <a:ext cx="8804275" cy="6176193"/>
          </a:xfrm>
          <a:prstGeom prst="rect">
            <a:avLst/>
          </a:prstGeom>
          <a:noFill/>
          <a:ln w="28575">
            <a:noFill/>
            <a:miter lim="800000"/>
            <a:headEnd/>
            <a:tailEnd/>
          </a:ln>
          <a:effectLst/>
        </p:spPr>
        <p:txBody>
          <a:bodyPr lIns="96661" tIns="48331" rIns="96661" bIns="48331">
            <a:spAutoFit/>
          </a:bodyPr>
          <a:lstStyle/>
          <a:p>
            <a:pPr marL="644408" indent="-644408">
              <a:spcAft>
                <a:spcPts val="2400"/>
              </a:spcAft>
              <a:defRPr/>
            </a:pPr>
            <a:r>
              <a:rPr lang="en-US" sz="3000" b="1" dirty="0"/>
              <a:t>II.  </a:t>
            </a:r>
            <a:r>
              <a:rPr lang="en-US" sz="3000" b="1" u="sng" dirty="0"/>
              <a:t>We Must be Prepared!</a:t>
            </a:r>
          </a:p>
          <a:p>
            <a:pPr marL="1127714" lvl="1" indent="-644408">
              <a:spcAft>
                <a:spcPts val="0"/>
              </a:spcAft>
              <a:defRPr/>
            </a:pPr>
            <a:r>
              <a:rPr lang="en-US" sz="2800" b="1" i="1" dirty="0">
                <a:solidFill>
                  <a:srgbClr val="006600"/>
                </a:solidFill>
              </a:rPr>
              <a:t>A.  We are Commanded to be Prepared</a:t>
            </a:r>
          </a:p>
          <a:p>
            <a:pPr marL="1792819" lvl="3" indent="-342900">
              <a:spcAft>
                <a:spcPts val="2400"/>
              </a:spcAft>
              <a:buFont typeface="Arial" panose="020B0604020202020204" pitchFamily="34" charset="0"/>
              <a:buChar char="•"/>
              <a:defRPr/>
            </a:pPr>
            <a:r>
              <a:rPr lang="en-US" sz="2400" i="1" dirty="0">
                <a:solidFill>
                  <a:srgbClr val="CC0000"/>
                </a:solidFill>
              </a:rPr>
              <a:t>2 Tim 2:15,  1 Peter 3:15</a:t>
            </a:r>
          </a:p>
          <a:p>
            <a:pPr marL="1127714" lvl="1" indent="-644408">
              <a:spcAft>
                <a:spcPts val="0"/>
              </a:spcAft>
              <a:defRPr/>
            </a:pPr>
            <a:r>
              <a:rPr lang="en-US" sz="2800" b="1" i="1" dirty="0">
                <a:solidFill>
                  <a:srgbClr val="006600"/>
                </a:solidFill>
              </a:rPr>
              <a:t>B.  We are Commanded to be Watchful and Ready</a:t>
            </a:r>
          </a:p>
          <a:p>
            <a:pPr marL="1792819" lvl="3" indent="-342900">
              <a:spcAft>
                <a:spcPts val="2400"/>
              </a:spcAft>
              <a:buFont typeface="Arial" panose="020B0604020202020204" pitchFamily="34" charset="0"/>
              <a:buChar char="•"/>
              <a:defRPr/>
            </a:pPr>
            <a:r>
              <a:rPr lang="en-US" sz="2400" i="1" dirty="0">
                <a:solidFill>
                  <a:srgbClr val="CC0000"/>
                </a:solidFill>
              </a:rPr>
              <a:t>1 Peter 5:8.  Acts 20:31,  Col 4:2</a:t>
            </a:r>
          </a:p>
          <a:p>
            <a:pPr marL="1127714" lvl="1" indent="-644408">
              <a:spcAft>
                <a:spcPts val="600"/>
              </a:spcAft>
              <a:defRPr/>
            </a:pPr>
            <a:r>
              <a:rPr lang="en-US" sz="2800" b="1" i="1" dirty="0">
                <a:solidFill>
                  <a:srgbClr val="006600"/>
                </a:solidFill>
              </a:rPr>
              <a:t>C.  Our Spiritual Life depends upon our Preparation &amp; Watchfulness! </a:t>
            </a:r>
          </a:p>
          <a:p>
            <a:pPr marL="1792994" lvl="3" indent="-342900">
              <a:spcAft>
                <a:spcPts val="2400"/>
              </a:spcAft>
              <a:buFont typeface="Arial" panose="020B0604020202020204" pitchFamily="34" charset="0"/>
              <a:buChar char="•"/>
              <a:defRPr/>
            </a:pPr>
            <a:r>
              <a:rPr lang="en-US" sz="2400" i="1" dirty="0">
                <a:solidFill>
                  <a:srgbClr val="C00000"/>
                </a:solidFill>
                <a:cs typeface="Times New Roman" charset="0"/>
              </a:rPr>
              <a:t>1 Peter 5:8 </a:t>
            </a:r>
            <a:r>
              <a:rPr lang="en-US" sz="2400" i="1" dirty="0">
                <a:solidFill>
                  <a:srgbClr val="000000"/>
                </a:solidFill>
                <a:cs typeface="Times New Roman" charset="0"/>
              </a:rPr>
              <a:t>- “</a:t>
            </a:r>
            <a:r>
              <a:rPr lang="en-US" sz="2400" i="1" dirty="0">
                <a:cs typeface="Times New Roman" charset="0"/>
              </a:rPr>
              <a:t>Be sober, be vigilant</a:t>
            </a:r>
            <a:r>
              <a:rPr lang="en-US" sz="2400" i="1" dirty="0">
                <a:solidFill>
                  <a:srgbClr val="000000"/>
                </a:solidFill>
                <a:cs typeface="Times New Roman" charset="0"/>
              </a:rPr>
              <a:t>; because your adversary the devil, as a roaring lion, walketh about, </a:t>
            </a:r>
            <a:r>
              <a:rPr lang="en-US" sz="2400" b="1" i="1" u="sng" dirty="0">
                <a:solidFill>
                  <a:srgbClr val="000000"/>
                </a:solidFill>
                <a:cs typeface="Times New Roman" charset="0"/>
              </a:rPr>
              <a:t>seeking whom he may devour</a:t>
            </a:r>
            <a:r>
              <a:rPr lang="en-US" sz="2400" i="1" dirty="0">
                <a:solidFill>
                  <a:srgbClr val="000000"/>
                </a:solidFill>
                <a:cs typeface="Times New Roman" charset="0"/>
              </a:rPr>
              <a:t>:</a:t>
            </a:r>
            <a:r>
              <a:rPr lang="en-US" sz="2400" i="1" dirty="0">
                <a:cs typeface="Times New Roman" charset="0"/>
              </a:rPr>
              <a:t>” </a:t>
            </a:r>
          </a:p>
          <a:p>
            <a:pPr marL="1792994" lvl="3" indent="-342900">
              <a:spcAft>
                <a:spcPts val="2400"/>
              </a:spcAft>
              <a:buFont typeface="Arial" panose="020B0604020202020204" pitchFamily="34" charset="0"/>
              <a:buChar char="•"/>
              <a:defRPr/>
            </a:pPr>
            <a:r>
              <a:rPr lang="en-US" sz="2400" i="1" dirty="0">
                <a:cs typeface="Times New Roman" charset="0"/>
              </a:rPr>
              <a:t>The lives of our FAMILY (Spiritual and Physical) depend on our preparation.</a:t>
            </a:r>
            <a:endParaRPr lang="en-US" sz="2800" i="1" dirty="0">
              <a:solidFill>
                <a:srgbClr val="C00000"/>
              </a:solidFill>
            </a:endParaRPr>
          </a:p>
        </p:txBody>
      </p:sp>
      <p:sp>
        <p:nvSpPr>
          <p:cNvPr id="1434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255699708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60419" name="Text Box 3"/>
          <p:cNvSpPr txBox="1">
            <a:spLocks noChangeArrowheads="1"/>
          </p:cNvSpPr>
          <p:nvPr/>
        </p:nvSpPr>
        <p:spPr bwMode="auto">
          <a:xfrm>
            <a:off x="303213" y="839788"/>
            <a:ext cx="8804275" cy="559271"/>
          </a:xfrm>
          <a:prstGeom prst="rect">
            <a:avLst/>
          </a:prstGeom>
          <a:noFill/>
          <a:ln w="28575">
            <a:noFill/>
            <a:miter lim="800000"/>
            <a:headEnd/>
            <a:tailEnd/>
          </a:ln>
          <a:effectLst/>
        </p:spPr>
        <p:txBody>
          <a:bodyPr lIns="96661" tIns="48331" rIns="96661" bIns="48331">
            <a:spAutoFit/>
          </a:bodyPr>
          <a:lstStyle/>
          <a:p>
            <a:pPr marL="644408" indent="-644408">
              <a:spcBef>
                <a:spcPts val="0"/>
              </a:spcBef>
              <a:spcAft>
                <a:spcPts val="1200"/>
              </a:spcAft>
              <a:defRPr/>
            </a:pPr>
            <a:r>
              <a:rPr lang="en-US" sz="3000" b="1" dirty="0"/>
              <a:t>III.  </a:t>
            </a:r>
            <a:r>
              <a:rPr lang="en-US" sz="3000" b="1" u="sng" dirty="0"/>
              <a:t>Christian Soldiers MUST Know the Basics!</a:t>
            </a:r>
          </a:p>
        </p:txBody>
      </p:sp>
      <p:sp>
        <p:nvSpPr>
          <p:cNvPr id="1741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75795520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401638" y="1839913"/>
            <a:ext cx="8894762" cy="2159709"/>
          </a:xfrm>
          <a:prstGeom prst="rect">
            <a:avLst/>
          </a:prstGeom>
          <a:noFill/>
          <a:ln w="28575">
            <a:noFill/>
            <a:miter lim="800000"/>
            <a:headEnd/>
            <a:tailEnd/>
          </a:ln>
          <a:effectLst/>
        </p:spPr>
        <p:txBody>
          <a:bodyPr wrap="square" lIns="96661" tIns="48331" rIns="96661" bIns="48331">
            <a:spAutoFit/>
          </a:bodyPr>
          <a:lstStyle/>
          <a:p>
            <a:pPr marL="424572" indent="-424572">
              <a:spcAft>
                <a:spcPts val="1200"/>
              </a:spcAft>
              <a:defRPr/>
            </a:pPr>
            <a:r>
              <a:rPr lang="en-US" sz="3200" b="1" u="sng" dirty="0"/>
              <a:t>Introduction</a:t>
            </a:r>
          </a:p>
          <a:p>
            <a:pPr marL="424572" indent="-424572">
              <a:spcAft>
                <a:spcPts val="2400"/>
              </a:spcAft>
              <a:defRPr/>
            </a:pPr>
            <a:r>
              <a:rPr lang="en-US" sz="2400" b="1" i="1" dirty="0">
                <a:solidFill>
                  <a:srgbClr val="006600"/>
                </a:solidFill>
              </a:rPr>
              <a:t>1.  The Army spends much of its time training to be Combat Ready</a:t>
            </a:r>
          </a:p>
          <a:p>
            <a:pPr marL="424572" indent="-424572">
              <a:spcAft>
                <a:spcPts val="2400"/>
              </a:spcAft>
              <a:defRPr/>
            </a:pPr>
            <a:r>
              <a:rPr lang="en-US" sz="2400" b="1" i="1" dirty="0">
                <a:solidFill>
                  <a:srgbClr val="006600"/>
                </a:solidFill>
              </a:rPr>
              <a:t>2.  “Combat Ready” means: ready for Immediate deployment, ready for </a:t>
            </a:r>
            <a:r>
              <a:rPr lang="en-US" sz="2400" b="1" i="1" u="sng" dirty="0">
                <a:solidFill>
                  <a:srgbClr val="006600"/>
                </a:solidFill>
              </a:rPr>
              <a:t>Immediate Action</a:t>
            </a:r>
          </a:p>
        </p:txBody>
      </p:sp>
      <p:sp>
        <p:nvSpPr>
          <p:cNvPr id="3075" name="Rectangle 3"/>
          <p:cNvSpPr>
            <a:spLocks noChangeArrowheads="1"/>
          </p:cNvSpPr>
          <p:nvPr/>
        </p:nvSpPr>
        <p:spPr bwMode="auto">
          <a:xfrm>
            <a:off x="398463" y="1785938"/>
            <a:ext cx="8891587" cy="5180012"/>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3076" name="Rectangle 4"/>
          <p:cNvSpPr>
            <a:spLocks noChangeArrowheads="1"/>
          </p:cNvSpPr>
          <p:nvPr/>
        </p:nvSpPr>
        <p:spPr bwMode="auto">
          <a:xfrm>
            <a:off x="447675" y="338138"/>
            <a:ext cx="8826500" cy="1301750"/>
          </a:xfrm>
          <a:prstGeom prst="rect">
            <a:avLst/>
          </a:prstGeom>
          <a:solidFill>
            <a:srgbClr val="008000"/>
          </a:solidFill>
          <a:ln w="28575">
            <a:solidFill>
              <a:schemeClr val="tx1"/>
            </a:solidFill>
            <a:miter lim="800000"/>
            <a:headEnd/>
            <a:tailEnd/>
          </a:ln>
        </p:spPr>
        <p:txBody>
          <a:bodyPr wrap="none" lIns="96661" tIns="48331" rIns="96661" bIns="48331" anchor="ctr"/>
          <a:lstStyle/>
          <a:p>
            <a:endParaRPr lang="en-US"/>
          </a:p>
        </p:txBody>
      </p:sp>
      <p:sp>
        <p:nvSpPr>
          <p:cNvPr id="6" name="Text Box 5"/>
          <p:cNvSpPr txBox="1">
            <a:spLocks noChangeArrowheads="1"/>
          </p:cNvSpPr>
          <p:nvPr/>
        </p:nvSpPr>
        <p:spPr bwMode="auto">
          <a:xfrm>
            <a:off x="419100" y="254000"/>
            <a:ext cx="8734425" cy="1544638"/>
          </a:xfrm>
          <a:prstGeom prst="rect">
            <a:avLst/>
          </a:prstGeom>
          <a:noFill/>
          <a:ln w="9525">
            <a:noFill/>
            <a:miter lim="800000"/>
            <a:headEnd/>
            <a:tailEnd/>
          </a:ln>
        </p:spPr>
        <p:txBody>
          <a:bodyPr lIns="96661" tIns="48331" rIns="96661" bIns="48331">
            <a:spAutoFit/>
          </a:bodyPr>
          <a:lstStyle/>
          <a:p>
            <a:pPr algn="ctr"/>
            <a:r>
              <a:rPr lang="en-US" sz="4700" dirty="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117523742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60419" name="Text Box 3"/>
          <p:cNvSpPr txBox="1">
            <a:spLocks noChangeArrowheads="1"/>
          </p:cNvSpPr>
          <p:nvPr/>
        </p:nvSpPr>
        <p:spPr bwMode="auto">
          <a:xfrm>
            <a:off x="303213" y="839788"/>
            <a:ext cx="8804275" cy="2959928"/>
          </a:xfrm>
          <a:prstGeom prst="rect">
            <a:avLst/>
          </a:prstGeom>
          <a:noFill/>
          <a:ln w="28575">
            <a:noFill/>
            <a:miter lim="800000"/>
            <a:headEnd/>
            <a:tailEnd/>
          </a:ln>
          <a:effectLst/>
        </p:spPr>
        <p:txBody>
          <a:bodyPr lIns="96661" tIns="48331" rIns="96661" bIns="48331">
            <a:spAutoFit/>
          </a:bodyPr>
          <a:lstStyle/>
          <a:p>
            <a:pPr marL="644408" indent="-644408">
              <a:spcBef>
                <a:spcPts val="0"/>
              </a:spcBef>
              <a:spcAft>
                <a:spcPts val="1200"/>
              </a:spcAft>
              <a:defRPr/>
            </a:pPr>
            <a:r>
              <a:rPr lang="en-US" sz="3000" b="1" dirty="0"/>
              <a:t>III.  </a:t>
            </a:r>
            <a:r>
              <a:rPr lang="en-US" sz="3000" b="1" u="sng" dirty="0"/>
              <a:t>Christian Soldiers MUST Know the Basics!</a:t>
            </a:r>
          </a:p>
          <a:p>
            <a:pPr marL="1010244" lvl="1" indent="-526938">
              <a:spcBef>
                <a:spcPts val="0"/>
              </a:spcBef>
              <a:spcAft>
                <a:spcPts val="0"/>
              </a:spcAft>
              <a:defRPr/>
            </a:pPr>
            <a:r>
              <a:rPr lang="en-US" sz="2700" b="1" i="1" dirty="0">
                <a:solidFill>
                  <a:srgbClr val="006600"/>
                </a:solidFill>
              </a:rPr>
              <a:t>A.  The Basics must be “</a:t>
            </a:r>
            <a:r>
              <a:rPr lang="en-US" sz="2700" b="1" i="1" u="sng" dirty="0">
                <a:solidFill>
                  <a:srgbClr val="006600"/>
                </a:solidFill>
              </a:rPr>
              <a:t>Second Nature</a:t>
            </a:r>
            <a:r>
              <a:rPr lang="en-US" sz="2700" b="1" i="1" dirty="0">
                <a:solidFill>
                  <a:srgbClr val="006600"/>
                </a:solidFill>
              </a:rPr>
              <a:t>”, Ready for </a:t>
            </a:r>
            <a:r>
              <a:rPr lang="en-US" sz="2700" b="1" i="1" u="sng" dirty="0">
                <a:solidFill>
                  <a:srgbClr val="006600"/>
                </a:solidFill>
              </a:rPr>
              <a:t>Immediate</a:t>
            </a:r>
            <a:r>
              <a:rPr lang="en-US" sz="2700" b="1" i="1" dirty="0">
                <a:solidFill>
                  <a:srgbClr val="006600"/>
                </a:solidFill>
              </a:rPr>
              <a:t> use!</a:t>
            </a:r>
          </a:p>
          <a:p>
            <a:pPr marL="1324058" lvl="2" indent="0">
              <a:spcBef>
                <a:spcPts val="0"/>
              </a:spcBef>
              <a:spcAft>
                <a:spcPts val="1200"/>
              </a:spcAft>
              <a:defRPr/>
            </a:pPr>
            <a:r>
              <a:rPr lang="en-US" sz="2300" b="1" i="1" u="sng" dirty="0">
                <a:solidFill>
                  <a:srgbClr val="CC0000"/>
                </a:solidFill>
                <a:cs typeface="Times New Roman" charset="0"/>
              </a:rPr>
              <a:t>1 Peter 3:15</a:t>
            </a:r>
            <a:r>
              <a:rPr lang="en-US" sz="2300" b="1" i="1" dirty="0">
                <a:solidFill>
                  <a:srgbClr val="000000"/>
                </a:solidFill>
                <a:cs typeface="Times New Roman" charset="0"/>
              </a:rPr>
              <a:t> -</a:t>
            </a:r>
            <a:r>
              <a:rPr lang="en-US" sz="2300" i="1" dirty="0">
                <a:cs typeface="Times New Roman" charset="0"/>
              </a:rPr>
              <a:t>“But sanctify the Lord God in your hearts: </a:t>
            </a:r>
            <a:r>
              <a:rPr lang="en-US" sz="2300" i="1" u="sng" dirty="0">
                <a:solidFill>
                  <a:schemeClr val="accent2"/>
                </a:solidFill>
                <a:cs typeface="Times New Roman" charset="0"/>
              </a:rPr>
              <a:t>and be ready always</a:t>
            </a:r>
            <a:r>
              <a:rPr lang="en-US" sz="2300" i="1" dirty="0">
                <a:cs typeface="Times New Roman" charset="0"/>
              </a:rPr>
              <a:t> to give an answer to every man that </a:t>
            </a:r>
            <a:r>
              <a:rPr lang="en-US" sz="2300" i="1" dirty="0" err="1">
                <a:cs typeface="Times New Roman" charset="0"/>
              </a:rPr>
              <a:t>asketh</a:t>
            </a:r>
            <a:r>
              <a:rPr lang="en-US" sz="2300" i="1" dirty="0">
                <a:cs typeface="Times New Roman" charset="0"/>
              </a:rPr>
              <a:t> you a reason of the hope that is in you with meekness and fear.”  </a:t>
            </a:r>
            <a:r>
              <a:rPr lang="en-US" sz="1900" i="1" dirty="0">
                <a:cs typeface="Times New Roman" charset="0"/>
              </a:rPr>
              <a:t>KJV</a:t>
            </a:r>
          </a:p>
        </p:txBody>
      </p:sp>
      <p:sp>
        <p:nvSpPr>
          <p:cNvPr id="1741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1707162504"/>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60419" name="Text Box 3"/>
          <p:cNvSpPr txBox="1">
            <a:spLocks noChangeArrowheads="1"/>
          </p:cNvSpPr>
          <p:nvPr/>
        </p:nvSpPr>
        <p:spPr bwMode="auto">
          <a:xfrm>
            <a:off x="303213" y="839788"/>
            <a:ext cx="8804275" cy="3883258"/>
          </a:xfrm>
          <a:prstGeom prst="rect">
            <a:avLst/>
          </a:prstGeom>
          <a:noFill/>
          <a:ln w="28575">
            <a:noFill/>
            <a:miter lim="800000"/>
            <a:headEnd/>
            <a:tailEnd/>
          </a:ln>
          <a:effectLst/>
        </p:spPr>
        <p:txBody>
          <a:bodyPr lIns="96661" tIns="48331" rIns="96661" bIns="48331">
            <a:spAutoFit/>
          </a:bodyPr>
          <a:lstStyle/>
          <a:p>
            <a:pPr marL="644408" indent="-644408">
              <a:spcBef>
                <a:spcPts val="0"/>
              </a:spcBef>
              <a:spcAft>
                <a:spcPts val="1200"/>
              </a:spcAft>
              <a:defRPr/>
            </a:pPr>
            <a:r>
              <a:rPr lang="en-US" sz="3000" b="1" dirty="0"/>
              <a:t>III.  </a:t>
            </a:r>
            <a:r>
              <a:rPr lang="en-US" sz="3000" b="1" u="sng" dirty="0"/>
              <a:t>Christian Soldiers MUST Know the Basics!</a:t>
            </a:r>
          </a:p>
          <a:p>
            <a:pPr marL="1010244" lvl="1" indent="-526938">
              <a:spcBef>
                <a:spcPts val="0"/>
              </a:spcBef>
              <a:spcAft>
                <a:spcPts val="0"/>
              </a:spcAft>
              <a:defRPr/>
            </a:pPr>
            <a:r>
              <a:rPr lang="en-US" sz="2700" b="1" i="1" dirty="0">
                <a:solidFill>
                  <a:srgbClr val="006600"/>
                </a:solidFill>
              </a:rPr>
              <a:t>A.  The Basics must be “</a:t>
            </a:r>
            <a:r>
              <a:rPr lang="en-US" sz="2700" b="1" i="1" u="sng" dirty="0">
                <a:solidFill>
                  <a:srgbClr val="006600"/>
                </a:solidFill>
              </a:rPr>
              <a:t>Second Nature</a:t>
            </a:r>
            <a:r>
              <a:rPr lang="en-US" sz="2700" b="1" i="1" dirty="0">
                <a:solidFill>
                  <a:srgbClr val="006600"/>
                </a:solidFill>
              </a:rPr>
              <a:t>”, Ready for </a:t>
            </a:r>
            <a:r>
              <a:rPr lang="en-US" sz="2700" b="1" i="1" u="sng" dirty="0">
                <a:solidFill>
                  <a:srgbClr val="006600"/>
                </a:solidFill>
              </a:rPr>
              <a:t>Immediate</a:t>
            </a:r>
            <a:r>
              <a:rPr lang="en-US" sz="2700" b="1" i="1" dirty="0">
                <a:solidFill>
                  <a:srgbClr val="006600"/>
                </a:solidFill>
              </a:rPr>
              <a:t> use!</a:t>
            </a:r>
          </a:p>
          <a:p>
            <a:pPr marL="1324058" lvl="2" indent="0">
              <a:spcBef>
                <a:spcPts val="0"/>
              </a:spcBef>
              <a:spcAft>
                <a:spcPts val="1200"/>
              </a:spcAft>
              <a:defRPr/>
            </a:pPr>
            <a:r>
              <a:rPr lang="en-US" sz="2300" b="1" i="1" u="sng" dirty="0">
                <a:solidFill>
                  <a:srgbClr val="CC0000"/>
                </a:solidFill>
                <a:cs typeface="Times New Roman" charset="0"/>
              </a:rPr>
              <a:t>1 Peter 3:15</a:t>
            </a:r>
            <a:r>
              <a:rPr lang="en-US" sz="2300" b="1" i="1" dirty="0">
                <a:solidFill>
                  <a:srgbClr val="000000"/>
                </a:solidFill>
                <a:cs typeface="Times New Roman" charset="0"/>
              </a:rPr>
              <a:t> -</a:t>
            </a:r>
            <a:r>
              <a:rPr lang="en-US" sz="2300" i="1" dirty="0">
                <a:cs typeface="Times New Roman" charset="0"/>
              </a:rPr>
              <a:t>“But sanctify the Lord God in your hearts: </a:t>
            </a:r>
            <a:r>
              <a:rPr lang="en-US" sz="2300" i="1" u="sng" dirty="0">
                <a:solidFill>
                  <a:schemeClr val="accent2"/>
                </a:solidFill>
                <a:cs typeface="Times New Roman" charset="0"/>
              </a:rPr>
              <a:t>and be ready always</a:t>
            </a:r>
            <a:r>
              <a:rPr lang="en-US" sz="2300" i="1" dirty="0">
                <a:cs typeface="Times New Roman" charset="0"/>
              </a:rPr>
              <a:t> to give an answer to every man that </a:t>
            </a:r>
            <a:r>
              <a:rPr lang="en-US" sz="2300" i="1" dirty="0" err="1">
                <a:cs typeface="Times New Roman" charset="0"/>
              </a:rPr>
              <a:t>asketh</a:t>
            </a:r>
            <a:r>
              <a:rPr lang="en-US" sz="2300" i="1" dirty="0">
                <a:cs typeface="Times New Roman" charset="0"/>
              </a:rPr>
              <a:t> you a reason of the hope that is in you with meekness and fear.”  </a:t>
            </a:r>
            <a:r>
              <a:rPr lang="en-US" sz="1900" i="1" dirty="0">
                <a:cs typeface="Times New Roman" charset="0"/>
              </a:rPr>
              <a:t>KJV</a:t>
            </a:r>
          </a:p>
          <a:p>
            <a:pPr marL="1010244" lvl="1" indent="-526938">
              <a:spcBef>
                <a:spcPts val="0"/>
              </a:spcBef>
              <a:spcAft>
                <a:spcPts val="0"/>
              </a:spcAft>
              <a:defRPr/>
            </a:pPr>
            <a:r>
              <a:rPr lang="en-US" sz="2700" b="1" i="1" dirty="0">
                <a:solidFill>
                  <a:srgbClr val="006600"/>
                </a:solidFill>
              </a:rPr>
              <a:t>B.  We must be cautious about </a:t>
            </a:r>
            <a:r>
              <a:rPr lang="en-US" sz="2700" b="1" i="1" u="sng" dirty="0">
                <a:solidFill>
                  <a:srgbClr val="006600"/>
                </a:solidFill>
              </a:rPr>
              <a:t>Overconfidence</a:t>
            </a:r>
            <a:r>
              <a:rPr lang="en-US" sz="2700" b="1" i="1" dirty="0">
                <a:solidFill>
                  <a:srgbClr val="006600"/>
                </a:solidFill>
              </a:rPr>
              <a:t>!</a:t>
            </a:r>
          </a:p>
          <a:p>
            <a:pPr marL="1324058" lvl="2" indent="0">
              <a:spcBef>
                <a:spcPts val="0"/>
              </a:spcBef>
              <a:spcAft>
                <a:spcPts val="1200"/>
              </a:spcAft>
              <a:defRPr/>
            </a:pPr>
            <a:r>
              <a:rPr lang="en-US" sz="2300" i="1" dirty="0">
                <a:solidFill>
                  <a:srgbClr val="CC0000"/>
                </a:solidFill>
              </a:rPr>
              <a:t>1 Cor 10:12,  Rom 12:3</a:t>
            </a:r>
          </a:p>
        </p:txBody>
      </p:sp>
      <p:sp>
        <p:nvSpPr>
          <p:cNvPr id="1741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170844387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414338" y="587375"/>
            <a:ext cx="8691562" cy="5606806"/>
          </a:xfrm>
          <a:prstGeom prst="rect">
            <a:avLst/>
          </a:prstGeom>
          <a:noFill/>
          <a:ln w="9525">
            <a:noFill/>
            <a:miter lim="800000"/>
            <a:headEnd/>
            <a:tailEnd/>
          </a:ln>
          <a:effectLst/>
        </p:spPr>
        <p:txBody>
          <a:bodyPr lIns="96661" tIns="48331" rIns="96661" bIns="48331">
            <a:spAutoFit/>
          </a:bodyPr>
          <a:lstStyle/>
          <a:p>
            <a:pPr>
              <a:defRPr/>
            </a:pPr>
            <a:r>
              <a:rPr lang="en-US" b="1" i="1" u="sng" dirty="0">
                <a:solidFill>
                  <a:srgbClr val="CC0000"/>
                </a:solidFill>
                <a:cs typeface="Times New Roman" charset="0"/>
              </a:rPr>
              <a:t>1 Corinthians 10:12</a:t>
            </a:r>
            <a:r>
              <a:rPr lang="en-US" sz="2300" b="1" i="1" u="sng" dirty="0">
                <a:solidFill>
                  <a:srgbClr val="000000"/>
                </a:solidFill>
                <a:cs typeface="Times New Roman" charset="0"/>
              </a:rPr>
              <a:t> </a:t>
            </a:r>
            <a:endParaRPr lang="en-US" sz="2300" b="1" i="1" u="sng" dirty="0">
              <a:solidFill>
                <a:srgbClr val="CC0000"/>
              </a:solidFill>
            </a:endParaRPr>
          </a:p>
          <a:p>
            <a:pPr>
              <a:defRPr/>
            </a:pPr>
            <a:endParaRPr lang="en-US" sz="800" b="1" i="1" u="sng" dirty="0">
              <a:solidFill>
                <a:srgbClr val="CC0000"/>
              </a:solidFill>
            </a:endParaRPr>
          </a:p>
          <a:p>
            <a:pPr>
              <a:defRPr/>
            </a:pPr>
            <a:r>
              <a:rPr lang="en-US" i="1" baseline="30000" dirty="0">
                <a:solidFill>
                  <a:srgbClr val="000000"/>
                </a:solidFill>
                <a:cs typeface="Times New Roman" charset="0"/>
              </a:rPr>
              <a:t>11</a:t>
            </a:r>
            <a:r>
              <a:rPr lang="en-US" i="1" dirty="0">
                <a:solidFill>
                  <a:srgbClr val="000000"/>
                </a:solidFill>
                <a:cs typeface="Times New Roman" charset="0"/>
              </a:rPr>
              <a:t>  Now all these things happened to them as examples, and they were written for our admonition, upon whom the ends of the ages have come. </a:t>
            </a:r>
            <a:r>
              <a:rPr lang="en-US" i="1" baseline="30000" dirty="0">
                <a:solidFill>
                  <a:srgbClr val="000000"/>
                </a:solidFill>
                <a:cs typeface="Times New Roman" charset="0"/>
              </a:rPr>
              <a:t>12</a:t>
            </a:r>
            <a:r>
              <a:rPr lang="en-US" i="1" dirty="0">
                <a:solidFill>
                  <a:srgbClr val="000000"/>
                </a:solidFill>
                <a:cs typeface="Times New Roman" charset="0"/>
              </a:rPr>
              <a:t>  </a:t>
            </a:r>
            <a:r>
              <a:rPr lang="en-US" i="1" u="sng" dirty="0">
                <a:solidFill>
                  <a:schemeClr val="accent2"/>
                </a:solidFill>
              </a:rPr>
              <a:t>Therefore let him who thinks he stands take heed lest he fall</a:t>
            </a:r>
            <a:r>
              <a:rPr lang="en-US" i="1" dirty="0">
                <a:solidFill>
                  <a:srgbClr val="000000"/>
                </a:solidFill>
                <a:cs typeface="Times New Roman" charset="0"/>
              </a:rPr>
              <a:t>.  </a:t>
            </a:r>
            <a:r>
              <a:rPr lang="en-US" sz="2300" i="1" dirty="0">
                <a:cs typeface="Times New Roman" charset="0"/>
              </a:rPr>
              <a:t> </a:t>
            </a:r>
            <a:r>
              <a:rPr lang="en-US" sz="1900" i="1" dirty="0">
                <a:cs typeface="Times New Roman" charset="0"/>
              </a:rPr>
              <a:t>NKJV</a:t>
            </a:r>
            <a:r>
              <a:rPr lang="en-US" sz="2300" i="1" dirty="0"/>
              <a:t> </a:t>
            </a:r>
          </a:p>
          <a:p>
            <a:pPr>
              <a:defRPr/>
            </a:pPr>
            <a:endParaRPr lang="en-US" sz="2300" i="1" dirty="0"/>
          </a:p>
          <a:p>
            <a:pPr>
              <a:defRPr/>
            </a:pPr>
            <a:endParaRPr lang="en-US" sz="2300" i="1" dirty="0"/>
          </a:p>
          <a:p>
            <a:pPr>
              <a:defRPr/>
            </a:pPr>
            <a:r>
              <a:rPr lang="en-US" b="1" i="1" u="sng" dirty="0">
                <a:solidFill>
                  <a:srgbClr val="CC0000"/>
                </a:solidFill>
                <a:cs typeface="Times New Roman" charset="0"/>
              </a:rPr>
              <a:t>Romans 12:3</a:t>
            </a:r>
            <a:r>
              <a:rPr lang="en-US" sz="2300" b="1" i="1" u="sng" dirty="0">
                <a:solidFill>
                  <a:srgbClr val="000000"/>
                </a:solidFill>
                <a:cs typeface="Times New Roman" charset="0"/>
              </a:rPr>
              <a:t> </a:t>
            </a:r>
            <a:endParaRPr lang="en-US" sz="2300" b="1" i="1" u="sng" dirty="0">
              <a:solidFill>
                <a:srgbClr val="CC0000"/>
              </a:solidFill>
            </a:endParaRPr>
          </a:p>
          <a:p>
            <a:pPr>
              <a:defRPr/>
            </a:pPr>
            <a:endParaRPr lang="en-US" sz="800" b="1" i="1" u="sng" dirty="0">
              <a:solidFill>
                <a:srgbClr val="CC0000"/>
              </a:solidFill>
            </a:endParaRPr>
          </a:p>
          <a:p>
            <a:pPr>
              <a:defRPr/>
            </a:pPr>
            <a:r>
              <a:rPr lang="en-US" i="1" dirty="0">
                <a:cs typeface="Times New Roman" charset="0"/>
              </a:rPr>
              <a:t>“</a:t>
            </a:r>
            <a:r>
              <a:rPr lang="en-US" i="1" dirty="0">
                <a:solidFill>
                  <a:srgbClr val="000000"/>
                </a:solidFill>
              </a:rPr>
              <a:t>For I say, through the grace given to me, to everyone who is among you, </a:t>
            </a:r>
            <a:r>
              <a:rPr lang="en-US" i="1" u="sng" dirty="0">
                <a:solidFill>
                  <a:schemeClr val="accent2"/>
                </a:solidFill>
              </a:rPr>
              <a:t>not to think of himself more highly than he ought to think</a:t>
            </a:r>
            <a:r>
              <a:rPr lang="en-US" i="1" dirty="0">
                <a:solidFill>
                  <a:srgbClr val="000000"/>
                </a:solidFill>
              </a:rPr>
              <a:t>, but to think soberly, as God has dealt to each one a measure of faith.” </a:t>
            </a:r>
            <a:r>
              <a:rPr lang="en-US" sz="1900" i="1" dirty="0">
                <a:solidFill>
                  <a:srgbClr val="000000"/>
                </a:solidFill>
              </a:rPr>
              <a:t>N</a:t>
            </a:r>
            <a:r>
              <a:rPr lang="en-US" sz="1900" i="1" dirty="0">
                <a:cs typeface="Times New Roman" charset="0"/>
              </a:rPr>
              <a:t>KJV</a:t>
            </a:r>
            <a:endParaRPr lang="en-US" sz="2300" i="1" dirty="0">
              <a:solidFill>
                <a:srgbClr val="CC0000"/>
              </a:solidFill>
            </a:endParaRPr>
          </a:p>
          <a:p>
            <a:pPr>
              <a:defRPr/>
            </a:pPr>
            <a:endParaRPr lang="en-US" sz="2300" i="1" dirty="0">
              <a:solidFill>
                <a:srgbClr val="CC0000"/>
              </a:solidFill>
            </a:endParaRPr>
          </a:p>
          <a:p>
            <a:pPr>
              <a:defRPr/>
            </a:pPr>
            <a:endParaRPr lang="en-US" sz="2300" i="1" dirty="0">
              <a:solidFill>
                <a:srgbClr val="CC0000"/>
              </a:solidFill>
              <a:cs typeface="Times New Roman" charset="0"/>
            </a:endParaRPr>
          </a:p>
        </p:txBody>
      </p:sp>
      <p:sp>
        <p:nvSpPr>
          <p:cNvPr id="4" name="Rectangle 3"/>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60419" name="Text Box 3"/>
          <p:cNvSpPr txBox="1">
            <a:spLocks noChangeArrowheads="1"/>
          </p:cNvSpPr>
          <p:nvPr/>
        </p:nvSpPr>
        <p:spPr bwMode="auto">
          <a:xfrm>
            <a:off x="303213" y="839788"/>
            <a:ext cx="8804275" cy="4452644"/>
          </a:xfrm>
          <a:prstGeom prst="rect">
            <a:avLst/>
          </a:prstGeom>
          <a:noFill/>
          <a:ln w="28575">
            <a:noFill/>
            <a:miter lim="800000"/>
            <a:headEnd/>
            <a:tailEnd/>
          </a:ln>
          <a:effectLst/>
        </p:spPr>
        <p:txBody>
          <a:bodyPr lIns="96661" tIns="48331" rIns="96661" bIns="48331">
            <a:spAutoFit/>
          </a:bodyPr>
          <a:lstStyle/>
          <a:p>
            <a:pPr marL="644408" indent="-644408">
              <a:spcBef>
                <a:spcPts val="0"/>
              </a:spcBef>
              <a:spcAft>
                <a:spcPts val="1200"/>
              </a:spcAft>
              <a:defRPr/>
            </a:pPr>
            <a:r>
              <a:rPr lang="en-US" sz="3000" b="1" dirty="0"/>
              <a:t>III.  </a:t>
            </a:r>
            <a:r>
              <a:rPr lang="en-US" sz="3000" b="1" u="sng" dirty="0"/>
              <a:t>Christian Soldiers MUST Know the Basics!</a:t>
            </a:r>
          </a:p>
          <a:p>
            <a:pPr marL="1010244" lvl="1" indent="-526938">
              <a:spcBef>
                <a:spcPts val="0"/>
              </a:spcBef>
              <a:spcAft>
                <a:spcPts val="0"/>
              </a:spcAft>
              <a:defRPr/>
            </a:pPr>
            <a:r>
              <a:rPr lang="en-US" sz="2700" b="1" i="1" dirty="0">
                <a:solidFill>
                  <a:srgbClr val="006600"/>
                </a:solidFill>
              </a:rPr>
              <a:t>A.  The Basics must be “</a:t>
            </a:r>
            <a:r>
              <a:rPr lang="en-US" sz="2700" b="1" i="1" u="sng" dirty="0">
                <a:solidFill>
                  <a:srgbClr val="006600"/>
                </a:solidFill>
              </a:rPr>
              <a:t>Second Nature</a:t>
            </a:r>
            <a:r>
              <a:rPr lang="en-US" sz="2700" b="1" i="1" dirty="0">
                <a:solidFill>
                  <a:srgbClr val="006600"/>
                </a:solidFill>
              </a:rPr>
              <a:t>”, Ready for </a:t>
            </a:r>
            <a:r>
              <a:rPr lang="en-US" sz="2700" b="1" i="1" u="sng" dirty="0">
                <a:solidFill>
                  <a:srgbClr val="006600"/>
                </a:solidFill>
              </a:rPr>
              <a:t>Immediate</a:t>
            </a:r>
            <a:r>
              <a:rPr lang="en-US" sz="2700" b="1" i="1" dirty="0">
                <a:solidFill>
                  <a:srgbClr val="006600"/>
                </a:solidFill>
              </a:rPr>
              <a:t> use!</a:t>
            </a:r>
          </a:p>
          <a:p>
            <a:pPr marL="1324058" lvl="2" indent="0">
              <a:spcBef>
                <a:spcPts val="0"/>
              </a:spcBef>
              <a:spcAft>
                <a:spcPts val="1200"/>
              </a:spcAft>
              <a:defRPr/>
            </a:pPr>
            <a:r>
              <a:rPr lang="en-US" sz="2300" b="1" i="1" u="sng" dirty="0">
                <a:solidFill>
                  <a:srgbClr val="CC0000"/>
                </a:solidFill>
                <a:cs typeface="Times New Roman" charset="0"/>
              </a:rPr>
              <a:t>1 Peter 3:15</a:t>
            </a:r>
            <a:r>
              <a:rPr lang="en-US" sz="2300" b="1" i="1" dirty="0">
                <a:solidFill>
                  <a:srgbClr val="000000"/>
                </a:solidFill>
                <a:cs typeface="Times New Roman" charset="0"/>
              </a:rPr>
              <a:t> -</a:t>
            </a:r>
            <a:r>
              <a:rPr lang="en-US" sz="2300" i="1" dirty="0">
                <a:cs typeface="Times New Roman" charset="0"/>
              </a:rPr>
              <a:t>“But sanctify the Lord God in your hearts: </a:t>
            </a:r>
            <a:r>
              <a:rPr lang="en-US" sz="2300" i="1" u="sng" dirty="0">
                <a:solidFill>
                  <a:schemeClr val="accent2"/>
                </a:solidFill>
                <a:cs typeface="Times New Roman" charset="0"/>
              </a:rPr>
              <a:t>and be ready always</a:t>
            </a:r>
            <a:r>
              <a:rPr lang="en-US" sz="2300" i="1" dirty="0">
                <a:cs typeface="Times New Roman" charset="0"/>
              </a:rPr>
              <a:t> to give an answer to every man that </a:t>
            </a:r>
            <a:r>
              <a:rPr lang="en-US" sz="2300" i="1" dirty="0" err="1">
                <a:cs typeface="Times New Roman" charset="0"/>
              </a:rPr>
              <a:t>asketh</a:t>
            </a:r>
            <a:r>
              <a:rPr lang="en-US" sz="2300" i="1" dirty="0">
                <a:cs typeface="Times New Roman" charset="0"/>
              </a:rPr>
              <a:t> you a reason of the hope that is in you with meekness and fear.”  </a:t>
            </a:r>
            <a:r>
              <a:rPr lang="en-US" sz="1900" i="1" dirty="0">
                <a:cs typeface="Times New Roman" charset="0"/>
              </a:rPr>
              <a:t>KJV</a:t>
            </a:r>
          </a:p>
          <a:p>
            <a:pPr marL="1010244" lvl="1" indent="-526938">
              <a:spcBef>
                <a:spcPts val="0"/>
              </a:spcBef>
              <a:spcAft>
                <a:spcPts val="0"/>
              </a:spcAft>
              <a:defRPr/>
            </a:pPr>
            <a:r>
              <a:rPr lang="en-US" sz="2700" b="1" i="1" dirty="0">
                <a:solidFill>
                  <a:srgbClr val="006600"/>
                </a:solidFill>
              </a:rPr>
              <a:t>B.  We must be cautious about </a:t>
            </a:r>
            <a:r>
              <a:rPr lang="en-US" sz="2700" b="1" i="1" u="sng" dirty="0">
                <a:solidFill>
                  <a:srgbClr val="006600"/>
                </a:solidFill>
              </a:rPr>
              <a:t>Overconfidence</a:t>
            </a:r>
            <a:r>
              <a:rPr lang="en-US" sz="2700" b="1" i="1" dirty="0">
                <a:solidFill>
                  <a:srgbClr val="006600"/>
                </a:solidFill>
              </a:rPr>
              <a:t>!</a:t>
            </a:r>
          </a:p>
          <a:p>
            <a:pPr marL="1324058" lvl="2" indent="0">
              <a:spcBef>
                <a:spcPts val="0"/>
              </a:spcBef>
              <a:spcAft>
                <a:spcPts val="1200"/>
              </a:spcAft>
              <a:defRPr/>
            </a:pPr>
            <a:r>
              <a:rPr lang="en-US" sz="2300" i="1" dirty="0">
                <a:solidFill>
                  <a:srgbClr val="CC0000"/>
                </a:solidFill>
              </a:rPr>
              <a:t>1 </a:t>
            </a:r>
            <a:r>
              <a:rPr lang="en-US" sz="2300" i="1" dirty="0" err="1">
                <a:solidFill>
                  <a:srgbClr val="CC0000"/>
                </a:solidFill>
              </a:rPr>
              <a:t>Cor</a:t>
            </a:r>
            <a:r>
              <a:rPr lang="en-US" sz="2300" i="1" dirty="0">
                <a:solidFill>
                  <a:srgbClr val="CC0000"/>
                </a:solidFill>
              </a:rPr>
              <a:t> 10:12,  Rom 12:3</a:t>
            </a:r>
          </a:p>
          <a:p>
            <a:pPr marL="1010244" lvl="1" indent="-526938">
              <a:spcBef>
                <a:spcPts val="0"/>
              </a:spcBef>
              <a:spcAft>
                <a:spcPts val="1200"/>
              </a:spcAft>
              <a:defRPr/>
            </a:pPr>
            <a:r>
              <a:rPr lang="en-US" sz="2700" b="1" i="1" dirty="0">
                <a:solidFill>
                  <a:srgbClr val="006600"/>
                </a:solidFill>
              </a:rPr>
              <a:t>C.  How Well do we Know the Basics…….</a:t>
            </a:r>
          </a:p>
        </p:txBody>
      </p:sp>
      <p:sp>
        <p:nvSpPr>
          <p:cNvPr id="1741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460478758"/>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52227" name="Text Box 3"/>
          <p:cNvSpPr txBox="1">
            <a:spLocks noChangeArrowheads="1"/>
          </p:cNvSpPr>
          <p:nvPr/>
        </p:nvSpPr>
        <p:spPr bwMode="auto">
          <a:xfrm>
            <a:off x="285457" y="813155"/>
            <a:ext cx="8804275" cy="1692275"/>
          </a:xfrm>
          <a:prstGeom prst="rect">
            <a:avLst/>
          </a:prstGeom>
          <a:noFill/>
          <a:ln w="28575">
            <a:noFill/>
            <a:miter lim="800000"/>
            <a:headEnd/>
            <a:tailEnd/>
          </a:ln>
          <a:effectLst/>
        </p:spPr>
        <p:txBody>
          <a:bodyPr lIns="96661" tIns="48331" rIns="96661" bIns="48331">
            <a:spAutoFit/>
          </a:bodyPr>
          <a:lstStyle/>
          <a:p>
            <a:pPr marL="644408" indent="-644408">
              <a:defRPr/>
            </a:pPr>
            <a:r>
              <a:rPr lang="en-US" sz="3000" b="1" dirty="0"/>
              <a:t>III.  </a:t>
            </a:r>
            <a:r>
              <a:rPr lang="en-US" sz="3000" b="1" u="sng" dirty="0"/>
              <a:t>Christian Soldiers MUST Know the Basics!</a:t>
            </a:r>
          </a:p>
          <a:p>
            <a:pPr marL="644408" indent="-644408">
              <a:buFontTx/>
              <a:buAutoNum type="romanUcPeriod" startAt="3"/>
              <a:defRPr/>
            </a:pPr>
            <a:endParaRPr lang="en-US" sz="2700" b="1" u="sng" dirty="0"/>
          </a:p>
          <a:p>
            <a:pPr marL="1611020" lvl="2" indent="-644408">
              <a:defRPr/>
            </a:pPr>
            <a:endParaRPr lang="en-US" sz="2100" b="1" i="1" dirty="0">
              <a:solidFill>
                <a:srgbClr val="006600"/>
              </a:solidFill>
            </a:endParaRPr>
          </a:p>
          <a:p>
            <a:pPr marL="644408" indent="-644408">
              <a:defRPr/>
            </a:pPr>
            <a:endParaRPr lang="en-US" i="1" dirty="0"/>
          </a:p>
        </p:txBody>
      </p:sp>
      <p:sp>
        <p:nvSpPr>
          <p:cNvPr id="18436"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
        <p:nvSpPr>
          <p:cNvPr id="52229" name="Text Box 5"/>
          <p:cNvSpPr txBox="1">
            <a:spLocks noChangeArrowheads="1"/>
          </p:cNvSpPr>
          <p:nvPr/>
        </p:nvSpPr>
        <p:spPr bwMode="auto">
          <a:xfrm>
            <a:off x="877888" y="2133600"/>
            <a:ext cx="7735887" cy="2570163"/>
          </a:xfrm>
          <a:prstGeom prst="rect">
            <a:avLst/>
          </a:prstGeom>
          <a:noFill/>
          <a:ln w="9525">
            <a:noFill/>
            <a:miter lim="800000"/>
            <a:headEnd/>
            <a:tailEnd/>
          </a:ln>
          <a:effectLst/>
        </p:spPr>
        <p:txBody>
          <a:bodyPr lIns="96661" tIns="48331" rIns="96661" bIns="48331">
            <a:spAutoFit/>
          </a:bodyPr>
          <a:lstStyle/>
          <a:p>
            <a:pPr algn="ctr">
              <a:defRPr/>
            </a:pPr>
            <a:r>
              <a:rPr lang="en-US" sz="8000" dirty="0">
                <a:solidFill>
                  <a:srgbClr val="CC0000"/>
                </a:solidFill>
                <a:effectLst>
                  <a:outerShdw blurRad="38100" dist="38100" dir="2700000" algn="tl">
                    <a:srgbClr val="C0C0C0"/>
                  </a:outerShdw>
                </a:effectLst>
                <a:latin typeface="Stencil" pitchFamily="82" charset="0"/>
              </a:rPr>
              <a:t>Examination Time!</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6146" name="Text Box 2"/>
          <p:cNvSpPr txBox="1">
            <a:spLocks noChangeArrowheads="1"/>
          </p:cNvSpPr>
          <p:nvPr/>
        </p:nvSpPr>
        <p:spPr bwMode="auto">
          <a:xfrm>
            <a:off x="239713" y="814388"/>
            <a:ext cx="8801100" cy="4329534"/>
          </a:xfrm>
          <a:prstGeom prst="rect">
            <a:avLst/>
          </a:prstGeom>
          <a:noFill/>
          <a:ln w="12700">
            <a:noFill/>
            <a:miter lim="800000"/>
            <a:headEnd/>
            <a:tailEnd/>
          </a:ln>
          <a:effectLst/>
        </p:spPr>
        <p:txBody>
          <a:bodyPr lIns="96661" tIns="48331" rIns="96661" bIns="48331">
            <a:spAutoFit/>
          </a:bodyPr>
          <a:lstStyle/>
          <a:p>
            <a:pPr marL="483306" indent="-483306">
              <a:spcAft>
                <a:spcPts val="2400"/>
              </a:spcAft>
              <a:buFontTx/>
              <a:buAutoNum type="arabicPeriod"/>
              <a:defRPr/>
            </a:pPr>
            <a:r>
              <a:rPr lang="en-US" sz="2800" i="1" dirty="0">
                <a:cs typeface="Times New Roman" charset="0"/>
              </a:rPr>
              <a:t>Know the </a:t>
            </a:r>
            <a:r>
              <a:rPr lang="en-US" sz="2800" i="1" u="sng" dirty="0">
                <a:cs typeface="Times New Roman" charset="0"/>
              </a:rPr>
              <a:t>Mission of a Christian</a:t>
            </a:r>
            <a:r>
              <a:rPr lang="en-US" sz="2800" i="1" dirty="0">
                <a:cs typeface="Times New Roman" charset="0"/>
              </a:rPr>
              <a:t>, and 2 verses to support your answer.</a:t>
            </a:r>
          </a:p>
          <a:p>
            <a:pPr marL="483306" indent="-483306">
              <a:spcAft>
                <a:spcPts val="2400"/>
              </a:spcAft>
              <a:defRPr/>
            </a:pPr>
            <a:r>
              <a:rPr lang="en-US" sz="2800" i="1" dirty="0">
                <a:cs typeface="Times New Roman" charset="0"/>
              </a:rPr>
              <a:t>2.  Know the steps in the </a:t>
            </a:r>
            <a:r>
              <a:rPr lang="en-US" sz="2800" i="1" u="sng" dirty="0">
                <a:cs typeface="Times New Roman" charset="0"/>
              </a:rPr>
              <a:t>Plan of Salvation</a:t>
            </a:r>
            <a:r>
              <a:rPr lang="en-US" sz="2800" i="1" dirty="0">
                <a:cs typeface="Times New Roman" charset="0"/>
              </a:rPr>
              <a:t> &amp; two verses for each. </a:t>
            </a:r>
          </a:p>
          <a:p>
            <a:pPr marL="483306" indent="-483306">
              <a:spcAft>
                <a:spcPts val="2400"/>
              </a:spcAft>
              <a:defRPr/>
            </a:pPr>
            <a:r>
              <a:rPr lang="en-US" sz="2800" i="1" dirty="0">
                <a:cs typeface="Times New Roman" charset="0"/>
              </a:rPr>
              <a:t>3.  Know the </a:t>
            </a:r>
            <a:r>
              <a:rPr lang="en-US" sz="2800" i="1" u="sng" dirty="0">
                <a:cs typeface="Times New Roman" charset="0"/>
              </a:rPr>
              <a:t>5 acts of worship</a:t>
            </a:r>
            <a:r>
              <a:rPr lang="en-US" sz="2800" i="1" dirty="0">
                <a:cs typeface="Times New Roman" charset="0"/>
              </a:rPr>
              <a:t> and a verse for each. </a:t>
            </a:r>
          </a:p>
          <a:p>
            <a:pPr marL="483306" indent="-483306">
              <a:spcAft>
                <a:spcPts val="2400"/>
              </a:spcAft>
              <a:defRPr/>
            </a:pPr>
            <a:r>
              <a:rPr lang="en-US" sz="2800" i="1" dirty="0">
                <a:cs typeface="Times New Roman" charset="0"/>
              </a:rPr>
              <a:t>4.  Know 3 verses that teach on </a:t>
            </a:r>
            <a:r>
              <a:rPr lang="en-US" sz="2800" i="1" u="sng" dirty="0">
                <a:cs typeface="Times New Roman" charset="0"/>
              </a:rPr>
              <a:t>Bible Authority</a:t>
            </a:r>
            <a:r>
              <a:rPr lang="en-US" sz="2800" i="1" dirty="0">
                <a:cs typeface="Times New Roman" charset="0"/>
              </a:rPr>
              <a:t>.</a:t>
            </a:r>
          </a:p>
          <a:p>
            <a:pPr marL="483306" indent="-483306">
              <a:defRPr/>
            </a:pPr>
            <a:endParaRPr lang="en-US" sz="2700" i="1" dirty="0">
              <a:cs typeface="Times New Roman" charset="0"/>
            </a:endParaRPr>
          </a:p>
        </p:txBody>
      </p:sp>
      <p:sp>
        <p:nvSpPr>
          <p:cNvPr id="19460" name="Text Box 3"/>
          <p:cNvSpPr txBox="1">
            <a:spLocks noChangeArrowheads="1"/>
          </p:cNvSpPr>
          <p:nvPr/>
        </p:nvSpPr>
        <p:spPr bwMode="auto">
          <a:xfrm>
            <a:off x="1719263" y="173038"/>
            <a:ext cx="6129337" cy="482600"/>
          </a:xfrm>
          <a:prstGeom prst="rect">
            <a:avLst/>
          </a:prstGeom>
          <a:solidFill>
            <a:schemeClr val="bg1"/>
          </a:solidFill>
          <a:ln w="38100" cmpd="dbl">
            <a:solidFill>
              <a:schemeClr val="tx1"/>
            </a:solidFill>
            <a:miter lim="800000"/>
            <a:headEnd/>
            <a:tailEnd/>
          </a:ln>
        </p:spPr>
        <p:txBody>
          <a:bodyPr lIns="96661" tIns="48331" rIns="96661" bIns="48331">
            <a:spAutoFit/>
          </a:bodyPr>
          <a:lstStyle/>
          <a:p>
            <a:pPr algn="ctr"/>
            <a:r>
              <a:rPr lang="en-US">
                <a:solidFill>
                  <a:srgbClr val="006600"/>
                </a:solidFill>
                <a:latin typeface="Stencil" pitchFamily="82" charset="0"/>
              </a:rPr>
              <a:t>Christian Soldiers Basic Skills</a:t>
            </a:r>
            <a:endParaRPr lang="en-US"/>
          </a:p>
        </p:txBody>
      </p:sp>
    </p:spTree>
    <p:extLst>
      <p:ext uri="{BB962C8B-B14F-4D97-AF65-F5344CB8AC3E}">
        <p14:creationId xmlns:p14="http://schemas.microsoft.com/office/powerpoint/2010/main" val="327480138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6">
                                            <p:txEl>
                                              <p:pRg st="1" end="1"/>
                                            </p:txEl>
                                          </p:spTgt>
                                        </p:tgtEl>
                                        <p:attrNameLst>
                                          <p:attrName>style.visibility</p:attrName>
                                        </p:attrNameLst>
                                      </p:cBhvr>
                                      <p:to>
                                        <p:strVal val="visible"/>
                                      </p:to>
                                    </p:set>
                                    <p:anim calcmode="lin" valueType="num">
                                      <p:cBhvr additive="base">
                                        <p:cTn id="13" dur="500" fill="hold"/>
                                        <p:tgtEl>
                                          <p:spTgt spid="61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6">
                                            <p:txEl>
                                              <p:pRg st="2" end="2"/>
                                            </p:txEl>
                                          </p:spTgt>
                                        </p:tgtEl>
                                        <p:attrNameLst>
                                          <p:attrName>style.visibility</p:attrName>
                                        </p:attrNameLst>
                                      </p:cBhvr>
                                      <p:to>
                                        <p:strVal val="visible"/>
                                      </p:to>
                                    </p:set>
                                    <p:anim calcmode="lin" valueType="num">
                                      <p:cBhvr additive="base">
                                        <p:cTn id="19" dur="500" fill="hold"/>
                                        <p:tgtEl>
                                          <p:spTgt spid="614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6">
                                            <p:txEl>
                                              <p:pRg st="3" end="3"/>
                                            </p:txEl>
                                          </p:spTgt>
                                        </p:tgtEl>
                                        <p:attrNameLst>
                                          <p:attrName>style.visibility</p:attrName>
                                        </p:attrNameLst>
                                      </p:cBhvr>
                                      <p:to>
                                        <p:strVal val="visible"/>
                                      </p:to>
                                    </p:set>
                                    <p:anim calcmode="lin" valueType="num">
                                      <p:cBhvr additive="base">
                                        <p:cTn id="25" dur="500" fill="hold"/>
                                        <p:tgtEl>
                                          <p:spTgt spid="614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6146" name="Text Box 2"/>
          <p:cNvSpPr txBox="1">
            <a:spLocks noChangeArrowheads="1"/>
          </p:cNvSpPr>
          <p:nvPr/>
        </p:nvSpPr>
        <p:spPr bwMode="auto">
          <a:xfrm>
            <a:off x="239713" y="814388"/>
            <a:ext cx="8801100" cy="5791472"/>
          </a:xfrm>
          <a:prstGeom prst="rect">
            <a:avLst/>
          </a:prstGeom>
          <a:noFill/>
          <a:ln w="12700">
            <a:noFill/>
            <a:miter lim="800000"/>
            <a:headEnd/>
            <a:tailEnd/>
          </a:ln>
          <a:effectLst/>
        </p:spPr>
        <p:txBody>
          <a:bodyPr lIns="96661" tIns="48331" rIns="96661" bIns="48331">
            <a:spAutoFit/>
          </a:bodyPr>
          <a:lstStyle/>
          <a:p>
            <a:pPr marL="483306" indent="-483306">
              <a:spcAft>
                <a:spcPts val="1800"/>
              </a:spcAft>
              <a:defRPr/>
            </a:pPr>
            <a:r>
              <a:rPr lang="en-US" sz="2800" i="1" dirty="0">
                <a:cs typeface="Times New Roman" charset="0"/>
              </a:rPr>
              <a:t>5.  Know the basics of God's law on Morals &amp; Vices: </a:t>
            </a:r>
          </a:p>
          <a:p>
            <a:pPr marL="1028704" lvl="1" indent="-483306">
              <a:spcAft>
                <a:spcPts val="1800"/>
              </a:spcAft>
              <a:defRPr/>
            </a:pPr>
            <a:r>
              <a:rPr lang="en-US" sz="2800" i="1" dirty="0">
                <a:cs typeface="Times New Roman" charset="0"/>
              </a:rPr>
              <a:t>a.   Know 5 Passages on </a:t>
            </a:r>
            <a:r>
              <a:rPr lang="en-US" sz="2800" i="1" u="sng" dirty="0">
                <a:cs typeface="Times New Roman" charset="0"/>
              </a:rPr>
              <a:t>Marriage, Divorce &amp; Remarriage</a:t>
            </a:r>
            <a:r>
              <a:rPr lang="en-US" sz="2800" i="1" dirty="0">
                <a:cs typeface="Times New Roman" charset="0"/>
              </a:rPr>
              <a:t>. </a:t>
            </a:r>
          </a:p>
          <a:p>
            <a:pPr marL="1028704" lvl="1" indent="-483306">
              <a:spcAft>
                <a:spcPts val="1800"/>
              </a:spcAft>
              <a:buAutoNum type="alphaLcPeriod" startAt="2"/>
              <a:defRPr/>
            </a:pPr>
            <a:r>
              <a:rPr lang="en-US" sz="2800" i="1" dirty="0">
                <a:cs typeface="Times New Roman" charset="0"/>
              </a:rPr>
              <a:t>Know 2 Passages that teach against </a:t>
            </a:r>
            <a:r>
              <a:rPr lang="en-US" sz="2800" i="1" u="sng" dirty="0">
                <a:cs typeface="Times New Roman" charset="0"/>
              </a:rPr>
              <a:t>sexual immorality</a:t>
            </a:r>
            <a:r>
              <a:rPr lang="en-US" sz="2800" i="1" dirty="0">
                <a:cs typeface="Times New Roman" charset="0"/>
              </a:rPr>
              <a:t>.</a:t>
            </a:r>
          </a:p>
          <a:p>
            <a:pPr marL="1028704" lvl="1" indent="-483306">
              <a:spcAft>
                <a:spcPts val="1800"/>
              </a:spcAft>
              <a:buAutoNum type="alphaLcPeriod" startAt="2"/>
              <a:defRPr/>
            </a:pPr>
            <a:r>
              <a:rPr lang="en-US" sz="2800" i="1" dirty="0">
                <a:cs typeface="Times New Roman" charset="0"/>
              </a:rPr>
              <a:t>Know 3 passages that teach against </a:t>
            </a:r>
            <a:r>
              <a:rPr lang="en-US" sz="2800" i="1" u="sng" dirty="0">
                <a:cs typeface="Times New Roman" charset="0"/>
              </a:rPr>
              <a:t>homosexuality</a:t>
            </a:r>
          </a:p>
          <a:p>
            <a:pPr marL="1028704" lvl="1" indent="-483306">
              <a:spcAft>
                <a:spcPts val="1800"/>
              </a:spcAft>
              <a:buAutoNum type="alphaLcPeriod" startAt="2"/>
              <a:defRPr/>
            </a:pPr>
            <a:r>
              <a:rPr lang="en-US" sz="2800" i="1" dirty="0">
                <a:cs typeface="Times New Roman" charset="0"/>
              </a:rPr>
              <a:t>Know 2 passages that teach against the </a:t>
            </a:r>
            <a:r>
              <a:rPr lang="en-US" sz="2800" i="1" u="sng" dirty="0">
                <a:cs typeface="Times New Roman" charset="0"/>
              </a:rPr>
              <a:t>transgender movement</a:t>
            </a:r>
            <a:r>
              <a:rPr lang="en-US" sz="2800" i="1" dirty="0">
                <a:cs typeface="Times New Roman" charset="0"/>
              </a:rPr>
              <a:t>.</a:t>
            </a:r>
          </a:p>
          <a:p>
            <a:pPr marL="1028704" lvl="1" indent="-483306">
              <a:spcAft>
                <a:spcPts val="1800"/>
              </a:spcAft>
              <a:buAutoNum type="alphaLcPeriod" startAt="5"/>
              <a:defRPr/>
            </a:pPr>
            <a:r>
              <a:rPr lang="en-US" sz="2800" i="1" dirty="0">
                <a:cs typeface="Times New Roman" charset="0"/>
              </a:rPr>
              <a:t>Know 2 passages that teach against </a:t>
            </a:r>
            <a:r>
              <a:rPr lang="en-US" sz="2800" i="1" u="sng" dirty="0">
                <a:cs typeface="Times New Roman" charset="0"/>
              </a:rPr>
              <a:t>drug use</a:t>
            </a:r>
            <a:r>
              <a:rPr lang="en-US" sz="2800" i="1" dirty="0">
                <a:cs typeface="Times New Roman" charset="0"/>
              </a:rPr>
              <a:t>.</a:t>
            </a:r>
          </a:p>
          <a:p>
            <a:pPr marL="1028704" lvl="1" indent="-483306">
              <a:spcAft>
                <a:spcPts val="1800"/>
              </a:spcAft>
              <a:buAutoNum type="alphaLcPeriod" startAt="5"/>
              <a:defRPr/>
            </a:pPr>
            <a:r>
              <a:rPr lang="en-US" sz="2800" i="1" dirty="0">
                <a:cs typeface="Times New Roman" charset="0"/>
              </a:rPr>
              <a:t>Know 3 passages that teach against </a:t>
            </a:r>
            <a:r>
              <a:rPr lang="en-US" sz="2800" i="1" u="sng" dirty="0">
                <a:cs typeface="Times New Roman" charset="0"/>
              </a:rPr>
              <a:t>gambling</a:t>
            </a:r>
            <a:r>
              <a:rPr lang="en-US" sz="2800" i="1" dirty="0">
                <a:cs typeface="Times New Roman" charset="0"/>
              </a:rPr>
              <a:t>. </a:t>
            </a:r>
          </a:p>
        </p:txBody>
      </p:sp>
      <p:sp>
        <p:nvSpPr>
          <p:cNvPr id="19460" name="Text Box 3"/>
          <p:cNvSpPr txBox="1">
            <a:spLocks noChangeArrowheads="1"/>
          </p:cNvSpPr>
          <p:nvPr/>
        </p:nvSpPr>
        <p:spPr bwMode="auto">
          <a:xfrm>
            <a:off x="1719263" y="173038"/>
            <a:ext cx="6129337" cy="482600"/>
          </a:xfrm>
          <a:prstGeom prst="rect">
            <a:avLst/>
          </a:prstGeom>
          <a:solidFill>
            <a:schemeClr val="bg1"/>
          </a:solidFill>
          <a:ln w="38100" cmpd="dbl">
            <a:solidFill>
              <a:schemeClr val="tx1"/>
            </a:solidFill>
            <a:miter lim="800000"/>
            <a:headEnd/>
            <a:tailEnd/>
          </a:ln>
        </p:spPr>
        <p:txBody>
          <a:bodyPr lIns="96661" tIns="48331" rIns="96661" bIns="48331">
            <a:spAutoFit/>
          </a:bodyPr>
          <a:lstStyle/>
          <a:p>
            <a:pPr algn="ctr"/>
            <a:r>
              <a:rPr lang="en-US">
                <a:solidFill>
                  <a:srgbClr val="006600"/>
                </a:solidFill>
                <a:latin typeface="Stencil" pitchFamily="82" charset="0"/>
              </a:rPr>
              <a:t>Christian Soldiers Basic Skills</a:t>
            </a:r>
            <a:endParaRPr lang="en-US"/>
          </a:p>
        </p:txBody>
      </p:sp>
    </p:spTree>
    <p:extLst>
      <p:ext uri="{BB962C8B-B14F-4D97-AF65-F5344CB8AC3E}">
        <p14:creationId xmlns:p14="http://schemas.microsoft.com/office/powerpoint/2010/main" val="9305759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 calcmode="lin" valueType="num">
                                      <p:cBhvr additive="base">
                                        <p:cTn id="7" dur="500" fill="hold"/>
                                        <p:tgtEl>
                                          <p:spTgt spid="6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6">
                                            <p:txEl>
                                              <p:pRg st="1" end="1"/>
                                            </p:txEl>
                                          </p:spTgt>
                                        </p:tgtEl>
                                        <p:attrNameLst>
                                          <p:attrName>style.visibility</p:attrName>
                                        </p:attrNameLst>
                                      </p:cBhvr>
                                      <p:to>
                                        <p:strVal val="visible"/>
                                      </p:to>
                                    </p:set>
                                    <p:anim calcmode="lin" valueType="num">
                                      <p:cBhvr additive="base">
                                        <p:cTn id="13" dur="500" fill="hold"/>
                                        <p:tgtEl>
                                          <p:spTgt spid="614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6">
                                            <p:txEl>
                                              <p:pRg st="2" end="2"/>
                                            </p:txEl>
                                          </p:spTgt>
                                        </p:tgtEl>
                                        <p:attrNameLst>
                                          <p:attrName>style.visibility</p:attrName>
                                        </p:attrNameLst>
                                      </p:cBhvr>
                                      <p:to>
                                        <p:strVal val="visible"/>
                                      </p:to>
                                    </p:set>
                                    <p:anim calcmode="lin" valueType="num">
                                      <p:cBhvr additive="base">
                                        <p:cTn id="19" dur="500" fill="hold"/>
                                        <p:tgtEl>
                                          <p:spTgt spid="614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14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6">
                                            <p:txEl>
                                              <p:pRg st="3" end="3"/>
                                            </p:txEl>
                                          </p:spTgt>
                                        </p:tgtEl>
                                        <p:attrNameLst>
                                          <p:attrName>style.visibility</p:attrName>
                                        </p:attrNameLst>
                                      </p:cBhvr>
                                      <p:to>
                                        <p:strVal val="visible"/>
                                      </p:to>
                                    </p:set>
                                    <p:anim calcmode="lin" valueType="num">
                                      <p:cBhvr additive="base">
                                        <p:cTn id="25" dur="500" fill="hold"/>
                                        <p:tgtEl>
                                          <p:spTgt spid="614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14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46">
                                            <p:txEl>
                                              <p:pRg st="4" end="4"/>
                                            </p:txEl>
                                          </p:spTgt>
                                        </p:tgtEl>
                                        <p:attrNameLst>
                                          <p:attrName>style.visibility</p:attrName>
                                        </p:attrNameLst>
                                      </p:cBhvr>
                                      <p:to>
                                        <p:strVal val="visible"/>
                                      </p:to>
                                    </p:set>
                                    <p:anim calcmode="lin" valueType="num">
                                      <p:cBhvr additive="base">
                                        <p:cTn id="31" dur="500" fill="hold"/>
                                        <p:tgtEl>
                                          <p:spTgt spid="614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14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46">
                                            <p:txEl>
                                              <p:pRg st="5" end="5"/>
                                            </p:txEl>
                                          </p:spTgt>
                                        </p:tgtEl>
                                        <p:attrNameLst>
                                          <p:attrName>style.visibility</p:attrName>
                                        </p:attrNameLst>
                                      </p:cBhvr>
                                      <p:to>
                                        <p:strVal val="visible"/>
                                      </p:to>
                                    </p:set>
                                    <p:anim calcmode="lin" valueType="num">
                                      <p:cBhvr additive="base">
                                        <p:cTn id="37" dur="500" fill="hold"/>
                                        <p:tgtEl>
                                          <p:spTgt spid="614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14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146">
                                            <p:txEl>
                                              <p:pRg st="6" end="6"/>
                                            </p:txEl>
                                          </p:spTgt>
                                        </p:tgtEl>
                                        <p:attrNameLst>
                                          <p:attrName>style.visibility</p:attrName>
                                        </p:attrNameLst>
                                      </p:cBhvr>
                                      <p:to>
                                        <p:strVal val="visible"/>
                                      </p:to>
                                    </p:set>
                                    <p:anim calcmode="lin" valueType="num">
                                      <p:cBhvr additive="base">
                                        <p:cTn id="43" dur="500" fill="hold"/>
                                        <p:tgtEl>
                                          <p:spTgt spid="614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14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35842" name="Text Box 2"/>
          <p:cNvSpPr txBox="1">
            <a:spLocks noChangeArrowheads="1"/>
          </p:cNvSpPr>
          <p:nvPr/>
        </p:nvSpPr>
        <p:spPr bwMode="auto">
          <a:xfrm>
            <a:off x="431800" y="828675"/>
            <a:ext cx="8616950" cy="5745306"/>
          </a:xfrm>
          <a:prstGeom prst="rect">
            <a:avLst/>
          </a:prstGeom>
          <a:noFill/>
          <a:ln w="12700">
            <a:noFill/>
            <a:miter lim="800000"/>
            <a:headEnd/>
            <a:tailEnd/>
          </a:ln>
          <a:effectLst/>
        </p:spPr>
        <p:txBody>
          <a:bodyPr lIns="96661" tIns="48331" rIns="96661" bIns="48331">
            <a:spAutoFit/>
          </a:bodyPr>
          <a:lstStyle/>
          <a:p>
            <a:pPr marL="483306" indent="-483306">
              <a:spcAft>
                <a:spcPts val="2400"/>
              </a:spcAft>
              <a:defRPr/>
            </a:pPr>
            <a:r>
              <a:rPr lang="en-US" sz="2800" i="1" dirty="0">
                <a:cs typeface="Times New Roman" charset="0"/>
              </a:rPr>
              <a:t>6. Know the basics of </a:t>
            </a:r>
            <a:r>
              <a:rPr lang="en-US" sz="2800" i="1" u="sng" dirty="0">
                <a:cs typeface="Times New Roman" charset="0"/>
              </a:rPr>
              <a:t>refuting false doctrine</a:t>
            </a:r>
            <a:r>
              <a:rPr lang="en-US" sz="2800" i="1" dirty="0">
                <a:cs typeface="Times New Roman" charset="0"/>
              </a:rPr>
              <a:t>: </a:t>
            </a:r>
          </a:p>
          <a:p>
            <a:pPr marL="1028704" lvl="1" indent="-483306">
              <a:spcAft>
                <a:spcPts val="2400"/>
              </a:spcAft>
              <a:defRPr/>
            </a:pPr>
            <a:r>
              <a:rPr lang="en-US" sz="2800" i="1" dirty="0">
                <a:cs typeface="Times New Roman" charset="0"/>
              </a:rPr>
              <a:t>a.  Know 5 tenants of </a:t>
            </a:r>
            <a:r>
              <a:rPr lang="en-US" sz="2800" i="1" u="sng" dirty="0">
                <a:cs typeface="Times New Roman" charset="0"/>
              </a:rPr>
              <a:t>Calvinism</a:t>
            </a:r>
            <a:r>
              <a:rPr lang="en-US" sz="2800" i="1" dirty="0">
                <a:cs typeface="Times New Roman" charset="0"/>
              </a:rPr>
              <a:t> and a 1 verse that refutes each </a:t>
            </a:r>
          </a:p>
          <a:p>
            <a:pPr marL="1028704" lvl="1" indent="-483306">
              <a:spcAft>
                <a:spcPts val="2400"/>
              </a:spcAft>
              <a:defRPr/>
            </a:pPr>
            <a:r>
              <a:rPr lang="en-US" sz="2800" i="1" dirty="0">
                <a:cs typeface="Times New Roman" charset="0"/>
              </a:rPr>
              <a:t>b.  Know 5 passages that explain the </a:t>
            </a:r>
            <a:r>
              <a:rPr lang="en-US" sz="2800" i="1" u="sng" dirty="0">
                <a:cs typeface="Times New Roman" charset="0"/>
              </a:rPr>
              <a:t>Holy Spirit</a:t>
            </a:r>
            <a:r>
              <a:rPr lang="en-US" sz="2800" i="1" dirty="0">
                <a:cs typeface="Times New Roman" charset="0"/>
              </a:rPr>
              <a:t> </a:t>
            </a:r>
          </a:p>
          <a:p>
            <a:pPr marL="1028704" lvl="1" indent="-483306">
              <a:spcAft>
                <a:spcPts val="2400"/>
              </a:spcAft>
              <a:defRPr/>
            </a:pPr>
            <a:r>
              <a:rPr lang="en-US" sz="2800" i="1" dirty="0">
                <a:cs typeface="Times New Roman" charset="0"/>
              </a:rPr>
              <a:t>c.  Know 3 passages that refute </a:t>
            </a:r>
            <a:r>
              <a:rPr lang="en-US" sz="2800" i="1" u="sng" dirty="0">
                <a:cs typeface="Times New Roman" charset="0"/>
              </a:rPr>
              <a:t>premillennialism</a:t>
            </a:r>
            <a:r>
              <a:rPr lang="en-US" sz="2800" i="1" dirty="0">
                <a:cs typeface="Times New Roman" charset="0"/>
              </a:rPr>
              <a:t> </a:t>
            </a:r>
          </a:p>
          <a:p>
            <a:pPr marL="1059748" lvl="1" indent="-514350">
              <a:spcAft>
                <a:spcPts val="2400"/>
              </a:spcAft>
              <a:buAutoNum type="alphaLcPeriod" startAt="4"/>
              <a:defRPr/>
            </a:pPr>
            <a:r>
              <a:rPr lang="en-US" sz="2800" i="1" dirty="0">
                <a:cs typeface="Times New Roman" charset="0"/>
              </a:rPr>
              <a:t>Know 1 passage that refutes the </a:t>
            </a:r>
            <a:r>
              <a:rPr lang="en-US" sz="2800" i="1" u="sng" dirty="0">
                <a:cs typeface="Times New Roman" charset="0"/>
              </a:rPr>
              <a:t>"good person" idea</a:t>
            </a:r>
          </a:p>
          <a:p>
            <a:pPr marL="1059748" lvl="1" indent="-514350">
              <a:spcAft>
                <a:spcPts val="2400"/>
              </a:spcAft>
              <a:buAutoNum type="alphaLcPeriod" startAt="4"/>
              <a:defRPr/>
            </a:pPr>
            <a:r>
              <a:rPr lang="en-US" sz="2800" i="1" dirty="0">
                <a:cs typeface="Times New Roman" charset="0"/>
              </a:rPr>
              <a:t>Know 5 passages that would refute </a:t>
            </a:r>
            <a:r>
              <a:rPr lang="en-US" sz="2800" i="1" u="sng" dirty="0">
                <a:cs typeface="Times New Roman" charset="0"/>
              </a:rPr>
              <a:t>evolution</a:t>
            </a:r>
            <a:r>
              <a:rPr lang="en-US" sz="2800" i="1" dirty="0">
                <a:cs typeface="Times New Roman" charset="0"/>
              </a:rPr>
              <a:t> </a:t>
            </a:r>
          </a:p>
          <a:p>
            <a:pPr marL="483306" indent="-483306">
              <a:defRPr/>
            </a:pPr>
            <a:endParaRPr lang="en-US" sz="2300" i="1" dirty="0">
              <a:solidFill>
                <a:srgbClr val="006600"/>
              </a:solidFill>
              <a:cs typeface="Times New Roman" charset="0"/>
            </a:endParaRPr>
          </a:p>
        </p:txBody>
      </p:sp>
      <p:sp>
        <p:nvSpPr>
          <p:cNvPr id="20484" name="Text Box 7"/>
          <p:cNvSpPr txBox="1">
            <a:spLocks noChangeArrowheads="1"/>
          </p:cNvSpPr>
          <p:nvPr/>
        </p:nvSpPr>
        <p:spPr bwMode="auto">
          <a:xfrm>
            <a:off x="1719263" y="173038"/>
            <a:ext cx="6129337" cy="482600"/>
          </a:xfrm>
          <a:prstGeom prst="rect">
            <a:avLst/>
          </a:prstGeom>
          <a:solidFill>
            <a:schemeClr val="bg1"/>
          </a:solidFill>
          <a:ln w="38100" cmpd="dbl">
            <a:solidFill>
              <a:schemeClr val="tx1"/>
            </a:solidFill>
            <a:miter lim="800000"/>
            <a:headEnd/>
            <a:tailEnd/>
          </a:ln>
        </p:spPr>
        <p:txBody>
          <a:bodyPr lIns="96661" tIns="48331" rIns="96661" bIns="48331">
            <a:spAutoFit/>
          </a:bodyPr>
          <a:lstStyle/>
          <a:p>
            <a:pPr algn="ctr"/>
            <a:r>
              <a:rPr lang="en-US">
                <a:solidFill>
                  <a:srgbClr val="006600"/>
                </a:solidFill>
                <a:latin typeface="Stencil" pitchFamily="82" charset="0"/>
              </a:rPr>
              <a:t>Christian Soldiers Basic Skills</a:t>
            </a:r>
            <a:endParaRPr lang="en-US"/>
          </a:p>
        </p:txBody>
      </p:sp>
    </p:spTree>
    <p:extLst>
      <p:ext uri="{BB962C8B-B14F-4D97-AF65-F5344CB8AC3E}">
        <p14:creationId xmlns:p14="http://schemas.microsoft.com/office/powerpoint/2010/main" val="10896643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2">
                                            <p:txEl>
                                              <p:pRg st="1" end="1"/>
                                            </p:txEl>
                                          </p:spTgt>
                                        </p:tgtEl>
                                        <p:attrNameLst>
                                          <p:attrName>style.visibility</p:attrName>
                                        </p:attrNameLst>
                                      </p:cBhvr>
                                      <p:to>
                                        <p:strVal val="visible"/>
                                      </p:to>
                                    </p:set>
                                    <p:anim calcmode="lin" valueType="num">
                                      <p:cBhvr additive="base">
                                        <p:cTn id="13" dur="500" fill="hold"/>
                                        <p:tgtEl>
                                          <p:spTgt spid="3584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2">
                                            <p:txEl>
                                              <p:pRg st="2" end="2"/>
                                            </p:txEl>
                                          </p:spTgt>
                                        </p:tgtEl>
                                        <p:attrNameLst>
                                          <p:attrName>style.visibility</p:attrName>
                                        </p:attrNameLst>
                                      </p:cBhvr>
                                      <p:to>
                                        <p:strVal val="visible"/>
                                      </p:to>
                                    </p:set>
                                    <p:anim calcmode="lin" valueType="num">
                                      <p:cBhvr additive="base">
                                        <p:cTn id="19" dur="500" fill="hold"/>
                                        <p:tgtEl>
                                          <p:spTgt spid="3584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2">
                                            <p:txEl>
                                              <p:pRg st="3" end="3"/>
                                            </p:txEl>
                                          </p:spTgt>
                                        </p:tgtEl>
                                        <p:attrNameLst>
                                          <p:attrName>style.visibility</p:attrName>
                                        </p:attrNameLst>
                                      </p:cBhvr>
                                      <p:to>
                                        <p:strVal val="visible"/>
                                      </p:to>
                                    </p:set>
                                    <p:anim calcmode="lin" valueType="num">
                                      <p:cBhvr additive="base">
                                        <p:cTn id="25" dur="500" fill="hold"/>
                                        <p:tgtEl>
                                          <p:spTgt spid="3584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2">
                                            <p:txEl>
                                              <p:pRg st="4" end="4"/>
                                            </p:txEl>
                                          </p:spTgt>
                                        </p:tgtEl>
                                        <p:attrNameLst>
                                          <p:attrName>style.visibility</p:attrName>
                                        </p:attrNameLst>
                                      </p:cBhvr>
                                      <p:to>
                                        <p:strVal val="visible"/>
                                      </p:to>
                                    </p:set>
                                    <p:anim calcmode="lin" valueType="num">
                                      <p:cBhvr additive="base">
                                        <p:cTn id="31" dur="500" fill="hold"/>
                                        <p:tgtEl>
                                          <p:spTgt spid="3584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2">
                                            <p:txEl>
                                              <p:pRg st="5" end="5"/>
                                            </p:txEl>
                                          </p:spTgt>
                                        </p:tgtEl>
                                        <p:attrNameLst>
                                          <p:attrName>style.visibility</p:attrName>
                                        </p:attrNameLst>
                                      </p:cBhvr>
                                      <p:to>
                                        <p:strVal val="visible"/>
                                      </p:to>
                                    </p:set>
                                    <p:anim calcmode="lin" valueType="num">
                                      <p:cBhvr additive="base">
                                        <p:cTn id="37" dur="500" fill="hold"/>
                                        <p:tgtEl>
                                          <p:spTgt spid="3584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35842" name="Text Box 2"/>
          <p:cNvSpPr txBox="1">
            <a:spLocks noChangeArrowheads="1"/>
          </p:cNvSpPr>
          <p:nvPr/>
        </p:nvSpPr>
        <p:spPr bwMode="auto">
          <a:xfrm>
            <a:off x="431800" y="828675"/>
            <a:ext cx="8616950" cy="5514473"/>
          </a:xfrm>
          <a:prstGeom prst="rect">
            <a:avLst/>
          </a:prstGeom>
          <a:noFill/>
          <a:ln w="12700">
            <a:noFill/>
            <a:miter lim="800000"/>
            <a:headEnd/>
            <a:tailEnd/>
          </a:ln>
          <a:effectLst/>
        </p:spPr>
        <p:txBody>
          <a:bodyPr lIns="96661" tIns="48331" rIns="96661" bIns="48331">
            <a:spAutoFit/>
          </a:bodyPr>
          <a:lstStyle/>
          <a:p>
            <a:pPr marL="483306" indent="-483306">
              <a:spcAft>
                <a:spcPts val="2400"/>
              </a:spcAft>
              <a:defRPr/>
            </a:pPr>
            <a:r>
              <a:rPr lang="en-US" sz="2800" i="1" dirty="0">
                <a:cs typeface="Times New Roman" charset="0"/>
              </a:rPr>
              <a:t>7. Know the basics of the </a:t>
            </a:r>
            <a:r>
              <a:rPr lang="en-US" sz="2800" i="1" u="sng" dirty="0">
                <a:cs typeface="Times New Roman" charset="0"/>
              </a:rPr>
              <a:t>Church:</a:t>
            </a:r>
          </a:p>
          <a:p>
            <a:pPr marL="1028704" lvl="1" indent="-483306">
              <a:spcAft>
                <a:spcPts val="2400"/>
              </a:spcAft>
              <a:defRPr/>
            </a:pPr>
            <a:r>
              <a:rPr lang="en-US" sz="2800" i="1" dirty="0">
                <a:cs typeface="Times New Roman" charset="0"/>
              </a:rPr>
              <a:t>a.  Know 3 passages that teach how it is </a:t>
            </a:r>
            <a:r>
              <a:rPr lang="en-US" sz="2800" i="1" u="sng" dirty="0">
                <a:cs typeface="Times New Roman" charset="0"/>
              </a:rPr>
              <a:t>organized</a:t>
            </a:r>
            <a:r>
              <a:rPr lang="en-US" sz="2800" i="1" dirty="0">
                <a:cs typeface="Times New Roman" charset="0"/>
              </a:rPr>
              <a:t> </a:t>
            </a:r>
          </a:p>
          <a:p>
            <a:pPr marL="1028704" lvl="1" indent="-483306">
              <a:spcAft>
                <a:spcPts val="2400"/>
              </a:spcAft>
              <a:defRPr/>
            </a:pPr>
            <a:r>
              <a:rPr lang="en-US" sz="2800" i="1" dirty="0">
                <a:cs typeface="Times New Roman" charset="0"/>
              </a:rPr>
              <a:t>b.  Know 3 </a:t>
            </a:r>
            <a:r>
              <a:rPr lang="en-US" sz="2800" i="1" u="sng" dirty="0">
                <a:cs typeface="Times New Roman" charset="0"/>
              </a:rPr>
              <a:t>OT passages that discuss the church</a:t>
            </a:r>
          </a:p>
          <a:p>
            <a:pPr marL="1028704" lvl="1" indent="-483306">
              <a:spcAft>
                <a:spcPts val="2400"/>
              </a:spcAft>
              <a:defRPr/>
            </a:pPr>
            <a:r>
              <a:rPr lang="en-US" sz="2800" i="1" dirty="0">
                <a:cs typeface="Times New Roman" charset="0"/>
              </a:rPr>
              <a:t>c.  Know the passage that records when the </a:t>
            </a:r>
            <a:r>
              <a:rPr lang="en-US" sz="2800" i="1" u="sng" dirty="0">
                <a:cs typeface="Times New Roman" charset="0"/>
              </a:rPr>
              <a:t>church started</a:t>
            </a:r>
            <a:r>
              <a:rPr lang="en-US" sz="2800" i="1" dirty="0">
                <a:cs typeface="Times New Roman" charset="0"/>
              </a:rPr>
              <a:t> </a:t>
            </a:r>
          </a:p>
          <a:p>
            <a:pPr marL="1028704" lvl="1" indent="-483306">
              <a:spcAft>
                <a:spcPts val="2400"/>
              </a:spcAft>
              <a:defRPr/>
            </a:pPr>
            <a:r>
              <a:rPr lang="en-US" sz="2800" i="1" dirty="0">
                <a:cs typeface="Times New Roman" charset="0"/>
              </a:rPr>
              <a:t>d.  Know 2 passages that teach the </a:t>
            </a:r>
            <a:r>
              <a:rPr lang="en-US" sz="2800" i="1" u="sng" dirty="0">
                <a:cs typeface="Times New Roman" charset="0"/>
              </a:rPr>
              <a:t>church is the kingdom and the body </a:t>
            </a:r>
          </a:p>
          <a:p>
            <a:pPr marL="1028704" lvl="1" indent="-483306">
              <a:spcAft>
                <a:spcPts val="2400"/>
              </a:spcAft>
              <a:defRPr/>
            </a:pPr>
            <a:r>
              <a:rPr lang="en-US" sz="2800" i="1" dirty="0">
                <a:cs typeface="Times New Roman" charset="0"/>
              </a:rPr>
              <a:t>e.  Know 2 passages that tell one </a:t>
            </a:r>
            <a:r>
              <a:rPr lang="en-US" sz="2800" i="1" u="sng" dirty="0">
                <a:cs typeface="Times New Roman" charset="0"/>
              </a:rPr>
              <a:t>how to get into the church</a:t>
            </a:r>
            <a:r>
              <a:rPr lang="en-US" sz="2800" i="1" dirty="0">
                <a:cs typeface="Times New Roman" charset="0"/>
              </a:rPr>
              <a:t> </a:t>
            </a:r>
          </a:p>
        </p:txBody>
      </p:sp>
      <p:sp>
        <p:nvSpPr>
          <p:cNvPr id="20484" name="Text Box 7"/>
          <p:cNvSpPr txBox="1">
            <a:spLocks noChangeArrowheads="1"/>
          </p:cNvSpPr>
          <p:nvPr/>
        </p:nvSpPr>
        <p:spPr bwMode="auto">
          <a:xfrm>
            <a:off x="1719263" y="173038"/>
            <a:ext cx="6129337" cy="482600"/>
          </a:xfrm>
          <a:prstGeom prst="rect">
            <a:avLst/>
          </a:prstGeom>
          <a:solidFill>
            <a:schemeClr val="bg1"/>
          </a:solidFill>
          <a:ln w="38100" cmpd="dbl">
            <a:solidFill>
              <a:schemeClr val="tx1"/>
            </a:solidFill>
            <a:miter lim="800000"/>
            <a:headEnd/>
            <a:tailEnd/>
          </a:ln>
        </p:spPr>
        <p:txBody>
          <a:bodyPr lIns="96661" tIns="48331" rIns="96661" bIns="48331">
            <a:spAutoFit/>
          </a:bodyPr>
          <a:lstStyle/>
          <a:p>
            <a:pPr algn="ctr"/>
            <a:r>
              <a:rPr lang="en-US">
                <a:solidFill>
                  <a:srgbClr val="006600"/>
                </a:solidFill>
                <a:latin typeface="Stencil" pitchFamily="82" charset="0"/>
              </a:rPr>
              <a:t>Christian Soldiers Basic Skills</a:t>
            </a:r>
            <a:endParaRPr lang="en-US"/>
          </a:p>
        </p:txBody>
      </p:sp>
    </p:spTree>
    <p:extLst>
      <p:ext uri="{BB962C8B-B14F-4D97-AF65-F5344CB8AC3E}">
        <p14:creationId xmlns:p14="http://schemas.microsoft.com/office/powerpoint/2010/main" val="42275801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 calcmode="lin" valueType="num">
                                      <p:cBhvr additive="base">
                                        <p:cTn id="7" dur="500" fill="hold"/>
                                        <p:tgtEl>
                                          <p:spTgt spid="358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8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842">
                                            <p:txEl>
                                              <p:pRg st="1" end="1"/>
                                            </p:txEl>
                                          </p:spTgt>
                                        </p:tgtEl>
                                        <p:attrNameLst>
                                          <p:attrName>style.visibility</p:attrName>
                                        </p:attrNameLst>
                                      </p:cBhvr>
                                      <p:to>
                                        <p:strVal val="visible"/>
                                      </p:to>
                                    </p:set>
                                    <p:anim calcmode="lin" valueType="num">
                                      <p:cBhvr additive="base">
                                        <p:cTn id="13" dur="500" fill="hold"/>
                                        <p:tgtEl>
                                          <p:spTgt spid="3584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8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842">
                                            <p:txEl>
                                              <p:pRg st="2" end="2"/>
                                            </p:txEl>
                                          </p:spTgt>
                                        </p:tgtEl>
                                        <p:attrNameLst>
                                          <p:attrName>style.visibility</p:attrName>
                                        </p:attrNameLst>
                                      </p:cBhvr>
                                      <p:to>
                                        <p:strVal val="visible"/>
                                      </p:to>
                                    </p:set>
                                    <p:anim calcmode="lin" valueType="num">
                                      <p:cBhvr additive="base">
                                        <p:cTn id="19" dur="500" fill="hold"/>
                                        <p:tgtEl>
                                          <p:spTgt spid="3584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84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5842">
                                            <p:txEl>
                                              <p:pRg st="3" end="3"/>
                                            </p:txEl>
                                          </p:spTgt>
                                        </p:tgtEl>
                                        <p:attrNameLst>
                                          <p:attrName>style.visibility</p:attrName>
                                        </p:attrNameLst>
                                      </p:cBhvr>
                                      <p:to>
                                        <p:strVal val="visible"/>
                                      </p:to>
                                    </p:set>
                                    <p:anim calcmode="lin" valueType="num">
                                      <p:cBhvr additive="base">
                                        <p:cTn id="25" dur="500" fill="hold"/>
                                        <p:tgtEl>
                                          <p:spTgt spid="3584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584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5842">
                                            <p:txEl>
                                              <p:pRg st="4" end="4"/>
                                            </p:txEl>
                                          </p:spTgt>
                                        </p:tgtEl>
                                        <p:attrNameLst>
                                          <p:attrName>style.visibility</p:attrName>
                                        </p:attrNameLst>
                                      </p:cBhvr>
                                      <p:to>
                                        <p:strVal val="visible"/>
                                      </p:to>
                                    </p:set>
                                    <p:anim calcmode="lin" valueType="num">
                                      <p:cBhvr additive="base">
                                        <p:cTn id="31" dur="500" fill="hold"/>
                                        <p:tgtEl>
                                          <p:spTgt spid="3584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584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842">
                                            <p:txEl>
                                              <p:pRg st="5" end="5"/>
                                            </p:txEl>
                                          </p:spTgt>
                                        </p:tgtEl>
                                        <p:attrNameLst>
                                          <p:attrName>style.visibility</p:attrName>
                                        </p:attrNameLst>
                                      </p:cBhvr>
                                      <p:to>
                                        <p:strVal val="visible"/>
                                      </p:to>
                                    </p:set>
                                    <p:anim calcmode="lin" valueType="num">
                                      <p:cBhvr additive="base">
                                        <p:cTn id="37" dur="500" fill="hold"/>
                                        <p:tgtEl>
                                          <p:spTgt spid="35842">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584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56323" name="Text Box 3"/>
          <p:cNvSpPr txBox="1">
            <a:spLocks noChangeArrowheads="1"/>
          </p:cNvSpPr>
          <p:nvPr/>
        </p:nvSpPr>
        <p:spPr bwMode="auto">
          <a:xfrm>
            <a:off x="303213" y="839788"/>
            <a:ext cx="8804275" cy="1713433"/>
          </a:xfrm>
          <a:prstGeom prst="rect">
            <a:avLst/>
          </a:prstGeom>
          <a:noFill/>
          <a:ln w="28575">
            <a:noFill/>
            <a:miter lim="800000"/>
            <a:headEnd/>
            <a:tailEnd/>
          </a:ln>
          <a:effectLst/>
        </p:spPr>
        <p:txBody>
          <a:bodyPr lIns="96661" tIns="48331" rIns="96661" bIns="48331">
            <a:spAutoFit/>
          </a:bodyPr>
          <a:lstStyle/>
          <a:p>
            <a:pPr marL="644408" indent="-644408">
              <a:defRPr/>
            </a:pPr>
            <a:r>
              <a:rPr lang="en-US" sz="3000" b="1" dirty="0"/>
              <a:t>III.  </a:t>
            </a:r>
            <a:r>
              <a:rPr lang="en-US" sz="3000" b="1" u="sng" dirty="0"/>
              <a:t>Christian Soldiers MUST Know the Basics!</a:t>
            </a:r>
          </a:p>
          <a:p>
            <a:pPr marL="644408" indent="-644408">
              <a:buFontTx/>
              <a:buAutoNum type="romanUcPeriod" startAt="3"/>
              <a:defRPr/>
            </a:pPr>
            <a:endParaRPr lang="en-US" sz="2700" b="1" u="sng" dirty="0"/>
          </a:p>
          <a:p>
            <a:pPr marL="1127714" lvl="1" indent="-644408">
              <a:defRPr/>
            </a:pPr>
            <a:r>
              <a:rPr lang="en-US" sz="2700" b="1" i="1" dirty="0">
                <a:solidFill>
                  <a:srgbClr val="006600"/>
                </a:solidFill>
              </a:rPr>
              <a:t>C.  How did you Do???</a:t>
            </a:r>
          </a:p>
          <a:p>
            <a:pPr marL="1127714" lvl="1" indent="-644408">
              <a:buFontTx/>
              <a:buChar char="•"/>
              <a:defRPr/>
            </a:pPr>
            <a:endParaRPr lang="en-US" sz="2100" b="1" i="1" dirty="0">
              <a:solidFill>
                <a:srgbClr val="006600"/>
              </a:solidFill>
            </a:endParaRPr>
          </a:p>
        </p:txBody>
      </p:sp>
      <p:sp>
        <p:nvSpPr>
          <p:cNvPr id="2253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401638" y="1839913"/>
            <a:ext cx="8894762" cy="3944813"/>
          </a:xfrm>
          <a:prstGeom prst="rect">
            <a:avLst/>
          </a:prstGeom>
          <a:noFill/>
          <a:ln w="28575">
            <a:noFill/>
            <a:miter lim="800000"/>
            <a:headEnd/>
            <a:tailEnd/>
          </a:ln>
          <a:effectLst/>
        </p:spPr>
        <p:txBody>
          <a:bodyPr wrap="square" lIns="96661" tIns="48331" rIns="96661" bIns="48331">
            <a:spAutoFit/>
          </a:bodyPr>
          <a:lstStyle/>
          <a:p>
            <a:pPr marL="424572" indent="-424572">
              <a:spcAft>
                <a:spcPts val="1200"/>
              </a:spcAft>
              <a:defRPr/>
            </a:pPr>
            <a:r>
              <a:rPr lang="en-US" sz="3200" b="1" u="sng" dirty="0"/>
              <a:t>Introduction</a:t>
            </a:r>
          </a:p>
          <a:p>
            <a:pPr marL="424572" indent="-424572">
              <a:spcAft>
                <a:spcPts val="2400"/>
              </a:spcAft>
              <a:defRPr/>
            </a:pPr>
            <a:r>
              <a:rPr lang="en-US" sz="2400" b="1" i="1" dirty="0">
                <a:solidFill>
                  <a:srgbClr val="006600"/>
                </a:solidFill>
              </a:rPr>
              <a:t>1.  The Army spends much of its time training to be Combat Ready</a:t>
            </a:r>
          </a:p>
          <a:p>
            <a:pPr marL="424572" indent="-424572">
              <a:spcAft>
                <a:spcPts val="2400"/>
              </a:spcAft>
              <a:defRPr/>
            </a:pPr>
            <a:r>
              <a:rPr lang="en-US" sz="2400" b="1" i="1" dirty="0">
                <a:solidFill>
                  <a:srgbClr val="006600"/>
                </a:solidFill>
              </a:rPr>
              <a:t>2.  “Combat Ready” means: ready for Immediate deployment, ready for </a:t>
            </a:r>
            <a:r>
              <a:rPr lang="en-US" sz="2400" b="1" i="1" u="sng" dirty="0">
                <a:solidFill>
                  <a:srgbClr val="006600"/>
                </a:solidFill>
              </a:rPr>
              <a:t>Immediate Action</a:t>
            </a:r>
          </a:p>
          <a:p>
            <a:pPr marL="424572" indent="-424572">
              <a:spcAft>
                <a:spcPts val="0"/>
              </a:spcAft>
              <a:defRPr/>
            </a:pPr>
            <a:r>
              <a:rPr lang="en-US" sz="2400" b="1" i="1" dirty="0">
                <a:solidFill>
                  <a:srgbClr val="006600"/>
                </a:solidFill>
              </a:rPr>
              <a:t>3.  Combat Readiness depends on:</a:t>
            </a:r>
          </a:p>
          <a:p>
            <a:pPr marL="545398" lvl="1" indent="0">
              <a:spcAft>
                <a:spcPts val="0"/>
              </a:spcAft>
              <a:defRPr/>
            </a:pPr>
            <a:r>
              <a:rPr lang="en-US" sz="2400" i="1" dirty="0"/>
              <a:t>a.  Unit’s Performance in Training Exercises/ Battle Simulations</a:t>
            </a:r>
          </a:p>
          <a:p>
            <a:pPr marL="545398" lvl="1" indent="0">
              <a:spcAft>
                <a:spcPts val="0"/>
              </a:spcAft>
              <a:defRPr/>
            </a:pPr>
            <a:r>
              <a:rPr lang="en-US" sz="2400" i="1" dirty="0"/>
              <a:t>b.  Equipment Status</a:t>
            </a:r>
          </a:p>
          <a:p>
            <a:pPr marL="545398" lvl="1" indent="0">
              <a:spcAft>
                <a:spcPts val="2400"/>
              </a:spcAft>
              <a:defRPr/>
            </a:pPr>
            <a:r>
              <a:rPr lang="en-US" sz="2400" i="1" dirty="0"/>
              <a:t>c.  Soldiers individual performance in Basic Skills</a:t>
            </a:r>
          </a:p>
        </p:txBody>
      </p:sp>
      <p:sp>
        <p:nvSpPr>
          <p:cNvPr id="3075" name="Rectangle 3"/>
          <p:cNvSpPr>
            <a:spLocks noChangeArrowheads="1"/>
          </p:cNvSpPr>
          <p:nvPr/>
        </p:nvSpPr>
        <p:spPr bwMode="auto">
          <a:xfrm>
            <a:off x="398463" y="1785938"/>
            <a:ext cx="8891587" cy="5180012"/>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3076" name="Rectangle 4"/>
          <p:cNvSpPr>
            <a:spLocks noChangeArrowheads="1"/>
          </p:cNvSpPr>
          <p:nvPr/>
        </p:nvSpPr>
        <p:spPr bwMode="auto">
          <a:xfrm>
            <a:off x="447675" y="338138"/>
            <a:ext cx="8826500" cy="1301750"/>
          </a:xfrm>
          <a:prstGeom prst="rect">
            <a:avLst/>
          </a:prstGeom>
          <a:solidFill>
            <a:srgbClr val="008000"/>
          </a:solidFill>
          <a:ln w="28575">
            <a:solidFill>
              <a:schemeClr val="tx1"/>
            </a:solidFill>
            <a:miter lim="800000"/>
            <a:headEnd/>
            <a:tailEnd/>
          </a:ln>
        </p:spPr>
        <p:txBody>
          <a:bodyPr wrap="none" lIns="96661" tIns="48331" rIns="96661" bIns="48331" anchor="ctr"/>
          <a:lstStyle/>
          <a:p>
            <a:endParaRPr lang="en-US"/>
          </a:p>
        </p:txBody>
      </p:sp>
      <p:sp>
        <p:nvSpPr>
          <p:cNvPr id="6" name="Text Box 5"/>
          <p:cNvSpPr txBox="1">
            <a:spLocks noChangeArrowheads="1"/>
          </p:cNvSpPr>
          <p:nvPr/>
        </p:nvSpPr>
        <p:spPr bwMode="auto">
          <a:xfrm>
            <a:off x="419100" y="254000"/>
            <a:ext cx="8734425" cy="1544638"/>
          </a:xfrm>
          <a:prstGeom prst="rect">
            <a:avLst/>
          </a:prstGeom>
          <a:noFill/>
          <a:ln w="9525">
            <a:noFill/>
            <a:miter lim="800000"/>
            <a:headEnd/>
            <a:tailEnd/>
          </a:ln>
        </p:spPr>
        <p:txBody>
          <a:bodyPr lIns="96661" tIns="48331" rIns="96661" bIns="48331">
            <a:spAutoFit/>
          </a:bodyPr>
          <a:lstStyle/>
          <a:p>
            <a:pPr algn="ctr"/>
            <a:r>
              <a:rPr lang="en-US" sz="4700" dirty="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148912298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56323" name="Text Box 3"/>
          <p:cNvSpPr txBox="1">
            <a:spLocks noChangeArrowheads="1"/>
          </p:cNvSpPr>
          <p:nvPr/>
        </p:nvSpPr>
        <p:spPr bwMode="auto">
          <a:xfrm>
            <a:off x="303213" y="839788"/>
            <a:ext cx="8804275" cy="2482874"/>
          </a:xfrm>
          <a:prstGeom prst="rect">
            <a:avLst/>
          </a:prstGeom>
          <a:noFill/>
          <a:ln w="28575">
            <a:noFill/>
            <a:miter lim="800000"/>
            <a:headEnd/>
            <a:tailEnd/>
          </a:ln>
          <a:effectLst/>
        </p:spPr>
        <p:txBody>
          <a:bodyPr lIns="96661" tIns="48331" rIns="96661" bIns="48331">
            <a:spAutoFit/>
          </a:bodyPr>
          <a:lstStyle/>
          <a:p>
            <a:pPr marL="644408" indent="-644408">
              <a:defRPr/>
            </a:pPr>
            <a:r>
              <a:rPr lang="en-US" sz="3000" b="1" dirty="0"/>
              <a:t>III.  </a:t>
            </a:r>
            <a:r>
              <a:rPr lang="en-US" sz="3000" b="1" u="sng" dirty="0"/>
              <a:t>Christian Soldiers MUST Know the Basics!</a:t>
            </a:r>
          </a:p>
          <a:p>
            <a:pPr marL="644408" indent="-644408">
              <a:buFontTx/>
              <a:buAutoNum type="romanUcPeriod" startAt="3"/>
              <a:defRPr/>
            </a:pPr>
            <a:endParaRPr lang="en-US" sz="2700" b="1" u="sng" dirty="0"/>
          </a:p>
          <a:p>
            <a:pPr marL="1127714" lvl="1" indent="-644408">
              <a:defRPr/>
            </a:pPr>
            <a:r>
              <a:rPr lang="en-US" sz="2700" b="1" i="1" dirty="0">
                <a:solidFill>
                  <a:srgbClr val="006600"/>
                </a:solidFill>
              </a:rPr>
              <a:t>C.  How did you Do???</a:t>
            </a:r>
          </a:p>
          <a:p>
            <a:pPr marL="1127714" lvl="1" indent="-644408">
              <a:buFontTx/>
              <a:buChar char="•"/>
              <a:defRPr/>
            </a:pPr>
            <a:endParaRPr lang="en-US" sz="2100" b="1" i="1" dirty="0">
              <a:solidFill>
                <a:srgbClr val="006600"/>
              </a:solidFill>
            </a:endParaRPr>
          </a:p>
          <a:p>
            <a:pPr marL="1010244" lvl="1" indent="-526938">
              <a:spcBef>
                <a:spcPts val="0"/>
              </a:spcBef>
              <a:spcAft>
                <a:spcPts val="0"/>
              </a:spcAft>
              <a:defRPr/>
            </a:pPr>
            <a:r>
              <a:rPr lang="en-US" sz="2700" b="1" i="1" dirty="0">
                <a:solidFill>
                  <a:srgbClr val="006600"/>
                </a:solidFill>
              </a:rPr>
              <a:t>D.  What God Calls…the basics!!!</a:t>
            </a:r>
          </a:p>
          <a:p>
            <a:pPr marL="1324058" lvl="2" indent="0">
              <a:spcBef>
                <a:spcPts val="0"/>
              </a:spcBef>
              <a:spcAft>
                <a:spcPts val="1200"/>
              </a:spcAft>
              <a:defRPr/>
            </a:pPr>
            <a:r>
              <a:rPr lang="en-US" sz="2300" i="1" dirty="0">
                <a:solidFill>
                  <a:srgbClr val="CC0000"/>
                </a:solidFill>
              </a:rPr>
              <a:t>Hebrews 5:12-6:2</a:t>
            </a:r>
          </a:p>
        </p:txBody>
      </p:sp>
      <p:sp>
        <p:nvSpPr>
          <p:cNvPr id="2253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1524144951"/>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56323" name="Text Box 3"/>
          <p:cNvSpPr txBox="1">
            <a:spLocks noChangeArrowheads="1"/>
          </p:cNvSpPr>
          <p:nvPr/>
        </p:nvSpPr>
        <p:spPr bwMode="auto">
          <a:xfrm>
            <a:off x="303213" y="839788"/>
            <a:ext cx="8804275" cy="3436982"/>
          </a:xfrm>
          <a:prstGeom prst="rect">
            <a:avLst/>
          </a:prstGeom>
          <a:noFill/>
          <a:ln w="28575">
            <a:noFill/>
            <a:miter lim="800000"/>
            <a:headEnd/>
            <a:tailEnd/>
          </a:ln>
          <a:effectLst/>
        </p:spPr>
        <p:txBody>
          <a:bodyPr lIns="96661" tIns="48331" rIns="96661" bIns="48331">
            <a:spAutoFit/>
          </a:bodyPr>
          <a:lstStyle/>
          <a:p>
            <a:pPr marL="644408" indent="-644408">
              <a:defRPr/>
            </a:pPr>
            <a:r>
              <a:rPr lang="en-US" sz="3000" b="1" dirty="0"/>
              <a:t>III.  </a:t>
            </a:r>
            <a:r>
              <a:rPr lang="en-US" sz="3000" b="1" u="sng" dirty="0"/>
              <a:t>Christian Soldiers MUST Know the Basics!</a:t>
            </a:r>
          </a:p>
          <a:p>
            <a:pPr marL="644408" indent="-644408">
              <a:buFontTx/>
              <a:buAutoNum type="romanUcPeriod" startAt="3"/>
              <a:defRPr/>
            </a:pPr>
            <a:endParaRPr lang="en-US" sz="2700" b="1" u="sng" dirty="0"/>
          </a:p>
          <a:p>
            <a:pPr marL="1127714" lvl="1" indent="-644408">
              <a:defRPr/>
            </a:pPr>
            <a:r>
              <a:rPr lang="en-US" sz="2700" b="1" i="1" dirty="0">
                <a:solidFill>
                  <a:srgbClr val="006600"/>
                </a:solidFill>
              </a:rPr>
              <a:t>C.  How did you Do???</a:t>
            </a:r>
          </a:p>
          <a:p>
            <a:pPr marL="1127714" lvl="1" indent="-644408">
              <a:buFontTx/>
              <a:buChar char="•"/>
              <a:defRPr/>
            </a:pPr>
            <a:endParaRPr lang="en-US" sz="2100" b="1" i="1" dirty="0">
              <a:solidFill>
                <a:srgbClr val="006600"/>
              </a:solidFill>
            </a:endParaRPr>
          </a:p>
          <a:p>
            <a:pPr marL="1010244" lvl="1" indent="-526938">
              <a:spcBef>
                <a:spcPts val="0"/>
              </a:spcBef>
              <a:spcAft>
                <a:spcPts val="0"/>
              </a:spcAft>
              <a:defRPr/>
            </a:pPr>
            <a:r>
              <a:rPr lang="en-US" sz="2700" b="1" i="1" dirty="0">
                <a:solidFill>
                  <a:srgbClr val="006600"/>
                </a:solidFill>
              </a:rPr>
              <a:t>D.  What God Calls…the basics!!!</a:t>
            </a:r>
          </a:p>
          <a:p>
            <a:pPr marL="1324058" lvl="2" indent="0">
              <a:spcBef>
                <a:spcPts val="0"/>
              </a:spcBef>
              <a:spcAft>
                <a:spcPts val="1200"/>
              </a:spcAft>
              <a:defRPr/>
            </a:pPr>
            <a:r>
              <a:rPr lang="en-US" sz="2300" i="1" dirty="0">
                <a:solidFill>
                  <a:srgbClr val="CC0000"/>
                </a:solidFill>
              </a:rPr>
              <a:t>Hebrews 5:12-6:2</a:t>
            </a:r>
          </a:p>
          <a:p>
            <a:pPr marL="1127714" lvl="1" indent="-644408">
              <a:defRPr/>
            </a:pPr>
            <a:r>
              <a:rPr lang="en-US" sz="2700" b="1" i="1" dirty="0">
                <a:solidFill>
                  <a:srgbClr val="006600"/>
                </a:solidFill>
              </a:rPr>
              <a:t>E.  Many do not Know the Basics!!</a:t>
            </a:r>
          </a:p>
          <a:p>
            <a:pPr marL="1611020" lvl="2" indent="-644408">
              <a:defRPr/>
            </a:pPr>
            <a:r>
              <a:rPr lang="en-US" i="1" dirty="0">
                <a:solidFill>
                  <a:schemeClr val="accent2"/>
                </a:solidFill>
              </a:rPr>
              <a:t>1. We have become overconfident!</a:t>
            </a:r>
          </a:p>
        </p:txBody>
      </p:sp>
      <p:sp>
        <p:nvSpPr>
          <p:cNvPr id="2253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115053078"/>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56323" name="Text Box 3"/>
          <p:cNvSpPr txBox="1">
            <a:spLocks noChangeArrowheads="1"/>
          </p:cNvSpPr>
          <p:nvPr/>
        </p:nvSpPr>
        <p:spPr bwMode="auto">
          <a:xfrm>
            <a:off x="303213" y="839788"/>
            <a:ext cx="8804275" cy="5360585"/>
          </a:xfrm>
          <a:prstGeom prst="rect">
            <a:avLst/>
          </a:prstGeom>
          <a:noFill/>
          <a:ln w="28575">
            <a:noFill/>
            <a:miter lim="800000"/>
            <a:headEnd/>
            <a:tailEnd/>
          </a:ln>
          <a:effectLst/>
        </p:spPr>
        <p:txBody>
          <a:bodyPr lIns="96661" tIns="48331" rIns="96661" bIns="48331">
            <a:spAutoFit/>
          </a:bodyPr>
          <a:lstStyle/>
          <a:p>
            <a:pPr marL="644408" indent="-644408">
              <a:defRPr/>
            </a:pPr>
            <a:r>
              <a:rPr lang="en-US" sz="3000" b="1" dirty="0"/>
              <a:t>III.  </a:t>
            </a:r>
            <a:r>
              <a:rPr lang="en-US" sz="3000" b="1" u="sng" dirty="0"/>
              <a:t>Christian Soldiers MUST Know the Basics!</a:t>
            </a:r>
          </a:p>
          <a:p>
            <a:pPr marL="644408" indent="-644408">
              <a:buFontTx/>
              <a:buAutoNum type="romanUcPeriod" startAt="3"/>
              <a:defRPr/>
            </a:pPr>
            <a:endParaRPr lang="en-US" sz="2700" b="1" u="sng" dirty="0"/>
          </a:p>
          <a:p>
            <a:pPr marL="1127714" lvl="1" indent="-644408">
              <a:defRPr/>
            </a:pPr>
            <a:r>
              <a:rPr lang="en-US" sz="2700" b="1" i="1" dirty="0">
                <a:solidFill>
                  <a:srgbClr val="006600"/>
                </a:solidFill>
              </a:rPr>
              <a:t>C.  How did you Do???</a:t>
            </a:r>
          </a:p>
          <a:p>
            <a:pPr marL="1127714" lvl="1" indent="-644408">
              <a:buFontTx/>
              <a:buChar char="•"/>
              <a:defRPr/>
            </a:pPr>
            <a:endParaRPr lang="en-US" sz="2100" b="1" i="1" dirty="0">
              <a:solidFill>
                <a:srgbClr val="006600"/>
              </a:solidFill>
            </a:endParaRPr>
          </a:p>
          <a:p>
            <a:pPr marL="1010244" lvl="1" indent="-526938">
              <a:spcBef>
                <a:spcPts val="0"/>
              </a:spcBef>
              <a:spcAft>
                <a:spcPts val="0"/>
              </a:spcAft>
              <a:defRPr/>
            </a:pPr>
            <a:r>
              <a:rPr lang="en-US" sz="2700" b="1" i="1" dirty="0">
                <a:solidFill>
                  <a:srgbClr val="006600"/>
                </a:solidFill>
              </a:rPr>
              <a:t>D.  What God Calls…the basics!!!</a:t>
            </a:r>
          </a:p>
          <a:p>
            <a:pPr marL="1324058" lvl="2" indent="0">
              <a:spcBef>
                <a:spcPts val="0"/>
              </a:spcBef>
              <a:spcAft>
                <a:spcPts val="1200"/>
              </a:spcAft>
              <a:defRPr/>
            </a:pPr>
            <a:r>
              <a:rPr lang="en-US" sz="2300" i="1" dirty="0">
                <a:solidFill>
                  <a:srgbClr val="CC0000"/>
                </a:solidFill>
              </a:rPr>
              <a:t>Hebrews 5:12-6:2</a:t>
            </a:r>
          </a:p>
          <a:p>
            <a:pPr marL="1127714" lvl="1" indent="-644408">
              <a:defRPr/>
            </a:pPr>
            <a:r>
              <a:rPr lang="en-US" sz="2700" b="1" i="1" dirty="0">
                <a:solidFill>
                  <a:srgbClr val="006600"/>
                </a:solidFill>
              </a:rPr>
              <a:t>E.  Many do not Know the Basics!!</a:t>
            </a:r>
          </a:p>
          <a:p>
            <a:pPr marL="1611020" lvl="2" indent="-644408">
              <a:defRPr/>
            </a:pPr>
            <a:r>
              <a:rPr lang="en-US" i="1" dirty="0">
                <a:solidFill>
                  <a:schemeClr val="accent2"/>
                </a:solidFill>
              </a:rPr>
              <a:t>1. We have become overconfident!</a:t>
            </a:r>
          </a:p>
          <a:p>
            <a:pPr marL="1611020" lvl="2" indent="-644408">
              <a:defRPr/>
            </a:pPr>
            <a:r>
              <a:rPr lang="en-US" i="1" dirty="0">
                <a:solidFill>
                  <a:schemeClr val="accent2"/>
                </a:solidFill>
              </a:rPr>
              <a:t>2. We have gotten issue focused!</a:t>
            </a:r>
          </a:p>
          <a:p>
            <a:pPr marL="1611020" lvl="2" indent="-644408">
              <a:defRPr/>
            </a:pPr>
            <a:r>
              <a:rPr lang="en-US" i="1" dirty="0">
                <a:solidFill>
                  <a:schemeClr val="accent2"/>
                </a:solidFill>
              </a:rPr>
              <a:t>3.  We have lost passion for truth!</a:t>
            </a:r>
          </a:p>
          <a:p>
            <a:pPr marL="1611020" lvl="2" indent="-644408">
              <a:defRPr/>
            </a:pPr>
            <a:r>
              <a:rPr lang="en-US" i="1" dirty="0">
                <a:solidFill>
                  <a:schemeClr val="accent2"/>
                </a:solidFill>
              </a:rPr>
              <a:t>4.  We have become distracted by the world!</a:t>
            </a:r>
          </a:p>
          <a:p>
            <a:pPr marL="1611020" lvl="2" indent="-644408">
              <a:defRPr/>
            </a:pPr>
            <a:r>
              <a:rPr lang="en-US" i="1" dirty="0">
                <a:solidFill>
                  <a:schemeClr val="accent2"/>
                </a:solidFill>
              </a:rPr>
              <a:t>5.  We have become careless &amp; lazy!</a:t>
            </a:r>
          </a:p>
          <a:p>
            <a:pPr marL="1611020" lvl="2" indent="-644408">
              <a:defRPr/>
            </a:pPr>
            <a:r>
              <a:rPr lang="en-US" i="1" dirty="0">
                <a:solidFill>
                  <a:schemeClr val="accent2"/>
                </a:solidFill>
              </a:rPr>
              <a:t>6.  Truth is not being preached much – we are uneducated!</a:t>
            </a:r>
          </a:p>
        </p:txBody>
      </p:sp>
      <p:sp>
        <p:nvSpPr>
          <p:cNvPr id="22532" name="Text Box 4"/>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735536337"/>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1987" name="Text Box 3"/>
          <p:cNvSpPr txBox="1">
            <a:spLocks noChangeArrowheads="1"/>
          </p:cNvSpPr>
          <p:nvPr/>
        </p:nvSpPr>
        <p:spPr bwMode="auto">
          <a:xfrm>
            <a:off x="239713" y="741363"/>
            <a:ext cx="9050337" cy="1574933"/>
          </a:xfrm>
          <a:prstGeom prst="rect">
            <a:avLst/>
          </a:prstGeom>
          <a:noFill/>
          <a:ln w="28575">
            <a:noFill/>
            <a:miter lim="800000"/>
            <a:headEnd/>
            <a:tailEnd/>
          </a:ln>
          <a:effectLst/>
        </p:spPr>
        <p:txBody>
          <a:bodyPr wrap="square" lIns="96661" tIns="48331" rIns="96661" bIns="48331">
            <a:spAutoFit/>
          </a:bodyPr>
          <a:lstStyle/>
          <a:p>
            <a:pPr marL="483306" indent="-483306">
              <a:defRPr/>
            </a:pPr>
            <a:r>
              <a:rPr lang="en-US" sz="3000" b="1" dirty="0"/>
              <a:t>IV.  </a:t>
            </a:r>
            <a:r>
              <a:rPr lang="en-US" sz="3000" b="1" u="sng" dirty="0"/>
              <a:t>Preparing for Spiritual Combat…</a:t>
            </a:r>
          </a:p>
          <a:p>
            <a:pPr marL="966612" lvl="1" indent="-483306">
              <a:defRPr/>
            </a:pPr>
            <a:endParaRPr lang="en-US" sz="1300" i="1" dirty="0">
              <a:solidFill>
                <a:srgbClr val="006600"/>
              </a:solidFill>
            </a:endParaRPr>
          </a:p>
          <a:p>
            <a:pPr marL="966612" lvl="1" indent="-483306">
              <a:buFontTx/>
              <a:buAutoNum type="alphaUcPeriod"/>
              <a:defRPr/>
            </a:pPr>
            <a:r>
              <a:rPr lang="en-US" sz="2700" b="1" i="1" dirty="0">
                <a:solidFill>
                  <a:srgbClr val="006600"/>
                </a:solidFill>
              </a:rPr>
              <a:t>Responsibility of:</a:t>
            </a:r>
          </a:p>
          <a:p>
            <a:pPr marL="966612" lvl="1" indent="-483306">
              <a:defRPr/>
            </a:pPr>
            <a:endParaRPr lang="en-US" sz="1300" b="1" i="1" dirty="0">
              <a:solidFill>
                <a:srgbClr val="006600"/>
              </a:solidFill>
            </a:endParaRPr>
          </a:p>
          <a:p>
            <a:pPr marL="1449918" lvl="2" indent="-483306">
              <a:defRPr/>
            </a:pPr>
            <a:endParaRPr lang="en-US" sz="1300" i="1" dirty="0"/>
          </a:p>
        </p:txBody>
      </p:sp>
      <p:sp>
        <p:nvSpPr>
          <p:cNvPr id="23556"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006715564"/>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1987" name="Text Box 3"/>
          <p:cNvSpPr txBox="1">
            <a:spLocks noChangeArrowheads="1"/>
          </p:cNvSpPr>
          <p:nvPr/>
        </p:nvSpPr>
        <p:spPr bwMode="auto">
          <a:xfrm>
            <a:off x="239713" y="741363"/>
            <a:ext cx="9050337" cy="3544703"/>
          </a:xfrm>
          <a:prstGeom prst="rect">
            <a:avLst/>
          </a:prstGeom>
          <a:noFill/>
          <a:ln w="28575">
            <a:noFill/>
            <a:miter lim="800000"/>
            <a:headEnd/>
            <a:tailEnd/>
          </a:ln>
          <a:effectLst/>
        </p:spPr>
        <p:txBody>
          <a:bodyPr wrap="square" lIns="96661" tIns="48331" rIns="96661" bIns="48331">
            <a:spAutoFit/>
          </a:bodyPr>
          <a:lstStyle/>
          <a:p>
            <a:pPr marL="483306" indent="-483306">
              <a:defRPr/>
            </a:pPr>
            <a:r>
              <a:rPr lang="en-US" sz="3000" b="1" dirty="0"/>
              <a:t>IV.  </a:t>
            </a:r>
            <a:r>
              <a:rPr lang="en-US" sz="3000" b="1" u="sng" dirty="0"/>
              <a:t>Preparing for Spiritual Combat…</a:t>
            </a:r>
          </a:p>
          <a:p>
            <a:pPr marL="966612" lvl="1" indent="-483306">
              <a:defRPr/>
            </a:pPr>
            <a:endParaRPr lang="en-US" sz="1300" i="1" dirty="0">
              <a:solidFill>
                <a:srgbClr val="006600"/>
              </a:solidFill>
            </a:endParaRPr>
          </a:p>
          <a:p>
            <a:pPr marL="966612" lvl="1" indent="-483306">
              <a:buFontTx/>
              <a:buAutoNum type="alphaUcPeriod"/>
              <a:defRPr/>
            </a:pPr>
            <a:r>
              <a:rPr lang="en-US" sz="2700" b="1" i="1" dirty="0">
                <a:solidFill>
                  <a:srgbClr val="006600"/>
                </a:solidFill>
              </a:rPr>
              <a:t>Responsibility of:</a:t>
            </a:r>
          </a:p>
          <a:p>
            <a:pPr marL="966612" lvl="1" indent="-483306">
              <a:defRPr/>
            </a:pPr>
            <a:endParaRPr lang="en-US" sz="1300" b="1" i="1" dirty="0">
              <a:solidFill>
                <a:srgbClr val="006600"/>
              </a:solidFill>
            </a:endParaRPr>
          </a:p>
          <a:p>
            <a:pPr marL="1449918" lvl="2" indent="-483306">
              <a:buFontTx/>
              <a:buAutoNum type="arabicPeriod"/>
              <a:defRPr/>
            </a:pPr>
            <a:r>
              <a:rPr lang="en-US" b="1" i="1" u="sng" dirty="0"/>
              <a:t>Church Leadership – Elders (Men)</a:t>
            </a:r>
          </a:p>
          <a:p>
            <a:pPr marL="1449918" lvl="2" indent="-483306">
              <a:defRPr/>
            </a:pPr>
            <a:endParaRPr lang="en-US" sz="800" b="1" i="1" u="sng" dirty="0"/>
          </a:p>
          <a:p>
            <a:pPr marL="2903193" lvl="3" indent="-1453275">
              <a:defRPr/>
            </a:pPr>
            <a:r>
              <a:rPr lang="en-US" sz="2300" i="1" dirty="0">
                <a:solidFill>
                  <a:srgbClr val="CC0000"/>
                </a:solidFill>
              </a:rPr>
              <a:t>1 Peter 5:1-2 </a:t>
            </a:r>
            <a:r>
              <a:rPr lang="en-US" sz="2300" i="1" dirty="0"/>
              <a:t>– …feed the flock!</a:t>
            </a:r>
          </a:p>
          <a:p>
            <a:pPr marL="2903193" lvl="3" indent="-1453275">
              <a:defRPr/>
            </a:pPr>
            <a:r>
              <a:rPr lang="en-US" sz="2300" i="1" dirty="0">
                <a:solidFill>
                  <a:srgbClr val="C00000"/>
                </a:solidFill>
              </a:rPr>
              <a:t>Acts 20:28</a:t>
            </a:r>
            <a:r>
              <a:rPr lang="en-US" sz="2300" i="1" dirty="0"/>
              <a:t> – Take heed…to all the flock!</a:t>
            </a:r>
          </a:p>
          <a:p>
            <a:pPr marL="2903193" lvl="3" indent="-1453275">
              <a:defRPr/>
            </a:pPr>
            <a:r>
              <a:rPr lang="en-US" sz="2300" i="1" dirty="0">
                <a:solidFill>
                  <a:srgbClr val="C00000"/>
                </a:solidFill>
              </a:rPr>
              <a:t>Ezekiel 33:1-9; 34:4</a:t>
            </a:r>
          </a:p>
          <a:p>
            <a:pPr marL="1449918" lvl="2" indent="-483306">
              <a:defRPr/>
            </a:pPr>
            <a:endParaRPr lang="en-US" sz="1300" i="1" dirty="0"/>
          </a:p>
          <a:p>
            <a:pPr marL="1449918" lvl="2" indent="-483306">
              <a:defRPr/>
            </a:pPr>
            <a:endParaRPr lang="en-US" sz="1300" i="1" dirty="0"/>
          </a:p>
          <a:p>
            <a:pPr marL="1449918" lvl="2" indent="-483306">
              <a:defRPr/>
            </a:pPr>
            <a:endParaRPr lang="en-US" sz="1300" i="1" dirty="0"/>
          </a:p>
        </p:txBody>
      </p:sp>
      <p:sp>
        <p:nvSpPr>
          <p:cNvPr id="23556"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2764865554"/>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1987" name="Text Box 3"/>
          <p:cNvSpPr txBox="1">
            <a:spLocks noChangeArrowheads="1"/>
          </p:cNvSpPr>
          <p:nvPr/>
        </p:nvSpPr>
        <p:spPr bwMode="auto">
          <a:xfrm>
            <a:off x="239713" y="741363"/>
            <a:ext cx="9050337" cy="6330081"/>
          </a:xfrm>
          <a:prstGeom prst="rect">
            <a:avLst/>
          </a:prstGeom>
          <a:noFill/>
          <a:ln w="28575">
            <a:noFill/>
            <a:miter lim="800000"/>
            <a:headEnd/>
            <a:tailEnd/>
          </a:ln>
          <a:effectLst/>
        </p:spPr>
        <p:txBody>
          <a:bodyPr wrap="square" lIns="96661" tIns="48331" rIns="96661" bIns="48331">
            <a:spAutoFit/>
          </a:bodyPr>
          <a:lstStyle/>
          <a:p>
            <a:pPr marL="483306" indent="-483306">
              <a:defRPr/>
            </a:pPr>
            <a:r>
              <a:rPr lang="en-US" sz="3000" b="1" dirty="0"/>
              <a:t>IV.  </a:t>
            </a:r>
            <a:r>
              <a:rPr lang="en-US" sz="3000" b="1" u="sng" dirty="0"/>
              <a:t>Preparing for Spiritual Combat…</a:t>
            </a:r>
          </a:p>
          <a:p>
            <a:pPr marL="966612" lvl="1" indent="-483306">
              <a:defRPr/>
            </a:pPr>
            <a:endParaRPr lang="en-US" sz="1300" i="1" dirty="0">
              <a:solidFill>
                <a:srgbClr val="006600"/>
              </a:solidFill>
            </a:endParaRPr>
          </a:p>
          <a:p>
            <a:pPr marL="966612" lvl="1" indent="-483306">
              <a:buFontTx/>
              <a:buAutoNum type="alphaUcPeriod"/>
              <a:defRPr/>
            </a:pPr>
            <a:r>
              <a:rPr lang="en-US" sz="2700" b="1" i="1" dirty="0">
                <a:solidFill>
                  <a:srgbClr val="006600"/>
                </a:solidFill>
              </a:rPr>
              <a:t>Responsibility of:</a:t>
            </a:r>
          </a:p>
          <a:p>
            <a:pPr marL="966612" lvl="1" indent="-483306">
              <a:defRPr/>
            </a:pPr>
            <a:endParaRPr lang="en-US" sz="1300" b="1" i="1" dirty="0">
              <a:solidFill>
                <a:srgbClr val="006600"/>
              </a:solidFill>
            </a:endParaRPr>
          </a:p>
          <a:p>
            <a:pPr marL="1449918" lvl="2" indent="-483306">
              <a:buFontTx/>
              <a:buAutoNum type="arabicPeriod"/>
              <a:defRPr/>
            </a:pPr>
            <a:r>
              <a:rPr lang="en-US" b="1" i="1" u="sng" dirty="0"/>
              <a:t>Church Leadership – Elders (Men)</a:t>
            </a:r>
          </a:p>
          <a:p>
            <a:pPr marL="1449918" lvl="2" indent="-483306">
              <a:defRPr/>
            </a:pPr>
            <a:endParaRPr lang="en-US" sz="800" b="1" i="1" u="sng" dirty="0"/>
          </a:p>
          <a:p>
            <a:pPr marL="2903193" lvl="3" indent="-1453275">
              <a:defRPr/>
            </a:pPr>
            <a:r>
              <a:rPr lang="en-US" sz="2300" i="1" dirty="0">
                <a:solidFill>
                  <a:srgbClr val="CC0000"/>
                </a:solidFill>
              </a:rPr>
              <a:t>1 Peter 5:1-2 </a:t>
            </a:r>
            <a:r>
              <a:rPr lang="en-US" sz="2300" i="1" dirty="0"/>
              <a:t>– …feed the flock!</a:t>
            </a:r>
          </a:p>
          <a:p>
            <a:pPr marL="2903193" lvl="3" indent="-1453275">
              <a:defRPr/>
            </a:pPr>
            <a:r>
              <a:rPr lang="en-US" sz="2300" i="1" dirty="0">
                <a:solidFill>
                  <a:srgbClr val="C00000"/>
                </a:solidFill>
              </a:rPr>
              <a:t>Acts 20:28</a:t>
            </a:r>
            <a:r>
              <a:rPr lang="en-US" sz="2300" i="1" dirty="0"/>
              <a:t> – Take heed…to all the flock!</a:t>
            </a:r>
          </a:p>
          <a:p>
            <a:pPr marL="2903193" lvl="3" indent="-1453275">
              <a:defRPr/>
            </a:pPr>
            <a:r>
              <a:rPr lang="en-US" sz="2300" i="1" dirty="0">
                <a:solidFill>
                  <a:srgbClr val="C00000"/>
                </a:solidFill>
              </a:rPr>
              <a:t>Ezekiel 33:1-9; 34:4</a:t>
            </a:r>
          </a:p>
          <a:p>
            <a:pPr marL="1449918" lvl="2" indent="-483306">
              <a:defRPr/>
            </a:pPr>
            <a:endParaRPr lang="en-US" sz="1300" i="1" dirty="0"/>
          </a:p>
          <a:p>
            <a:pPr marL="1449918" lvl="2" indent="-483306">
              <a:defRPr/>
            </a:pPr>
            <a:endParaRPr lang="en-US" sz="1300" i="1" dirty="0"/>
          </a:p>
          <a:p>
            <a:pPr marL="1449918" lvl="2" indent="-483306">
              <a:buFontTx/>
              <a:buAutoNum type="arabicPeriod" startAt="2"/>
              <a:defRPr/>
            </a:pPr>
            <a:r>
              <a:rPr lang="en-US" b="1" i="1" u="sng" dirty="0"/>
              <a:t>Preacher &amp; Bible Class Teachers! </a:t>
            </a:r>
          </a:p>
          <a:p>
            <a:pPr marL="1449918" lvl="2" indent="-483306">
              <a:defRPr/>
            </a:pPr>
            <a:endParaRPr lang="en-US" sz="800" b="1" i="1" u="sng" dirty="0">
              <a:solidFill>
                <a:srgbClr val="CC0000"/>
              </a:solidFill>
            </a:endParaRPr>
          </a:p>
          <a:p>
            <a:pPr marL="2903193" lvl="3" indent="-1453275">
              <a:defRPr/>
            </a:pPr>
            <a:r>
              <a:rPr lang="en-US" sz="2300" i="1" dirty="0">
                <a:solidFill>
                  <a:srgbClr val="CC0000"/>
                </a:solidFill>
              </a:rPr>
              <a:t>2 Tim 4:2 </a:t>
            </a:r>
            <a:r>
              <a:rPr lang="en-US" sz="2300" i="1" dirty="0"/>
              <a:t>- “</a:t>
            </a:r>
            <a:r>
              <a:rPr lang="en-US" sz="2300" i="1" u="sng" dirty="0">
                <a:cs typeface="Times New Roman" charset="0"/>
              </a:rPr>
              <a:t>Preach</a:t>
            </a:r>
            <a:r>
              <a:rPr lang="en-US" sz="2300" i="1" u="sng" dirty="0">
                <a:solidFill>
                  <a:srgbClr val="000000"/>
                </a:solidFill>
                <a:cs typeface="Times New Roman" charset="0"/>
              </a:rPr>
              <a:t> the word</a:t>
            </a:r>
            <a:r>
              <a:rPr lang="en-US" sz="2300" i="1" dirty="0">
                <a:solidFill>
                  <a:srgbClr val="000000"/>
                </a:solidFill>
                <a:cs typeface="Times New Roman" charset="0"/>
              </a:rPr>
              <a:t>; be instant in season, out of season; reprove, rebuke, exhort with all longsuffering and doctrine.” KJV</a:t>
            </a:r>
            <a:r>
              <a:rPr lang="en-US" sz="2300" i="1" dirty="0">
                <a:solidFill>
                  <a:srgbClr val="CC0000"/>
                </a:solidFill>
              </a:rPr>
              <a:t> </a:t>
            </a:r>
          </a:p>
          <a:p>
            <a:pPr marL="2903193" lvl="3" indent="-1453275">
              <a:defRPr/>
            </a:pPr>
            <a:endParaRPr lang="en-US" sz="800" i="1" dirty="0">
              <a:solidFill>
                <a:srgbClr val="CC0000"/>
              </a:solidFill>
            </a:endParaRPr>
          </a:p>
          <a:p>
            <a:pPr marL="2903193" lvl="3" indent="-1453275">
              <a:defRPr/>
            </a:pPr>
            <a:r>
              <a:rPr lang="en-US" sz="2300" i="1" dirty="0">
                <a:solidFill>
                  <a:srgbClr val="CC0000"/>
                </a:solidFill>
              </a:rPr>
              <a:t>2 Peter 1:13 </a:t>
            </a:r>
            <a:r>
              <a:rPr lang="en-US" sz="2300" i="1" dirty="0"/>
              <a:t>- “</a:t>
            </a:r>
            <a:r>
              <a:rPr lang="en-US" sz="2300" i="1" dirty="0">
                <a:cs typeface="Times New Roman" charset="0"/>
              </a:rPr>
              <a:t>Yea, I think it meet, as long as I am in this tabernacle, </a:t>
            </a:r>
            <a:r>
              <a:rPr lang="en-US" sz="2300" i="1" u="sng" dirty="0">
                <a:cs typeface="Times New Roman" charset="0"/>
              </a:rPr>
              <a:t>to stir you up by putting you in remembrance</a:t>
            </a:r>
            <a:r>
              <a:rPr lang="en-US" sz="2300" i="1" dirty="0">
                <a:cs typeface="Times New Roman" charset="0"/>
              </a:rPr>
              <a:t>;”</a:t>
            </a:r>
            <a:r>
              <a:rPr lang="en-US" i="1" dirty="0">
                <a:solidFill>
                  <a:srgbClr val="CC0000"/>
                </a:solidFill>
              </a:rPr>
              <a:t> </a:t>
            </a:r>
          </a:p>
          <a:p>
            <a:pPr marL="1449918" lvl="2" indent="-483306">
              <a:defRPr/>
            </a:pPr>
            <a:endParaRPr lang="en-US" sz="1300" i="1" dirty="0"/>
          </a:p>
        </p:txBody>
      </p:sp>
      <p:sp>
        <p:nvSpPr>
          <p:cNvPr id="23556"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687829427"/>
      </p:ext>
    </p:extLst>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3011" name="Text Box 3"/>
          <p:cNvSpPr txBox="1">
            <a:spLocks noChangeArrowheads="1"/>
          </p:cNvSpPr>
          <p:nvPr/>
        </p:nvSpPr>
        <p:spPr bwMode="auto">
          <a:xfrm>
            <a:off x="239713" y="741363"/>
            <a:ext cx="8804275" cy="3298482"/>
          </a:xfrm>
          <a:prstGeom prst="rect">
            <a:avLst/>
          </a:prstGeom>
          <a:noFill/>
          <a:ln w="28575">
            <a:noFill/>
            <a:miter lim="800000"/>
            <a:headEnd/>
            <a:tailEnd/>
          </a:ln>
          <a:effectLst/>
        </p:spPr>
        <p:txBody>
          <a:bodyPr lIns="96661" tIns="48331" rIns="96661" bIns="48331">
            <a:spAutoFit/>
          </a:bodyPr>
          <a:lstStyle/>
          <a:p>
            <a:pPr marL="483306" indent="-483306">
              <a:defRPr/>
            </a:pPr>
            <a:r>
              <a:rPr lang="en-US" sz="3000" b="1" dirty="0"/>
              <a:t>IV.  </a:t>
            </a:r>
            <a:r>
              <a:rPr lang="en-US" sz="3000" b="1" u="sng" dirty="0"/>
              <a:t>Preparing for Spiritual Combat…</a:t>
            </a:r>
          </a:p>
          <a:p>
            <a:pPr marL="966612" lvl="1" indent="-483306">
              <a:defRPr/>
            </a:pPr>
            <a:endParaRPr lang="en-US" sz="1300" i="1" dirty="0">
              <a:solidFill>
                <a:srgbClr val="006600"/>
              </a:solidFill>
            </a:endParaRPr>
          </a:p>
          <a:p>
            <a:pPr marL="966612" lvl="1" indent="-483306">
              <a:buFontTx/>
              <a:buAutoNum type="alphaUcPeriod"/>
              <a:defRPr/>
            </a:pPr>
            <a:r>
              <a:rPr lang="en-US" sz="2700" b="1" i="1" dirty="0">
                <a:solidFill>
                  <a:srgbClr val="006600"/>
                </a:solidFill>
              </a:rPr>
              <a:t>Responsibility of:</a:t>
            </a:r>
          </a:p>
          <a:p>
            <a:pPr marL="966612" lvl="1" indent="-483306">
              <a:defRPr/>
            </a:pPr>
            <a:endParaRPr lang="en-US" sz="1300" b="1" i="1" dirty="0">
              <a:solidFill>
                <a:srgbClr val="006600"/>
              </a:solidFill>
            </a:endParaRPr>
          </a:p>
          <a:p>
            <a:pPr marL="1449918" lvl="2" indent="-483306">
              <a:defRPr/>
            </a:pPr>
            <a:r>
              <a:rPr lang="en-US" b="1" i="1" dirty="0"/>
              <a:t>3.   </a:t>
            </a:r>
            <a:r>
              <a:rPr lang="en-US" b="1" i="1" u="sng" dirty="0"/>
              <a:t>Husbands, Fathers &amp; Grandfathers</a:t>
            </a:r>
          </a:p>
          <a:p>
            <a:pPr marL="2903193" lvl="3" indent="-1453275">
              <a:defRPr/>
            </a:pPr>
            <a:endParaRPr lang="en-US" sz="800" i="1" dirty="0">
              <a:solidFill>
                <a:srgbClr val="CC0000"/>
              </a:solidFill>
            </a:endParaRPr>
          </a:p>
          <a:p>
            <a:pPr marL="2903193" lvl="3" indent="-1453275">
              <a:defRPr/>
            </a:pPr>
            <a:r>
              <a:rPr lang="en-US" sz="2300" i="1" u="sng" dirty="0">
                <a:solidFill>
                  <a:srgbClr val="CC0000"/>
                </a:solidFill>
              </a:rPr>
              <a:t>Eph 6:4</a:t>
            </a:r>
            <a:r>
              <a:rPr lang="en-US" sz="2300" i="1" dirty="0">
                <a:solidFill>
                  <a:srgbClr val="CC0000"/>
                </a:solidFill>
              </a:rPr>
              <a:t> </a:t>
            </a:r>
            <a:r>
              <a:rPr lang="en-US" sz="2300" i="1" dirty="0"/>
              <a:t>-“</a:t>
            </a:r>
            <a:r>
              <a:rPr lang="en-US" sz="2300" i="1" dirty="0">
                <a:cs typeface="Times New Roman" charset="0"/>
              </a:rPr>
              <a:t>And, ye fathers, provoke not your children to wrath: </a:t>
            </a:r>
            <a:r>
              <a:rPr lang="en-US" sz="2300" i="1" u="sng" dirty="0">
                <a:cs typeface="Times New Roman" charset="0"/>
              </a:rPr>
              <a:t>but bring them up in the nurture and admonition of the Lord.”</a:t>
            </a:r>
            <a:r>
              <a:rPr lang="en-US" sz="2300" i="1" dirty="0">
                <a:cs typeface="Times New Roman" charset="0"/>
              </a:rPr>
              <a:t> KJV</a:t>
            </a:r>
            <a:r>
              <a:rPr lang="en-US" sz="2300" i="1" dirty="0"/>
              <a:t> </a:t>
            </a:r>
          </a:p>
          <a:p>
            <a:pPr marL="1449918" lvl="2" indent="-483306">
              <a:defRPr/>
            </a:pPr>
            <a:endParaRPr lang="en-US" sz="2300" i="1" dirty="0"/>
          </a:p>
        </p:txBody>
      </p:sp>
      <p:sp>
        <p:nvSpPr>
          <p:cNvPr id="2458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2414005837"/>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3011" name="Text Box 3"/>
          <p:cNvSpPr txBox="1">
            <a:spLocks noChangeArrowheads="1"/>
          </p:cNvSpPr>
          <p:nvPr/>
        </p:nvSpPr>
        <p:spPr bwMode="auto">
          <a:xfrm>
            <a:off x="239713" y="741363"/>
            <a:ext cx="8804275" cy="5929972"/>
          </a:xfrm>
          <a:prstGeom prst="rect">
            <a:avLst/>
          </a:prstGeom>
          <a:noFill/>
          <a:ln w="28575">
            <a:noFill/>
            <a:miter lim="800000"/>
            <a:headEnd/>
            <a:tailEnd/>
          </a:ln>
          <a:effectLst/>
        </p:spPr>
        <p:txBody>
          <a:bodyPr lIns="96661" tIns="48331" rIns="96661" bIns="48331">
            <a:spAutoFit/>
          </a:bodyPr>
          <a:lstStyle/>
          <a:p>
            <a:pPr marL="483306" indent="-483306">
              <a:defRPr/>
            </a:pPr>
            <a:r>
              <a:rPr lang="en-US" sz="3000" b="1" dirty="0"/>
              <a:t>IV.  </a:t>
            </a:r>
            <a:r>
              <a:rPr lang="en-US" sz="3000" b="1" u="sng" dirty="0"/>
              <a:t>Preparing for Spiritual Combat…</a:t>
            </a:r>
          </a:p>
          <a:p>
            <a:pPr marL="966612" lvl="1" indent="-483306">
              <a:defRPr/>
            </a:pPr>
            <a:endParaRPr lang="en-US" sz="1300" i="1" dirty="0">
              <a:solidFill>
                <a:srgbClr val="006600"/>
              </a:solidFill>
            </a:endParaRPr>
          </a:p>
          <a:p>
            <a:pPr marL="966612" lvl="1" indent="-483306">
              <a:buFontTx/>
              <a:buAutoNum type="alphaUcPeriod"/>
              <a:defRPr/>
            </a:pPr>
            <a:r>
              <a:rPr lang="en-US" sz="2700" b="1" i="1" dirty="0">
                <a:solidFill>
                  <a:srgbClr val="006600"/>
                </a:solidFill>
              </a:rPr>
              <a:t>Responsibility of:</a:t>
            </a:r>
          </a:p>
          <a:p>
            <a:pPr marL="966612" lvl="1" indent="-483306">
              <a:defRPr/>
            </a:pPr>
            <a:endParaRPr lang="en-US" sz="1300" b="1" i="1" dirty="0">
              <a:solidFill>
                <a:srgbClr val="006600"/>
              </a:solidFill>
            </a:endParaRPr>
          </a:p>
          <a:p>
            <a:pPr marL="1449918" lvl="2" indent="-483306">
              <a:defRPr/>
            </a:pPr>
            <a:r>
              <a:rPr lang="en-US" b="1" i="1" dirty="0"/>
              <a:t>3.   </a:t>
            </a:r>
            <a:r>
              <a:rPr lang="en-US" b="1" i="1" u="sng" dirty="0"/>
              <a:t>Husbands, Fathers &amp; Grandfathers</a:t>
            </a:r>
          </a:p>
          <a:p>
            <a:pPr marL="2903193" lvl="3" indent="-1453275">
              <a:defRPr/>
            </a:pPr>
            <a:endParaRPr lang="en-US" sz="800" i="1" dirty="0">
              <a:solidFill>
                <a:srgbClr val="CC0000"/>
              </a:solidFill>
            </a:endParaRPr>
          </a:p>
          <a:p>
            <a:pPr marL="2903193" lvl="3" indent="-1453275">
              <a:defRPr/>
            </a:pPr>
            <a:r>
              <a:rPr lang="en-US" sz="2300" i="1" u="sng" dirty="0">
                <a:solidFill>
                  <a:srgbClr val="CC0000"/>
                </a:solidFill>
              </a:rPr>
              <a:t>Eph 6:4</a:t>
            </a:r>
            <a:r>
              <a:rPr lang="en-US" sz="2300" i="1" dirty="0">
                <a:solidFill>
                  <a:srgbClr val="CC0000"/>
                </a:solidFill>
              </a:rPr>
              <a:t> </a:t>
            </a:r>
            <a:r>
              <a:rPr lang="en-US" sz="2300" i="1" dirty="0"/>
              <a:t>-“</a:t>
            </a:r>
            <a:r>
              <a:rPr lang="en-US" sz="2300" i="1" dirty="0">
                <a:cs typeface="Times New Roman" charset="0"/>
              </a:rPr>
              <a:t>And, ye fathers, provoke not your children to wrath: </a:t>
            </a:r>
            <a:r>
              <a:rPr lang="en-US" sz="2300" i="1" u="sng" dirty="0">
                <a:cs typeface="Times New Roman" charset="0"/>
              </a:rPr>
              <a:t>but bring them up in the nurture and admonition of the Lord.”</a:t>
            </a:r>
            <a:r>
              <a:rPr lang="en-US" sz="2300" i="1" dirty="0">
                <a:cs typeface="Times New Roman" charset="0"/>
              </a:rPr>
              <a:t> KJV</a:t>
            </a:r>
            <a:r>
              <a:rPr lang="en-US" sz="2300" i="1" dirty="0"/>
              <a:t> </a:t>
            </a:r>
          </a:p>
          <a:p>
            <a:pPr marL="1449918" lvl="2" indent="-483306">
              <a:defRPr/>
            </a:pPr>
            <a:endParaRPr lang="en-US" sz="2300" i="1" dirty="0"/>
          </a:p>
          <a:p>
            <a:pPr marL="1449918" lvl="2" indent="-483306">
              <a:buFontTx/>
              <a:buAutoNum type="arabicPeriod" startAt="4"/>
              <a:defRPr/>
            </a:pPr>
            <a:r>
              <a:rPr lang="en-US" b="1" i="1" u="sng" dirty="0"/>
              <a:t>Wives, Mothers &amp; Grandmothers</a:t>
            </a:r>
            <a:r>
              <a:rPr lang="en-US" b="1" i="1" dirty="0"/>
              <a:t> </a:t>
            </a:r>
          </a:p>
          <a:p>
            <a:pPr marL="1449918" lvl="2" indent="-483306">
              <a:defRPr/>
            </a:pPr>
            <a:endParaRPr lang="en-US" sz="800" b="1" i="1" dirty="0">
              <a:solidFill>
                <a:srgbClr val="CC0000"/>
              </a:solidFill>
            </a:endParaRPr>
          </a:p>
          <a:p>
            <a:pPr marL="2903193" lvl="3" indent="-1453275">
              <a:defRPr/>
            </a:pPr>
            <a:r>
              <a:rPr lang="en-US" sz="2300" i="1" u="sng" dirty="0">
                <a:solidFill>
                  <a:srgbClr val="CC0000"/>
                </a:solidFill>
              </a:rPr>
              <a:t>Titus 2:3-4</a:t>
            </a:r>
            <a:r>
              <a:rPr lang="en-US" sz="2300" i="1" dirty="0">
                <a:solidFill>
                  <a:srgbClr val="CC0000"/>
                </a:solidFill>
              </a:rPr>
              <a:t> </a:t>
            </a:r>
            <a:r>
              <a:rPr lang="en-US" sz="2300" i="1" dirty="0"/>
              <a:t>- “</a:t>
            </a:r>
            <a:r>
              <a:rPr lang="en-US" sz="2300" i="1" dirty="0">
                <a:cs typeface="Times New Roman" charset="0"/>
              </a:rPr>
              <a:t>The aged women likewise, that they be in </a:t>
            </a:r>
            <a:r>
              <a:rPr lang="en-US" sz="2300" i="1" dirty="0" err="1">
                <a:cs typeface="Times New Roman" charset="0"/>
              </a:rPr>
              <a:t>behaviour</a:t>
            </a:r>
            <a:r>
              <a:rPr lang="en-US" sz="2300" i="1" dirty="0">
                <a:cs typeface="Times New Roman" charset="0"/>
              </a:rPr>
              <a:t> as </a:t>
            </a:r>
            <a:r>
              <a:rPr lang="en-US" sz="2300" i="1" dirty="0" err="1">
                <a:cs typeface="Times New Roman" charset="0"/>
              </a:rPr>
              <a:t>becometh</a:t>
            </a:r>
            <a:r>
              <a:rPr lang="en-US" sz="2300" i="1" dirty="0">
                <a:cs typeface="Times New Roman" charset="0"/>
              </a:rPr>
              <a:t> holiness, not false accusers, not given to much wine, teachers of good things; That they may </a:t>
            </a:r>
            <a:r>
              <a:rPr lang="en-US" sz="2300" i="1" u="sng" dirty="0">
                <a:cs typeface="Times New Roman" charset="0"/>
              </a:rPr>
              <a:t>teach the young women</a:t>
            </a:r>
            <a:r>
              <a:rPr lang="en-US" sz="2300" i="1" dirty="0">
                <a:cs typeface="Times New Roman" charset="0"/>
              </a:rPr>
              <a:t> to be sober, to love their husbands, to love their children,</a:t>
            </a:r>
            <a:r>
              <a:rPr lang="en-US" sz="2300" i="1" dirty="0"/>
              <a:t>”</a:t>
            </a:r>
          </a:p>
        </p:txBody>
      </p:sp>
      <p:sp>
        <p:nvSpPr>
          <p:cNvPr id="2458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322213901"/>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3011" name="Text Box 3"/>
          <p:cNvSpPr txBox="1">
            <a:spLocks noChangeArrowheads="1"/>
          </p:cNvSpPr>
          <p:nvPr/>
        </p:nvSpPr>
        <p:spPr bwMode="auto">
          <a:xfrm>
            <a:off x="239713" y="741363"/>
            <a:ext cx="8804275" cy="5806861"/>
          </a:xfrm>
          <a:prstGeom prst="rect">
            <a:avLst/>
          </a:prstGeom>
          <a:noFill/>
          <a:ln w="28575">
            <a:noFill/>
            <a:miter lim="800000"/>
            <a:headEnd/>
            <a:tailEnd/>
          </a:ln>
          <a:effectLst/>
        </p:spPr>
        <p:txBody>
          <a:bodyPr lIns="96661" tIns="48331" rIns="96661" bIns="48331">
            <a:spAutoFit/>
          </a:bodyPr>
          <a:lstStyle/>
          <a:p>
            <a:pPr marL="483306" indent="-483306">
              <a:defRPr/>
            </a:pPr>
            <a:r>
              <a:rPr lang="en-US" sz="3000" b="1" dirty="0"/>
              <a:t>IV.  </a:t>
            </a:r>
            <a:r>
              <a:rPr lang="en-US" sz="3000" b="1" u="sng" dirty="0"/>
              <a:t>Preparing for Spiritual Combat…</a:t>
            </a:r>
          </a:p>
          <a:p>
            <a:pPr marL="483306" indent="-483306">
              <a:defRPr/>
            </a:pPr>
            <a:endParaRPr lang="en-US" sz="1300" i="1" dirty="0">
              <a:solidFill>
                <a:srgbClr val="006600"/>
              </a:solidFill>
            </a:endParaRPr>
          </a:p>
          <a:p>
            <a:pPr marL="966612" lvl="1" indent="-483306">
              <a:spcAft>
                <a:spcPts val="1800"/>
              </a:spcAft>
              <a:defRPr/>
            </a:pPr>
            <a:r>
              <a:rPr lang="en-US" sz="2700" b="1" i="1" dirty="0">
                <a:solidFill>
                  <a:srgbClr val="006600"/>
                </a:solidFill>
              </a:rPr>
              <a:t>B.  Responsibility of:  </a:t>
            </a:r>
            <a:r>
              <a:rPr lang="en-US" sz="2700" b="1" i="1" dirty="0">
                <a:solidFill>
                  <a:srgbClr val="006600"/>
                </a:solidFill>
                <a:effectLst>
                  <a:outerShdw blurRad="38100" dist="38100" dir="2700000" algn="tl">
                    <a:srgbClr val="000000">
                      <a:alpha val="43137"/>
                    </a:srgbClr>
                  </a:outerShdw>
                </a:effectLst>
              </a:rPr>
              <a:t>OURSELVES!!</a:t>
            </a:r>
            <a:endParaRPr lang="en-US" sz="2100" i="1" dirty="0">
              <a:solidFill>
                <a:srgbClr val="CC0000"/>
              </a:solidFill>
              <a:effectLst>
                <a:outerShdw blurRad="38100" dist="38100" dir="2700000" algn="tl">
                  <a:srgbClr val="000000">
                    <a:alpha val="43137"/>
                  </a:srgbClr>
                </a:outerShdw>
              </a:effectLst>
            </a:endParaRPr>
          </a:p>
          <a:p>
            <a:pPr marL="2836067" lvl="3" indent="-1386149">
              <a:spcAft>
                <a:spcPts val="1800"/>
              </a:spcAft>
              <a:defRPr/>
            </a:pPr>
            <a:r>
              <a:rPr lang="en-US" i="1" dirty="0">
                <a:solidFill>
                  <a:srgbClr val="CC0000"/>
                </a:solidFill>
              </a:rPr>
              <a:t> </a:t>
            </a:r>
            <a:r>
              <a:rPr lang="en-US" sz="2400" i="1" dirty="0">
                <a:solidFill>
                  <a:srgbClr val="CC0000"/>
                </a:solidFill>
              </a:rPr>
              <a:t>Phil 2:12 </a:t>
            </a:r>
            <a:r>
              <a:rPr lang="en-US" sz="2400" i="1" dirty="0"/>
              <a:t>-“</a:t>
            </a:r>
            <a:r>
              <a:rPr lang="en-US" sz="2400" i="1" dirty="0">
                <a:cs typeface="Times New Roman" charset="0"/>
              </a:rPr>
              <a:t>Wherefore, my beloved, as ye have always obeyed, not as in my presence only, but now much more in my absence, </a:t>
            </a:r>
            <a:r>
              <a:rPr lang="en-US" sz="2400" i="1" u="sng" dirty="0">
                <a:cs typeface="Times New Roman" charset="0"/>
              </a:rPr>
              <a:t>work out your own salvation with fear and trembling</a:t>
            </a:r>
            <a:r>
              <a:rPr lang="en-US" sz="2400" i="1" dirty="0">
                <a:cs typeface="Times New Roman" charset="0"/>
              </a:rPr>
              <a:t>.</a:t>
            </a:r>
            <a:r>
              <a:rPr lang="en-US" sz="2400" i="1" dirty="0"/>
              <a:t>”</a:t>
            </a:r>
          </a:p>
          <a:p>
            <a:pPr marL="2836067" lvl="3" indent="-1386149">
              <a:spcAft>
                <a:spcPts val="1800"/>
              </a:spcAft>
              <a:defRPr/>
            </a:pPr>
            <a:r>
              <a:rPr lang="en-US" sz="2400" i="1" dirty="0">
                <a:solidFill>
                  <a:srgbClr val="CC0000"/>
                </a:solidFill>
              </a:rPr>
              <a:t>2 Tim 2:15 </a:t>
            </a:r>
            <a:r>
              <a:rPr lang="en-US" sz="2400" i="1" dirty="0"/>
              <a:t>- Be diligent to </a:t>
            </a:r>
            <a:r>
              <a:rPr lang="en-US" sz="2400" i="1" u="sng" dirty="0"/>
              <a:t>present yourself </a:t>
            </a:r>
            <a:r>
              <a:rPr lang="en-US" sz="2400" i="1" dirty="0"/>
              <a:t>approved to God, a worker who does not need to be ashamed, rightly dividing the word of truth.</a:t>
            </a:r>
          </a:p>
          <a:p>
            <a:pPr marL="2836067" lvl="3" indent="-1386149">
              <a:spcAft>
                <a:spcPts val="1800"/>
              </a:spcAft>
              <a:defRPr/>
            </a:pPr>
            <a:r>
              <a:rPr lang="en-US" sz="2400" i="1" dirty="0">
                <a:solidFill>
                  <a:srgbClr val="CC0000"/>
                </a:solidFill>
              </a:rPr>
              <a:t>Titus 2:15 </a:t>
            </a:r>
            <a:r>
              <a:rPr lang="en-US" sz="2400" i="1" dirty="0"/>
              <a:t>- Speak these things, exhort, and rebuke with all authority. </a:t>
            </a:r>
            <a:r>
              <a:rPr lang="en-US" sz="2400" i="1" u="sng" dirty="0"/>
              <a:t>Let no one despise you</a:t>
            </a:r>
            <a:r>
              <a:rPr lang="en-US" sz="2400" i="1" dirty="0"/>
              <a:t>.</a:t>
            </a:r>
          </a:p>
          <a:p>
            <a:pPr marL="2836067" lvl="3" indent="-1386149">
              <a:spcAft>
                <a:spcPts val="1800"/>
              </a:spcAft>
              <a:defRPr/>
            </a:pPr>
            <a:r>
              <a:rPr lang="en-US" sz="2400" i="1" dirty="0">
                <a:solidFill>
                  <a:srgbClr val="CC0000"/>
                </a:solidFill>
              </a:rPr>
              <a:t>2 Peter 3:14-18</a:t>
            </a:r>
            <a:endParaRPr lang="en-US" sz="2400" i="1" dirty="0"/>
          </a:p>
        </p:txBody>
      </p:sp>
      <p:sp>
        <p:nvSpPr>
          <p:cNvPr id="2458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414338" y="587375"/>
            <a:ext cx="8691562" cy="5883805"/>
          </a:xfrm>
          <a:prstGeom prst="rect">
            <a:avLst/>
          </a:prstGeom>
          <a:noFill/>
          <a:ln w="9525">
            <a:noFill/>
            <a:miter lim="800000"/>
            <a:headEnd/>
            <a:tailEnd/>
          </a:ln>
          <a:effectLst/>
        </p:spPr>
        <p:txBody>
          <a:bodyPr lIns="96661" tIns="48331" rIns="96661" bIns="48331">
            <a:spAutoFit/>
          </a:bodyPr>
          <a:lstStyle/>
          <a:p>
            <a:pPr>
              <a:defRPr/>
            </a:pPr>
            <a:r>
              <a:rPr lang="en-US" sz="2300" b="1" i="1" u="sng" dirty="0">
                <a:solidFill>
                  <a:srgbClr val="CC0000"/>
                </a:solidFill>
                <a:cs typeface="Times New Roman" charset="0"/>
              </a:rPr>
              <a:t>2 Peter 3:14-18</a:t>
            </a:r>
            <a:endParaRPr lang="en-US" sz="2300" b="1" i="1" u="sng" dirty="0">
              <a:solidFill>
                <a:srgbClr val="CC0000"/>
              </a:solidFill>
            </a:endParaRPr>
          </a:p>
          <a:p>
            <a:pPr>
              <a:defRPr/>
            </a:pPr>
            <a:endParaRPr lang="en-US" sz="800" b="1" i="1" u="sng" dirty="0">
              <a:solidFill>
                <a:srgbClr val="CC0000"/>
              </a:solidFill>
            </a:endParaRPr>
          </a:p>
          <a:p>
            <a:pPr marL="346075" indent="-346075">
              <a:defRPr/>
            </a:pPr>
            <a:r>
              <a:rPr lang="en-US" sz="2300" i="1" baseline="30000" dirty="0">
                <a:solidFill>
                  <a:srgbClr val="000000"/>
                </a:solidFill>
                <a:cs typeface="Times New Roman" charset="0"/>
              </a:rPr>
              <a:t>14</a:t>
            </a:r>
            <a:r>
              <a:rPr lang="en-US" sz="2300" i="1" dirty="0">
                <a:solidFill>
                  <a:srgbClr val="000000"/>
                </a:solidFill>
                <a:cs typeface="Times New Roman" charset="0"/>
              </a:rPr>
              <a:t>  Therefore, beloved, looking forward to these things, be diligent to be found by Him in peace, without spot and blameless;</a:t>
            </a:r>
          </a:p>
          <a:p>
            <a:pPr marL="346075" indent="-346075">
              <a:defRPr/>
            </a:pPr>
            <a:r>
              <a:rPr lang="en-US" sz="2300" i="1" baseline="30000" dirty="0">
                <a:solidFill>
                  <a:srgbClr val="000000"/>
                </a:solidFill>
                <a:cs typeface="Times New Roman" charset="0"/>
              </a:rPr>
              <a:t>15</a:t>
            </a:r>
            <a:r>
              <a:rPr lang="en-US" sz="2300" i="1" dirty="0">
                <a:solidFill>
                  <a:srgbClr val="000000"/>
                </a:solidFill>
                <a:cs typeface="Times New Roman" charset="0"/>
              </a:rPr>
              <a:t>  and consider that the longsuffering of our Lord is salvation — as also our beloved brother Paul, according to the wisdom given to him, has written to you,</a:t>
            </a:r>
          </a:p>
          <a:p>
            <a:pPr marL="346075" indent="-346075">
              <a:defRPr/>
            </a:pPr>
            <a:r>
              <a:rPr lang="en-US" sz="2300" i="1" baseline="30000" dirty="0">
                <a:solidFill>
                  <a:srgbClr val="000000"/>
                </a:solidFill>
                <a:cs typeface="Times New Roman" charset="0"/>
              </a:rPr>
              <a:t>16 </a:t>
            </a:r>
            <a:r>
              <a:rPr lang="en-US" sz="2300" i="1" dirty="0">
                <a:solidFill>
                  <a:srgbClr val="000000"/>
                </a:solidFill>
                <a:cs typeface="Times New Roman" charset="0"/>
              </a:rPr>
              <a:t> as also in all his epistles, speaking in them of these things, in which are some things hard to understand, </a:t>
            </a:r>
            <a:r>
              <a:rPr lang="en-US" sz="2300" i="1" u="sng" dirty="0">
                <a:solidFill>
                  <a:srgbClr val="000000"/>
                </a:solidFill>
                <a:cs typeface="Times New Roman" charset="0"/>
              </a:rPr>
              <a:t>which untaught and unstable people twist to their own destruction</a:t>
            </a:r>
            <a:r>
              <a:rPr lang="en-US" sz="2300" i="1" dirty="0">
                <a:solidFill>
                  <a:srgbClr val="000000"/>
                </a:solidFill>
                <a:cs typeface="Times New Roman" charset="0"/>
              </a:rPr>
              <a:t>, as they do also the rest of the Scriptures.</a:t>
            </a:r>
          </a:p>
          <a:p>
            <a:pPr marL="346075" indent="-346075">
              <a:defRPr/>
            </a:pPr>
            <a:r>
              <a:rPr lang="en-US" sz="2300" i="1" baseline="30000" dirty="0">
                <a:solidFill>
                  <a:srgbClr val="000000"/>
                </a:solidFill>
                <a:cs typeface="Times New Roman" charset="0"/>
              </a:rPr>
              <a:t>17 </a:t>
            </a:r>
            <a:r>
              <a:rPr lang="en-US" sz="2300" i="1" dirty="0">
                <a:solidFill>
                  <a:srgbClr val="000000"/>
                </a:solidFill>
                <a:cs typeface="Times New Roman" charset="0"/>
              </a:rPr>
              <a:t> You therefore, beloved, since you know this beforehand, </a:t>
            </a:r>
            <a:r>
              <a:rPr lang="en-US" sz="2300" i="1" u="sng" dirty="0">
                <a:solidFill>
                  <a:srgbClr val="000000"/>
                </a:solidFill>
                <a:cs typeface="Times New Roman" charset="0"/>
              </a:rPr>
              <a:t>beware lest you also fall from your own steadfastness, being led away with the error of the wicked</a:t>
            </a:r>
            <a:r>
              <a:rPr lang="en-US" sz="2300" i="1" dirty="0">
                <a:solidFill>
                  <a:srgbClr val="000000"/>
                </a:solidFill>
                <a:cs typeface="Times New Roman" charset="0"/>
              </a:rPr>
              <a:t>;</a:t>
            </a:r>
          </a:p>
          <a:p>
            <a:pPr marL="346075" indent="-346075">
              <a:defRPr/>
            </a:pPr>
            <a:r>
              <a:rPr lang="en-US" sz="2300" i="1" baseline="30000" dirty="0">
                <a:solidFill>
                  <a:srgbClr val="000000"/>
                </a:solidFill>
                <a:cs typeface="Times New Roman" charset="0"/>
              </a:rPr>
              <a:t>18</a:t>
            </a:r>
            <a:r>
              <a:rPr lang="en-US" sz="2300" i="1" dirty="0">
                <a:solidFill>
                  <a:srgbClr val="000000"/>
                </a:solidFill>
                <a:cs typeface="Times New Roman" charset="0"/>
              </a:rPr>
              <a:t>  </a:t>
            </a:r>
            <a:r>
              <a:rPr lang="en-US" sz="2300" b="1" i="1" u="sng" dirty="0">
                <a:solidFill>
                  <a:srgbClr val="000000"/>
                </a:solidFill>
                <a:cs typeface="Times New Roman" charset="0"/>
              </a:rPr>
              <a:t>but grow in the grace and knowledge of our Lord and Savior Jesus Christ</a:t>
            </a:r>
            <a:r>
              <a:rPr lang="en-US" sz="2300" i="1" dirty="0">
                <a:solidFill>
                  <a:srgbClr val="000000"/>
                </a:solidFill>
                <a:cs typeface="Times New Roman" charset="0"/>
              </a:rPr>
              <a:t>. To Him be the glory both now and forever. Amen.</a:t>
            </a:r>
            <a:endParaRPr lang="en-US" sz="2300" i="1" dirty="0">
              <a:solidFill>
                <a:srgbClr val="CC0000"/>
              </a:solidFill>
            </a:endParaRPr>
          </a:p>
          <a:p>
            <a:pPr>
              <a:defRPr/>
            </a:pPr>
            <a:endParaRPr lang="en-US" sz="2300" i="1" dirty="0">
              <a:solidFill>
                <a:srgbClr val="CC0000"/>
              </a:solidFill>
              <a:cs typeface="Times New Roman" charset="0"/>
            </a:endParaRPr>
          </a:p>
        </p:txBody>
      </p:sp>
      <p:sp>
        <p:nvSpPr>
          <p:cNvPr id="4" name="Rectangle 3"/>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401638" y="1839913"/>
            <a:ext cx="8894762" cy="5083586"/>
          </a:xfrm>
          <a:prstGeom prst="rect">
            <a:avLst/>
          </a:prstGeom>
          <a:noFill/>
          <a:ln w="28575">
            <a:noFill/>
            <a:miter lim="800000"/>
            <a:headEnd/>
            <a:tailEnd/>
          </a:ln>
          <a:effectLst/>
        </p:spPr>
        <p:txBody>
          <a:bodyPr wrap="square" lIns="96661" tIns="48331" rIns="96661" bIns="48331">
            <a:spAutoFit/>
          </a:bodyPr>
          <a:lstStyle/>
          <a:p>
            <a:pPr marL="424572" indent="-424572">
              <a:spcAft>
                <a:spcPts val="1200"/>
              </a:spcAft>
              <a:defRPr/>
            </a:pPr>
            <a:r>
              <a:rPr lang="en-US" sz="3200" b="1" u="sng" dirty="0"/>
              <a:t>Introduction</a:t>
            </a:r>
          </a:p>
          <a:p>
            <a:pPr marL="424572" indent="-424572">
              <a:spcAft>
                <a:spcPts val="2400"/>
              </a:spcAft>
              <a:defRPr/>
            </a:pPr>
            <a:r>
              <a:rPr lang="en-US" sz="2400" b="1" i="1" dirty="0">
                <a:solidFill>
                  <a:srgbClr val="006600"/>
                </a:solidFill>
              </a:rPr>
              <a:t>1.  The Army spends much of its time training to be Combat Ready</a:t>
            </a:r>
          </a:p>
          <a:p>
            <a:pPr marL="424572" indent="-424572">
              <a:spcAft>
                <a:spcPts val="2400"/>
              </a:spcAft>
              <a:defRPr/>
            </a:pPr>
            <a:r>
              <a:rPr lang="en-US" sz="2400" b="1" i="1" dirty="0">
                <a:solidFill>
                  <a:srgbClr val="006600"/>
                </a:solidFill>
              </a:rPr>
              <a:t>2.  “Combat Ready” means: ready for Immediate deployment, ready for </a:t>
            </a:r>
            <a:r>
              <a:rPr lang="en-US" sz="2400" b="1" i="1" u="sng" dirty="0">
                <a:solidFill>
                  <a:srgbClr val="006600"/>
                </a:solidFill>
              </a:rPr>
              <a:t>Immediate Action</a:t>
            </a:r>
          </a:p>
          <a:p>
            <a:pPr marL="424572" indent="-424572">
              <a:spcAft>
                <a:spcPts val="0"/>
              </a:spcAft>
              <a:defRPr/>
            </a:pPr>
            <a:r>
              <a:rPr lang="en-US" sz="2400" b="1" i="1" dirty="0">
                <a:solidFill>
                  <a:srgbClr val="006600"/>
                </a:solidFill>
              </a:rPr>
              <a:t>3.  Combat Readiness depends on:</a:t>
            </a:r>
          </a:p>
          <a:p>
            <a:pPr marL="545398" lvl="1" indent="0">
              <a:spcAft>
                <a:spcPts val="0"/>
              </a:spcAft>
              <a:defRPr/>
            </a:pPr>
            <a:r>
              <a:rPr lang="en-US" sz="2400" i="1" dirty="0"/>
              <a:t>a.  Unit’s Performance in Training Exercises/ Battle Simulations</a:t>
            </a:r>
          </a:p>
          <a:p>
            <a:pPr marL="545398" lvl="1" indent="0">
              <a:spcAft>
                <a:spcPts val="0"/>
              </a:spcAft>
              <a:defRPr/>
            </a:pPr>
            <a:r>
              <a:rPr lang="en-US" sz="2400" i="1" dirty="0"/>
              <a:t>b.  Equipment Status</a:t>
            </a:r>
          </a:p>
          <a:p>
            <a:pPr marL="545398" lvl="1" indent="0">
              <a:spcAft>
                <a:spcPts val="2400"/>
              </a:spcAft>
              <a:defRPr/>
            </a:pPr>
            <a:r>
              <a:rPr lang="en-US" sz="2400" i="1" dirty="0"/>
              <a:t>c.  </a:t>
            </a:r>
            <a:r>
              <a:rPr lang="en-US" sz="2400" b="1" i="1" u="sng" dirty="0"/>
              <a:t>Soldiers individual performance in Basic Skills</a:t>
            </a:r>
          </a:p>
          <a:p>
            <a:pPr marL="424572" indent="-424572">
              <a:spcAft>
                <a:spcPts val="1200"/>
              </a:spcAft>
              <a:defRPr/>
            </a:pPr>
            <a:r>
              <a:rPr lang="en-US" sz="2400" b="1" i="1" dirty="0">
                <a:solidFill>
                  <a:srgbClr val="006600"/>
                </a:solidFill>
              </a:rPr>
              <a:t>4.  Basic Skills are essential - </a:t>
            </a:r>
            <a:r>
              <a:rPr lang="en-US" sz="2400" b="1" i="1" u="sng" dirty="0">
                <a:solidFill>
                  <a:srgbClr val="006600"/>
                </a:solidFill>
              </a:rPr>
              <a:t>Must be “second nature” in order to Fight effectively!</a:t>
            </a:r>
            <a:r>
              <a:rPr lang="en-US" sz="2400" i="1" dirty="0">
                <a:solidFill>
                  <a:srgbClr val="006600"/>
                </a:solidFill>
              </a:rPr>
              <a:t>  Weapon Proficiency, First Aid, Navigation</a:t>
            </a:r>
            <a:endParaRPr lang="en-US" sz="2400" b="1" i="1" dirty="0">
              <a:solidFill>
                <a:srgbClr val="006600"/>
              </a:solidFill>
            </a:endParaRPr>
          </a:p>
        </p:txBody>
      </p:sp>
      <p:sp>
        <p:nvSpPr>
          <p:cNvPr id="3075" name="Rectangle 3"/>
          <p:cNvSpPr>
            <a:spLocks noChangeArrowheads="1"/>
          </p:cNvSpPr>
          <p:nvPr/>
        </p:nvSpPr>
        <p:spPr bwMode="auto">
          <a:xfrm>
            <a:off x="398463" y="1785938"/>
            <a:ext cx="8891587" cy="5180012"/>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3076" name="Rectangle 4"/>
          <p:cNvSpPr>
            <a:spLocks noChangeArrowheads="1"/>
          </p:cNvSpPr>
          <p:nvPr/>
        </p:nvSpPr>
        <p:spPr bwMode="auto">
          <a:xfrm>
            <a:off x="447675" y="338138"/>
            <a:ext cx="8826500" cy="1301750"/>
          </a:xfrm>
          <a:prstGeom prst="rect">
            <a:avLst/>
          </a:prstGeom>
          <a:solidFill>
            <a:srgbClr val="008000"/>
          </a:solidFill>
          <a:ln w="28575">
            <a:solidFill>
              <a:schemeClr val="tx1"/>
            </a:solidFill>
            <a:miter lim="800000"/>
            <a:headEnd/>
            <a:tailEnd/>
          </a:ln>
        </p:spPr>
        <p:txBody>
          <a:bodyPr wrap="none" lIns="96661" tIns="48331" rIns="96661" bIns="48331" anchor="ctr"/>
          <a:lstStyle/>
          <a:p>
            <a:endParaRPr lang="en-US"/>
          </a:p>
        </p:txBody>
      </p:sp>
      <p:sp>
        <p:nvSpPr>
          <p:cNvPr id="6" name="Text Box 5"/>
          <p:cNvSpPr txBox="1">
            <a:spLocks noChangeArrowheads="1"/>
          </p:cNvSpPr>
          <p:nvPr/>
        </p:nvSpPr>
        <p:spPr bwMode="auto">
          <a:xfrm>
            <a:off x="419100" y="254000"/>
            <a:ext cx="8734425" cy="1544638"/>
          </a:xfrm>
          <a:prstGeom prst="rect">
            <a:avLst/>
          </a:prstGeom>
          <a:noFill/>
          <a:ln w="9525">
            <a:noFill/>
            <a:miter lim="800000"/>
            <a:headEnd/>
            <a:tailEnd/>
          </a:ln>
        </p:spPr>
        <p:txBody>
          <a:bodyPr lIns="96661" tIns="48331" rIns="96661" bIns="48331">
            <a:spAutoFit/>
          </a:bodyPr>
          <a:lstStyle/>
          <a:p>
            <a:pPr algn="ctr"/>
            <a:r>
              <a:rPr lang="en-US" sz="4700" dirty="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813705849"/>
      </p:ext>
    </p:extLst>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3011" name="Text Box 3"/>
          <p:cNvSpPr txBox="1">
            <a:spLocks noChangeArrowheads="1"/>
          </p:cNvSpPr>
          <p:nvPr/>
        </p:nvSpPr>
        <p:spPr bwMode="auto">
          <a:xfrm>
            <a:off x="239713" y="741363"/>
            <a:ext cx="9050337" cy="759326"/>
          </a:xfrm>
          <a:prstGeom prst="rect">
            <a:avLst/>
          </a:prstGeom>
          <a:noFill/>
          <a:ln w="28575">
            <a:noFill/>
            <a:miter lim="800000"/>
            <a:headEnd/>
            <a:tailEnd/>
          </a:ln>
          <a:effectLst/>
        </p:spPr>
        <p:txBody>
          <a:bodyPr wrap="square" lIns="96661" tIns="48331" rIns="96661" bIns="48331">
            <a:spAutoFit/>
          </a:bodyPr>
          <a:lstStyle/>
          <a:p>
            <a:pPr marL="483306" indent="-483306">
              <a:defRPr/>
            </a:pPr>
            <a:r>
              <a:rPr lang="en-US" sz="3000" b="1" dirty="0"/>
              <a:t>V.  </a:t>
            </a:r>
            <a:r>
              <a:rPr lang="en-US" sz="3000" b="1" u="sng" dirty="0"/>
              <a:t>Dangers of Not being Spiritually Combat Ready</a:t>
            </a:r>
          </a:p>
          <a:p>
            <a:pPr marL="483306" indent="-483306">
              <a:defRPr/>
            </a:pPr>
            <a:endParaRPr lang="en-US" sz="1300" i="1" dirty="0">
              <a:solidFill>
                <a:srgbClr val="006600"/>
              </a:solidFill>
            </a:endParaRPr>
          </a:p>
        </p:txBody>
      </p:sp>
      <p:sp>
        <p:nvSpPr>
          <p:cNvPr id="2458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2235987584"/>
      </p:ext>
    </p:extLst>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3011" name="Text Box 3"/>
          <p:cNvSpPr txBox="1">
            <a:spLocks noChangeArrowheads="1"/>
          </p:cNvSpPr>
          <p:nvPr/>
        </p:nvSpPr>
        <p:spPr bwMode="auto">
          <a:xfrm>
            <a:off x="239713" y="741363"/>
            <a:ext cx="9050337" cy="3852480"/>
          </a:xfrm>
          <a:prstGeom prst="rect">
            <a:avLst/>
          </a:prstGeom>
          <a:noFill/>
          <a:ln w="28575">
            <a:noFill/>
            <a:miter lim="800000"/>
            <a:headEnd/>
            <a:tailEnd/>
          </a:ln>
          <a:effectLst/>
        </p:spPr>
        <p:txBody>
          <a:bodyPr wrap="square" lIns="96661" tIns="48331" rIns="96661" bIns="48331">
            <a:spAutoFit/>
          </a:bodyPr>
          <a:lstStyle/>
          <a:p>
            <a:pPr marL="483306" indent="-483306">
              <a:defRPr/>
            </a:pPr>
            <a:r>
              <a:rPr lang="en-US" sz="3000" b="1" dirty="0"/>
              <a:t>V.  </a:t>
            </a:r>
            <a:r>
              <a:rPr lang="en-US" sz="3000" b="1" u="sng" dirty="0"/>
              <a:t>Dangers of Not being Spiritually Combat Ready</a:t>
            </a:r>
          </a:p>
          <a:p>
            <a:pPr marL="483306" indent="-483306">
              <a:defRPr/>
            </a:pPr>
            <a:endParaRPr lang="en-US" sz="1300" i="1" dirty="0">
              <a:solidFill>
                <a:srgbClr val="006600"/>
              </a:solidFill>
            </a:endParaRPr>
          </a:p>
          <a:p>
            <a:pPr marL="966612" lvl="1" indent="-483306">
              <a:spcAft>
                <a:spcPts val="1800"/>
              </a:spcAft>
              <a:defRPr/>
            </a:pPr>
            <a:r>
              <a:rPr lang="en-US" sz="2700" b="1" i="1" dirty="0">
                <a:solidFill>
                  <a:srgbClr val="006600"/>
                </a:solidFill>
              </a:rPr>
              <a:t>A.  Cowardness!</a:t>
            </a:r>
            <a:endParaRPr lang="en-US" sz="2100" i="1" dirty="0">
              <a:solidFill>
                <a:srgbClr val="CC0000"/>
              </a:solidFill>
              <a:effectLst>
                <a:outerShdw blurRad="38100" dist="38100" dir="2700000" algn="tl">
                  <a:srgbClr val="000000">
                    <a:alpha val="43137"/>
                  </a:srgbClr>
                </a:outerShdw>
              </a:effectLst>
            </a:endParaRPr>
          </a:p>
          <a:p>
            <a:pPr marL="1766888" lvl="3" indent="-342900">
              <a:spcAft>
                <a:spcPts val="1800"/>
              </a:spcAft>
              <a:buFont typeface="Arial" panose="020B0604020202020204" pitchFamily="34" charset="0"/>
              <a:buChar char="•"/>
              <a:defRPr/>
            </a:pPr>
            <a:r>
              <a:rPr lang="en-US" sz="2400" i="1" dirty="0"/>
              <a:t>We will often not say anything at an opportunity; or we will hide or avoid situations….</a:t>
            </a:r>
          </a:p>
          <a:p>
            <a:pPr marL="1881188" lvl="3" indent="-431800">
              <a:spcAft>
                <a:spcPts val="1800"/>
              </a:spcAft>
              <a:buFont typeface="Arial" panose="020B0604020202020204" pitchFamily="34" charset="0"/>
              <a:buChar char="•"/>
              <a:defRPr/>
            </a:pPr>
            <a:r>
              <a:rPr lang="en-US" sz="2400" i="1" dirty="0">
                <a:solidFill>
                  <a:srgbClr val="CC0000"/>
                </a:solidFill>
              </a:rPr>
              <a:t>Rev 21:8   </a:t>
            </a:r>
            <a:r>
              <a:rPr lang="en-US" sz="2400" i="1" dirty="0"/>
              <a:t>“But the cowardly, unbelieving, abominable, murderers, sexually immoral, sorcerers, idolaters, and all liars shall have their part in the lake which burns with fire and brimstone, which is the second death.”</a:t>
            </a:r>
          </a:p>
        </p:txBody>
      </p:sp>
      <p:sp>
        <p:nvSpPr>
          <p:cNvPr id="2458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1511491981"/>
      </p:ext>
    </p:extLst>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3011" name="Text Box 3"/>
          <p:cNvSpPr txBox="1">
            <a:spLocks noChangeArrowheads="1"/>
          </p:cNvSpPr>
          <p:nvPr/>
        </p:nvSpPr>
        <p:spPr bwMode="auto">
          <a:xfrm>
            <a:off x="239713" y="741363"/>
            <a:ext cx="9050337" cy="6206971"/>
          </a:xfrm>
          <a:prstGeom prst="rect">
            <a:avLst/>
          </a:prstGeom>
          <a:noFill/>
          <a:ln w="28575">
            <a:noFill/>
            <a:miter lim="800000"/>
            <a:headEnd/>
            <a:tailEnd/>
          </a:ln>
          <a:effectLst/>
        </p:spPr>
        <p:txBody>
          <a:bodyPr wrap="square" lIns="96661" tIns="48331" rIns="96661" bIns="48331">
            <a:spAutoFit/>
          </a:bodyPr>
          <a:lstStyle/>
          <a:p>
            <a:pPr marL="483306" indent="-483306">
              <a:defRPr/>
            </a:pPr>
            <a:r>
              <a:rPr lang="en-US" sz="3000" b="1" dirty="0"/>
              <a:t>V.  </a:t>
            </a:r>
            <a:r>
              <a:rPr lang="en-US" sz="3000" b="1" u="sng" dirty="0"/>
              <a:t>Dangers of Not being Spiritually Combat Ready</a:t>
            </a:r>
          </a:p>
          <a:p>
            <a:pPr marL="483306" indent="-483306">
              <a:defRPr/>
            </a:pPr>
            <a:endParaRPr lang="en-US" sz="1300" i="1" dirty="0">
              <a:solidFill>
                <a:srgbClr val="006600"/>
              </a:solidFill>
            </a:endParaRPr>
          </a:p>
          <a:p>
            <a:pPr marL="966612" lvl="1" indent="-483306">
              <a:spcAft>
                <a:spcPts val="1800"/>
              </a:spcAft>
              <a:defRPr/>
            </a:pPr>
            <a:r>
              <a:rPr lang="en-US" sz="2700" b="1" i="1" dirty="0">
                <a:solidFill>
                  <a:srgbClr val="006600"/>
                </a:solidFill>
              </a:rPr>
              <a:t>A.  Cowardness!</a:t>
            </a:r>
            <a:endParaRPr lang="en-US" sz="2100" i="1" dirty="0">
              <a:solidFill>
                <a:srgbClr val="CC0000"/>
              </a:solidFill>
              <a:effectLst>
                <a:outerShdw blurRad="38100" dist="38100" dir="2700000" algn="tl">
                  <a:srgbClr val="000000">
                    <a:alpha val="43137"/>
                  </a:srgbClr>
                </a:outerShdw>
              </a:effectLst>
            </a:endParaRPr>
          </a:p>
          <a:p>
            <a:pPr marL="1766888" lvl="3" indent="-342900">
              <a:spcAft>
                <a:spcPts val="1800"/>
              </a:spcAft>
              <a:buFont typeface="Arial" panose="020B0604020202020204" pitchFamily="34" charset="0"/>
              <a:buChar char="•"/>
              <a:defRPr/>
            </a:pPr>
            <a:r>
              <a:rPr lang="en-US" sz="2400" i="1" dirty="0"/>
              <a:t>We will often not say anything at an opportunity; or we will hide or avoid situations….</a:t>
            </a:r>
          </a:p>
          <a:p>
            <a:pPr marL="1881188" lvl="3" indent="-431800">
              <a:spcAft>
                <a:spcPts val="1800"/>
              </a:spcAft>
              <a:buFont typeface="Arial" panose="020B0604020202020204" pitchFamily="34" charset="0"/>
              <a:buChar char="•"/>
              <a:defRPr/>
            </a:pPr>
            <a:r>
              <a:rPr lang="en-US" sz="2400" i="1" dirty="0">
                <a:solidFill>
                  <a:srgbClr val="CC0000"/>
                </a:solidFill>
              </a:rPr>
              <a:t>Rev 21:8   </a:t>
            </a:r>
            <a:r>
              <a:rPr lang="en-US" sz="2400" i="1" dirty="0"/>
              <a:t>“But the cowardly, unbelieving, abominable, murderers, sexually immoral, sorcerers, idolaters, and all liars shall have their part in the lake which burns with fire and brimstone, which is the second death.”</a:t>
            </a:r>
          </a:p>
          <a:p>
            <a:pPr marL="966612" lvl="1" indent="-483306">
              <a:spcAft>
                <a:spcPts val="1800"/>
              </a:spcAft>
              <a:defRPr/>
            </a:pPr>
            <a:r>
              <a:rPr lang="en-US" sz="2700" b="1" i="1" dirty="0">
                <a:solidFill>
                  <a:srgbClr val="006600"/>
                </a:solidFill>
              </a:rPr>
              <a:t>B.  Being Ashamed of the Gospel!</a:t>
            </a:r>
            <a:endParaRPr lang="en-US" sz="2100" i="1" dirty="0">
              <a:solidFill>
                <a:srgbClr val="CC0000"/>
              </a:solidFill>
              <a:effectLst>
                <a:outerShdw blurRad="38100" dist="38100" dir="2700000" algn="tl">
                  <a:srgbClr val="000000">
                    <a:alpha val="43137"/>
                  </a:srgbClr>
                </a:outerShdw>
              </a:effectLst>
            </a:endParaRPr>
          </a:p>
          <a:p>
            <a:pPr marL="1881188" lvl="3" indent="-431800">
              <a:spcAft>
                <a:spcPts val="1800"/>
              </a:spcAft>
              <a:buFont typeface="Arial" panose="020B0604020202020204" pitchFamily="34" charset="0"/>
              <a:buChar char="•"/>
              <a:defRPr/>
            </a:pPr>
            <a:r>
              <a:rPr lang="en-US" sz="2400" i="1" dirty="0">
                <a:solidFill>
                  <a:srgbClr val="CC0000"/>
                </a:solidFill>
              </a:rPr>
              <a:t>Mark 8:38 </a:t>
            </a:r>
            <a:r>
              <a:rPr lang="en-US" sz="2400" i="1" dirty="0"/>
              <a:t>“For whoever is ashamed of Me and My words in this adulterous and sinful generation, of him the Son of Man also will be ashamed when He comes in the glory of His Father with the holy angels.”</a:t>
            </a:r>
          </a:p>
        </p:txBody>
      </p:sp>
      <p:sp>
        <p:nvSpPr>
          <p:cNvPr id="2458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686983664"/>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47675" y="338138"/>
            <a:ext cx="8826500" cy="6570662"/>
          </a:xfrm>
          <a:prstGeom prst="rect">
            <a:avLst/>
          </a:prstGeom>
          <a:solidFill>
            <a:srgbClr val="008000"/>
          </a:solidFill>
          <a:ln w="38100">
            <a:solidFill>
              <a:schemeClr val="tx1"/>
            </a:solidFill>
            <a:miter lim="800000"/>
            <a:headEnd/>
            <a:tailEnd/>
          </a:ln>
        </p:spPr>
        <p:txBody>
          <a:bodyPr wrap="none" lIns="96661" tIns="48331" rIns="96661" bIns="48331" anchor="ctr"/>
          <a:lstStyle/>
          <a:p>
            <a:pPr algn="ctr"/>
            <a:endParaRPr lang="en-US"/>
          </a:p>
        </p:txBody>
      </p:sp>
      <p:sp>
        <p:nvSpPr>
          <p:cNvPr id="26627" name="Text Box 3"/>
          <p:cNvSpPr txBox="1">
            <a:spLocks noChangeArrowheads="1"/>
          </p:cNvSpPr>
          <p:nvPr/>
        </p:nvSpPr>
        <p:spPr bwMode="auto">
          <a:xfrm>
            <a:off x="811213" y="973138"/>
            <a:ext cx="8013700" cy="3024187"/>
          </a:xfrm>
          <a:prstGeom prst="rect">
            <a:avLst/>
          </a:prstGeom>
          <a:noFill/>
          <a:ln w="9525">
            <a:noFill/>
            <a:miter lim="800000"/>
            <a:headEnd/>
            <a:tailEnd/>
          </a:ln>
        </p:spPr>
        <p:txBody>
          <a:bodyPr lIns="96661" tIns="48331" rIns="96661" bIns="48331">
            <a:spAutoFit/>
          </a:bodyPr>
          <a:lstStyle/>
          <a:p>
            <a:pPr algn="ctr"/>
            <a:r>
              <a:rPr lang="en-US" sz="6300">
                <a:solidFill>
                  <a:schemeClr val="bg1"/>
                </a:solidFill>
                <a:latin typeface="Stencil" pitchFamily="82" charset="0"/>
              </a:rPr>
              <a:t>How Spiritually Combat Ready Are We?</a:t>
            </a:r>
          </a:p>
        </p:txBody>
      </p:sp>
      <p:sp>
        <p:nvSpPr>
          <p:cNvPr id="26628" name="Rectangle 4"/>
          <p:cNvSpPr>
            <a:spLocks noChangeArrowheads="1"/>
          </p:cNvSpPr>
          <p:nvPr/>
        </p:nvSpPr>
        <p:spPr bwMode="auto">
          <a:xfrm>
            <a:off x="785813" y="633413"/>
            <a:ext cx="8105775" cy="5865812"/>
          </a:xfrm>
          <a:prstGeom prst="rect">
            <a:avLst/>
          </a:prstGeom>
          <a:noFill/>
          <a:ln w="57150" cmpd="thickThin">
            <a:solidFill>
              <a:schemeClr val="tx1"/>
            </a:solidFill>
            <a:miter lim="800000"/>
            <a:headEnd/>
            <a:tailEnd/>
          </a:ln>
        </p:spPr>
        <p:txBody>
          <a:bodyPr wrap="none" lIns="96661" tIns="48331" rIns="96661" bIns="48331" anchor="ctr"/>
          <a:lstStyle/>
          <a:p>
            <a:endParaRPr lang="en-US"/>
          </a:p>
        </p:txBody>
      </p:sp>
      <p:sp>
        <p:nvSpPr>
          <p:cNvPr id="26629" name="Line 5"/>
          <p:cNvSpPr>
            <a:spLocks noChangeShapeType="1"/>
          </p:cNvSpPr>
          <p:nvPr/>
        </p:nvSpPr>
        <p:spPr bwMode="auto">
          <a:xfrm>
            <a:off x="1104900" y="3929063"/>
            <a:ext cx="7418388" cy="0"/>
          </a:xfrm>
          <a:prstGeom prst="line">
            <a:avLst/>
          </a:prstGeom>
          <a:noFill/>
          <a:ln w="38100">
            <a:solidFill>
              <a:schemeClr val="bg1"/>
            </a:solidFill>
            <a:round/>
            <a:headEnd/>
            <a:tailEnd/>
          </a:ln>
        </p:spPr>
        <p:txBody>
          <a:bodyPr lIns="96661" tIns="48331" rIns="96661" bIns="48331"/>
          <a:lstStyle/>
          <a:p>
            <a:endParaRPr lang="en-US"/>
          </a:p>
        </p:txBody>
      </p:sp>
      <p:sp>
        <p:nvSpPr>
          <p:cNvPr id="50182" name="Text Box 6"/>
          <p:cNvSpPr txBox="1">
            <a:spLocks noChangeArrowheads="1"/>
          </p:cNvSpPr>
          <p:nvPr/>
        </p:nvSpPr>
        <p:spPr bwMode="auto">
          <a:xfrm>
            <a:off x="931863" y="4130675"/>
            <a:ext cx="8012112" cy="2244725"/>
          </a:xfrm>
          <a:prstGeom prst="rect">
            <a:avLst/>
          </a:prstGeom>
          <a:noFill/>
          <a:ln w="9525">
            <a:noFill/>
            <a:miter lim="800000"/>
            <a:headEnd/>
            <a:tailEnd/>
          </a:ln>
          <a:effectLst/>
        </p:spPr>
        <p:txBody>
          <a:bodyPr lIns="96661" tIns="48331" rIns="96661" bIns="48331">
            <a:spAutoFit/>
          </a:bodyPr>
          <a:lstStyle/>
          <a:p>
            <a:pPr>
              <a:buFontTx/>
              <a:buChar char="•"/>
              <a:defRPr/>
            </a:pPr>
            <a:r>
              <a:rPr lang="en-US" sz="3800" i="1" dirty="0">
                <a:solidFill>
                  <a:schemeClr val="bg1"/>
                </a:solidFill>
                <a:effectLst>
                  <a:outerShdw blurRad="38100" dist="38100" dir="2700000" algn="tl">
                    <a:srgbClr val="C0C0C0"/>
                  </a:outerShdw>
                </a:effectLst>
                <a:latin typeface="Stencil" pitchFamily="82" charset="0"/>
              </a:rPr>
              <a:t>  Do We know the Basics??</a:t>
            </a:r>
          </a:p>
          <a:p>
            <a:pPr>
              <a:buFontTx/>
              <a:buChar char="•"/>
              <a:defRPr/>
            </a:pPr>
            <a:endParaRPr lang="en-US" sz="1300" i="1" dirty="0">
              <a:solidFill>
                <a:schemeClr val="bg1"/>
              </a:solidFill>
              <a:effectLst>
                <a:outerShdw blurRad="38100" dist="38100" dir="2700000" algn="tl">
                  <a:srgbClr val="C0C0C0"/>
                </a:outerShdw>
              </a:effectLst>
              <a:latin typeface="Stencil" pitchFamily="82" charset="0"/>
            </a:endParaRPr>
          </a:p>
          <a:p>
            <a:pPr>
              <a:buFontTx/>
              <a:buChar char="•"/>
              <a:defRPr/>
            </a:pPr>
            <a:r>
              <a:rPr lang="en-US" sz="3800" i="1" dirty="0">
                <a:solidFill>
                  <a:schemeClr val="bg1"/>
                </a:solidFill>
                <a:effectLst>
                  <a:outerShdw blurRad="38100" dist="38100" dir="2700000" algn="tl">
                    <a:srgbClr val="C0C0C0"/>
                  </a:outerShdw>
                </a:effectLst>
                <a:latin typeface="Stencil" pitchFamily="82" charset="0"/>
              </a:rPr>
              <a:t>  Can we Save our own lives?</a:t>
            </a:r>
          </a:p>
          <a:p>
            <a:pPr>
              <a:defRPr/>
            </a:pPr>
            <a:endParaRPr lang="en-US" sz="1300" i="1" dirty="0">
              <a:solidFill>
                <a:schemeClr val="bg1"/>
              </a:solidFill>
              <a:effectLst>
                <a:outerShdw blurRad="38100" dist="38100" dir="2700000" algn="tl">
                  <a:srgbClr val="C0C0C0"/>
                </a:outerShdw>
              </a:effectLst>
              <a:latin typeface="Stencil" pitchFamily="82" charset="0"/>
            </a:endParaRPr>
          </a:p>
          <a:p>
            <a:pPr>
              <a:buFontTx/>
              <a:buChar char="•"/>
              <a:defRPr/>
            </a:pPr>
            <a:r>
              <a:rPr lang="en-US" sz="3800" i="1" dirty="0">
                <a:solidFill>
                  <a:schemeClr val="bg1"/>
                </a:solidFill>
                <a:effectLst>
                  <a:outerShdw blurRad="38100" dist="38100" dir="2700000" algn="tl">
                    <a:srgbClr val="C0C0C0"/>
                  </a:outerShdw>
                </a:effectLst>
                <a:latin typeface="Stencil" pitchFamily="82" charset="0"/>
              </a:rPr>
              <a:t>  Can we save others?</a:t>
            </a:r>
            <a:endParaRPr lang="en-US" sz="1300" i="1" dirty="0">
              <a:solidFill>
                <a:schemeClr val="bg1"/>
              </a:solidFill>
              <a:effectLst>
                <a:outerShdw blurRad="38100" dist="38100" dir="2700000" algn="tl">
                  <a:srgbClr val="C0C0C0"/>
                </a:outerShdw>
              </a:effectLst>
              <a:latin typeface="Stencil" pitchFamily="82" charset="0"/>
            </a:endParaRP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47675" y="338138"/>
            <a:ext cx="8826500" cy="6570662"/>
          </a:xfrm>
          <a:prstGeom prst="rect">
            <a:avLst/>
          </a:prstGeom>
          <a:solidFill>
            <a:srgbClr val="008000"/>
          </a:solidFill>
          <a:ln w="38100">
            <a:solidFill>
              <a:schemeClr val="tx1"/>
            </a:solidFill>
            <a:miter lim="800000"/>
            <a:headEnd/>
            <a:tailEnd/>
          </a:ln>
        </p:spPr>
        <p:txBody>
          <a:bodyPr wrap="none" lIns="96661" tIns="48331" rIns="96661" bIns="48331" anchor="ctr"/>
          <a:lstStyle/>
          <a:p>
            <a:pPr algn="ctr"/>
            <a:endParaRPr lang="en-US"/>
          </a:p>
        </p:txBody>
      </p:sp>
      <p:sp>
        <p:nvSpPr>
          <p:cNvPr id="27651" name="Text Box 3"/>
          <p:cNvSpPr txBox="1">
            <a:spLocks noChangeArrowheads="1"/>
          </p:cNvSpPr>
          <p:nvPr/>
        </p:nvSpPr>
        <p:spPr bwMode="auto">
          <a:xfrm>
            <a:off x="811213" y="973138"/>
            <a:ext cx="8013700" cy="3024187"/>
          </a:xfrm>
          <a:prstGeom prst="rect">
            <a:avLst/>
          </a:prstGeom>
          <a:noFill/>
          <a:ln w="9525">
            <a:noFill/>
            <a:miter lim="800000"/>
            <a:headEnd/>
            <a:tailEnd/>
          </a:ln>
        </p:spPr>
        <p:txBody>
          <a:bodyPr lIns="96661" tIns="48331" rIns="96661" bIns="48331">
            <a:spAutoFit/>
          </a:bodyPr>
          <a:lstStyle/>
          <a:p>
            <a:pPr algn="ctr"/>
            <a:r>
              <a:rPr lang="en-US" sz="6300">
                <a:solidFill>
                  <a:schemeClr val="bg1"/>
                </a:solidFill>
                <a:latin typeface="Stencil" pitchFamily="82" charset="0"/>
              </a:rPr>
              <a:t>How Spiritually Combat Ready Are We?</a:t>
            </a:r>
          </a:p>
        </p:txBody>
      </p:sp>
      <p:sp>
        <p:nvSpPr>
          <p:cNvPr id="27652" name="Rectangle 4"/>
          <p:cNvSpPr>
            <a:spLocks noChangeArrowheads="1"/>
          </p:cNvSpPr>
          <p:nvPr/>
        </p:nvSpPr>
        <p:spPr bwMode="auto">
          <a:xfrm>
            <a:off x="785813" y="633413"/>
            <a:ext cx="8105775" cy="5865812"/>
          </a:xfrm>
          <a:prstGeom prst="rect">
            <a:avLst/>
          </a:prstGeom>
          <a:noFill/>
          <a:ln w="57150" cmpd="thickThin">
            <a:solidFill>
              <a:schemeClr val="tx1"/>
            </a:solidFill>
            <a:miter lim="800000"/>
            <a:headEnd/>
            <a:tailEnd/>
          </a:ln>
        </p:spPr>
        <p:txBody>
          <a:bodyPr wrap="none" lIns="96661" tIns="48331" rIns="96661" bIns="48331" anchor="ctr"/>
          <a:lstStyle/>
          <a:p>
            <a:endParaRPr lang="en-US"/>
          </a:p>
        </p:txBody>
      </p:sp>
      <p:sp>
        <p:nvSpPr>
          <p:cNvPr id="27653" name="Line 5"/>
          <p:cNvSpPr>
            <a:spLocks noChangeShapeType="1"/>
          </p:cNvSpPr>
          <p:nvPr/>
        </p:nvSpPr>
        <p:spPr bwMode="auto">
          <a:xfrm>
            <a:off x="1104900" y="3929063"/>
            <a:ext cx="7418388" cy="0"/>
          </a:xfrm>
          <a:prstGeom prst="line">
            <a:avLst/>
          </a:prstGeom>
          <a:noFill/>
          <a:ln w="38100">
            <a:solidFill>
              <a:schemeClr val="bg1"/>
            </a:solidFill>
            <a:round/>
            <a:headEnd/>
            <a:tailEnd/>
          </a:ln>
        </p:spPr>
        <p:txBody>
          <a:bodyPr lIns="96661" tIns="48331" rIns="96661" bIns="48331"/>
          <a:lstStyle/>
          <a:p>
            <a:endParaRPr lang="en-US"/>
          </a:p>
        </p:txBody>
      </p:sp>
      <p:sp>
        <p:nvSpPr>
          <p:cNvPr id="63494" name="Text Box 6"/>
          <p:cNvSpPr txBox="1">
            <a:spLocks noChangeArrowheads="1"/>
          </p:cNvSpPr>
          <p:nvPr/>
        </p:nvSpPr>
        <p:spPr bwMode="auto">
          <a:xfrm>
            <a:off x="798990" y="4130675"/>
            <a:ext cx="8096435" cy="1851932"/>
          </a:xfrm>
          <a:prstGeom prst="rect">
            <a:avLst/>
          </a:prstGeom>
          <a:noFill/>
          <a:ln w="9525">
            <a:noFill/>
            <a:miter lim="800000"/>
            <a:headEnd/>
            <a:tailEnd/>
          </a:ln>
          <a:effectLst/>
        </p:spPr>
        <p:txBody>
          <a:bodyPr wrap="square" lIns="96661" tIns="48331" rIns="96661" bIns="48331">
            <a:spAutoFit/>
          </a:bodyPr>
          <a:lstStyle/>
          <a:p>
            <a:pPr algn="ctr">
              <a:defRPr/>
            </a:pPr>
            <a:r>
              <a:rPr lang="en-US" sz="3800" dirty="0">
                <a:solidFill>
                  <a:schemeClr val="bg1"/>
                </a:solidFill>
                <a:effectLst>
                  <a:outerShdw blurRad="38100" dist="38100" dir="2700000" algn="tl">
                    <a:srgbClr val="C0C0C0"/>
                  </a:outerShdw>
                </a:effectLst>
                <a:latin typeface="Stencil" pitchFamily="82" charset="0"/>
              </a:rPr>
              <a:t>If we do not know the basics, We are not fully useful </a:t>
            </a:r>
          </a:p>
          <a:p>
            <a:pPr algn="ctr">
              <a:defRPr/>
            </a:pPr>
            <a:r>
              <a:rPr lang="en-US" sz="3800" dirty="0">
                <a:solidFill>
                  <a:schemeClr val="bg1"/>
                </a:solidFill>
                <a:effectLst>
                  <a:outerShdw blurRad="38100" dist="38100" dir="2700000" algn="tl">
                    <a:srgbClr val="C0C0C0"/>
                  </a:outerShdw>
                </a:effectLst>
                <a:latin typeface="Stencil" pitchFamily="82" charset="0"/>
              </a:rPr>
              <a:t>in the work of the Lord!</a:t>
            </a:r>
            <a:endParaRPr lang="en-US" sz="1300" dirty="0">
              <a:solidFill>
                <a:schemeClr val="bg1"/>
              </a:solidFill>
              <a:effectLst>
                <a:outerShdw blurRad="38100" dist="38100" dir="2700000" algn="tl">
                  <a:srgbClr val="C0C0C0"/>
                </a:outerShdw>
              </a:effectLst>
              <a:latin typeface="Stencil" pitchFamily="82"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398463" y="1785938"/>
            <a:ext cx="8891587" cy="5180012"/>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100" name="Rectangle 4"/>
          <p:cNvSpPr>
            <a:spLocks noChangeArrowheads="1"/>
          </p:cNvSpPr>
          <p:nvPr/>
        </p:nvSpPr>
        <p:spPr bwMode="auto">
          <a:xfrm>
            <a:off x="447675" y="338138"/>
            <a:ext cx="8826500" cy="1301750"/>
          </a:xfrm>
          <a:prstGeom prst="rect">
            <a:avLst/>
          </a:prstGeom>
          <a:solidFill>
            <a:srgbClr val="008000"/>
          </a:solidFill>
          <a:ln w="28575">
            <a:solidFill>
              <a:schemeClr val="tx1"/>
            </a:solidFill>
            <a:miter lim="800000"/>
            <a:headEnd/>
            <a:tailEnd/>
          </a:ln>
        </p:spPr>
        <p:txBody>
          <a:bodyPr wrap="none" lIns="96661" tIns="48331" rIns="96661" bIns="48331" anchor="ctr"/>
          <a:lstStyle/>
          <a:p>
            <a:endParaRPr lang="en-US"/>
          </a:p>
        </p:txBody>
      </p:sp>
      <p:sp>
        <p:nvSpPr>
          <p:cNvPr id="4101" name="Text Box 5"/>
          <p:cNvSpPr txBox="1">
            <a:spLocks noChangeArrowheads="1"/>
          </p:cNvSpPr>
          <p:nvPr/>
        </p:nvSpPr>
        <p:spPr bwMode="auto">
          <a:xfrm>
            <a:off x="419100" y="254000"/>
            <a:ext cx="8734425" cy="1544638"/>
          </a:xfrm>
          <a:prstGeom prst="rect">
            <a:avLst/>
          </a:prstGeom>
          <a:noFill/>
          <a:ln w="9525">
            <a:noFill/>
            <a:miter lim="800000"/>
            <a:headEnd/>
            <a:tailEnd/>
          </a:ln>
        </p:spPr>
        <p:txBody>
          <a:bodyPr lIns="96661" tIns="48331" rIns="96661" bIns="48331">
            <a:spAutoFit/>
          </a:bodyPr>
          <a:lstStyle/>
          <a:p>
            <a:pPr algn="ctr"/>
            <a:r>
              <a:rPr lang="en-US" sz="4700" dirty="0">
                <a:solidFill>
                  <a:schemeClr val="bg1"/>
                </a:solidFill>
                <a:latin typeface="Stencil" pitchFamily="82" charset="0"/>
              </a:rPr>
              <a:t>How Spiritually Combat Ready Are We?</a:t>
            </a:r>
          </a:p>
        </p:txBody>
      </p:sp>
      <p:sp>
        <p:nvSpPr>
          <p:cNvPr id="7" name="Text Box 2"/>
          <p:cNvSpPr txBox="1">
            <a:spLocks noChangeArrowheads="1"/>
          </p:cNvSpPr>
          <p:nvPr/>
        </p:nvSpPr>
        <p:spPr bwMode="auto">
          <a:xfrm>
            <a:off x="401638" y="1839913"/>
            <a:ext cx="8894762" cy="2605985"/>
          </a:xfrm>
          <a:prstGeom prst="rect">
            <a:avLst/>
          </a:prstGeom>
          <a:noFill/>
          <a:ln w="28575">
            <a:noFill/>
            <a:miter lim="800000"/>
            <a:headEnd/>
            <a:tailEnd/>
          </a:ln>
          <a:effectLst/>
        </p:spPr>
        <p:txBody>
          <a:bodyPr wrap="square" lIns="96661" tIns="48331" rIns="96661" bIns="48331">
            <a:spAutoFit/>
          </a:bodyPr>
          <a:lstStyle/>
          <a:p>
            <a:pPr marL="424572" indent="-424572">
              <a:spcAft>
                <a:spcPts val="1200"/>
              </a:spcAft>
              <a:defRPr/>
            </a:pPr>
            <a:r>
              <a:rPr lang="en-US" sz="3200" b="1" u="sng" dirty="0"/>
              <a:t>Introduction</a:t>
            </a:r>
          </a:p>
          <a:p>
            <a:pPr marL="424572" indent="-424572">
              <a:spcAft>
                <a:spcPts val="2400"/>
              </a:spcAft>
              <a:defRPr/>
            </a:pPr>
            <a:r>
              <a:rPr lang="en-US" sz="2400" b="1" i="1" dirty="0">
                <a:solidFill>
                  <a:srgbClr val="006600"/>
                </a:solidFill>
              </a:rPr>
              <a:t>5.  The same is true for a </a:t>
            </a:r>
            <a:r>
              <a:rPr lang="en-US" sz="2400" b="1" i="1" u="sng" dirty="0">
                <a:solidFill>
                  <a:srgbClr val="006600"/>
                </a:solidFill>
              </a:rPr>
              <a:t>Christian Soldier</a:t>
            </a:r>
            <a:r>
              <a:rPr lang="en-US" sz="2400" b="1" i="1" dirty="0">
                <a:solidFill>
                  <a:srgbClr val="006600"/>
                </a:solidFill>
              </a:rPr>
              <a:t>!</a:t>
            </a:r>
          </a:p>
          <a:p>
            <a:pPr marL="424572" indent="-424572">
              <a:spcAft>
                <a:spcPts val="600"/>
              </a:spcAft>
              <a:defRPr/>
            </a:pPr>
            <a:r>
              <a:rPr lang="en-US" sz="2400" b="1" i="1" dirty="0">
                <a:solidFill>
                  <a:srgbClr val="006600"/>
                </a:solidFill>
              </a:rPr>
              <a:t>6.  Christians must know </a:t>
            </a:r>
            <a:r>
              <a:rPr lang="en-US" sz="2400" b="1" i="1" u="sng" dirty="0">
                <a:solidFill>
                  <a:srgbClr val="006600"/>
                </a:solidFill>
              </a:rPr>
              <a:t>Basic Spiritual Skills</a:t>
            </a:r>
            <a:r>
              <a:rPr lang="en-US" sz="2400" b="1" i="1" dirty="0">
                <a:solidFill>
                  <a:srgbClr val="006600"/>
                </a:solidFill>
              </a:rPr>
              <a:t>; they must be</a:t>
            </a:r>
            <a:r>
              <a:rPr lang="en-US" sz="2400" b="1" i="1" u="sng" dirty="0">
                <a:solidFill>
                  <a:srgbClr val="006600"/>
                </a:solidFill>
              </a:rPr>
              <a:t> </a:t>
            </a:r>
            <a:r>
              <a:rPr lang="en-US" sz="2400" b="1" i="1" dirty="0">
                <a:solidFill>
                  <a:srgbClr val="006600"/>
                </a:solidFill>
              </a:rPr>
              <a:t>“</a:t>
            </a:r>
            <a:r>
              <a:rPr lang="en-US" sz="2400" b="1" i="1" u="sng" dirty="0">
                <a:solidFill>
                  <a:srgbClr val="006600"/>
                </a:solidFill>
              </a:rPr>
              <a:t>second nature</a:t>
            </a:r>
            <a:r>
              <a:rPr lang="en-US" sz="2400" b="1" i="1" dirty="0">
                <a:solidFill>
                  <a:srgbClr val="006600"/>
                </a:solidFill>
              </a:rPr>
              <a:t>” in order to wage our spiritual warfare effectively!</a:t>
            </a:r>
          </a:p>
          <a:p>
            <a:pPr marL="907172" lvl="1" indent="-424572">
              <a:spcAft>
                <a:spcPts val="2400"/>
              </a:spcAft>
              <a:buFont typeface="Arial" panose="020B0604020202020204" pitchFamily="34" charset="0"/>
              <a:buChar char="•"/>
              <a:defRPr/>
            </a:pPr>
            <a:r>
              <a:rPr lang="en-US" sz="2400" i="1" dirty="0"/>
              <a:t>Jesus demonstrated this skill! – </a:t>
            </a:r>
            <a:r>
              <a:rPr lang="en-US" sz="2400" i="1" dirty="0">
                <a:solidFill>
                  <a:srgbClr val="C00000"/>
                </a:solidFill>
              </a:rPr>
              <a:t>Mt 4:1-11, Mt 21-22!</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398463" y="1785938"/>
            <a:ext cx="8891587" cy="5180012"/>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4100" name="Rectangle 4"/>
          <p:cNvSpPr>
            <a:spLocks noChangeArrowheads="1"/>
          </p:cNvSpPr>
          <p:nvPr/>
        </p:nvSpPr>
        <p:spPr bwMode="auto">
          <a:xfrm>
            <a:off x="447675" y="338138"/>
            <a:ext cx="8826500" cy="1301750"/>
          </a:xfrm>
          <a:prstGeom prst="rect">
            <a:avLst/>
          </a:prstGeom>
          <a:solidFill>
            <a:srgbClr val="008000"/>
          </a:solidFill>
          <a:ln w="28575">
            <a:solidFill>
              <a:schemeClr val="tx1"/>
            </a:solidFill>
            <a:miter lim="800000"/>
            <a:headEnd/>
            <a:tailEnd/>
          </a:ln>
        </p:spPr>
        <p:txBody>
          <a:bodyPr wrap="none" lIns="96661" tIns="48331" rIns="96661" bIns="48331" anchor="ctr"/>
          <a:lstStyle/>
          <a:p>
            <a:endParaRPr lang="en-US"/>
          </a:p>
        </p:txBody>
      </p:sp>
      <p:sp>
        <p:nvSpPr>
          <p:cNvPr id="4101" name="Text Box 5"/>
          <p:cNvSpPr txBox="1">
            <a:spLocks noChangeArrowheads="1"/>
          </p:cNvSpPr>
          <p:nvPr/>
        </p:nvSpPr>
        <p:spPr bwMode="auto">
          <a:xfrm>
            <a:off x="419100" y="254000"/>
            <a:ext cx="8734425" cy="1544638"/>
          </a:xfrm>
          <a:prstGeom prst="rect">
            <a:avLst/>
          </a:prstGeom>
          <a:noFill/>
          <a:ln w="9525">
            <a:noFill/>
            <a:miter lim="800000"/>
            <a:headEnd/>
            <a:tailEnd/>
          </a:ln>
        </p:spPr>
        <p:txBody>
          <a:bodyPr lIns="96661" tIns="48331" rIns="96661" bIns="48331">
            <a:spAutoFit/>
          </a:bodyPr>
          <a:lstStyle/>
          <a:p>
            <a:pPr algn="ctr"/>
            <a:r>
              <a:rPr lang="en-US" sz="4700" dirty="0">
                <a:solidFill>
                  <a:schemeClr val="bg1"/>
                </a:solidFill>
                <a:latin typeface="Stencil" pitchFamily="82" charset="0"/>
              </a:rPr>
              <a:t>How Spiritually Combat Ready Are We?</a:t>
            </a:r>
          </a:p>
        </p:txBody>
      </p:sp>
      <p:sp>
        <p:nvSpPr>
          <p:cNvPr id="7" name="Text Box 2"/>
          <p:cNvSpPr txBox="1">
            <a:spLocks noChangeArrowheads="1"/>
          </p:cNvSpPr>
          <p:nvPr/>
        </p:nvSpPr>
        <p:spPr bwMode="auto">
          <a:xfrm>
            <a:off x="401638" y="1839913"/>
            <a:ext cx="8894762" cy="4760421"/>
          </a:xfrm>
          <a:prstGeom prst="rect">
            <a:avLst/>
          </a:prstGeom>
          <a:noFill/>
          <a:ln w="28575">
            <a:noFill/>
            <a:miter lim="800000"/>
            <a:headEnd/>
            <a:tailEnd/>
          </a:ln>
          <a:effectLst/>
        </p:spPr>
        <p:txBody>
          <a:bodyPr wrap="square" lIns="96661" tIns="48331" rIns="96661" bIns="48331">
            <a:spAutoFit/>
          </a:bodyPr>
          <a:lstStyle/>
          <a:p>
            <a:pPr marL="424572" indent="-424572">
              <a:spcAft>
                <a:spcPts val="1200"/>
              </a:spcAft>
              <a:defRPr/>
            </a:pPr>
            <a:r>
              <a:rPr lang="en-US" sz="3200" b="1" u="sng" dirty="0"/>
              <a:t>Introduction</a:t>
            </a:r>
          </a:p>
          <a:p>
            <a:pPr marL="424572" indent="-424572">
              <a:spcAft>
                <a:spcPts val="2400"/>
              </a:spcAft>
              <a:defRPr/>
            </a:pPr>
            <a:r>
              <a:rPr lang="en-US" sz="2400" b="1" i="1" dirty="0">
                <a:solidFill>
                  <a:srgbClr val="006600"/>
                </a:solidFill>
              </a:rPr>
              <a:t>5.  The same is true for a </a:t>
            </a:r>
            <a:r>
              <a:rPr lang="en-US" sz="2400" b="1" i="1" u="sng" dirty="0">
                <a:solidFill>
                  <a:srgbClr val="006600"/>
                </a:solidFill>
              </a:rPr>
              <a:t>Christian Soldier</a:t>
            </a:r>
            <a:r>
              <a:rPr lang="en-US" sz="2400" b="1" i="1" dirty="0">
                <a:solidFill>
                  <a:srgbClr val="006600"/>
                </a:solidFill>
              </a:rPr>
              <a:t>!</a:t>
            </a:r>
          </a:p>
          <a:p>
            <a:pPr marL="424572" indent="-424572">
              <a:spcAft>
                <a:spcPts val="600"/>
              </a:spcAft>
              <a:defRPr/>
            </a:pPr>
            <a:r>
              <a:rPr lang="en-US" sz="2400" b="1" i="1" dirty="0">
                <a:solidFill>
                  <a:srgbClr val="006600"/>
                </a:solidFill>
              </a:rPr>
              <a:t>6.  Christians must know </a:t>
            </a:r>
            <a:r>
              <a:rPr lang="en-US" sz="2400" b="1" i="1" u="sng" dirty="0">
                <a:solidFill>
                  <a:srgbClr val="006600"/>
                </a:solidFill>
              </a:rPr>
              <a:t>Basic Spiritual Skills</a:t>
            </a:r>
            <a:r>
              <a:rPr lang="en-US" sz="2400" b="1" i="1" dirty="0">
                <a:solidFill>
                  <a:srgbClr val="006600"/>
                </a:solidFill>
              </a:rPr>
              <a:t>; they must be</a:t>
            </a:r>
            <a:r>
              <a:rPr lang="en-US" sz="2400" b="1" i="1" u="sng" dirty="0">
                <a:solidFill>
                  <a:srgbClr val="006600"/>
                </a:solidFill>
              </a:rPr>
              <a:t> </a:t>
            </a:r>
            <a:r>
              <a:rPr lang="en-US" sz="2400" b="1" i="1" dirty="0">
                <a:solidFill>
                  <a:srgbClr val="006600"/>
                </a:solidFill>
              </a:rPr>
              <a:t>“</a:t>
            </a:r>
            <a:r>
              <a:rPr lang="en-US" sz="2400" b="1" i="1" u="sng" dirty="0">
                <a:solidFill>
                  <a:srgbClr val="006600"/>
                </a:solidFill>
              </a:rPr>
              <a:t>second nature</a:t>
            </a:r>
            <a:r>
              <a:rPr lang="en-US" sz="2400" b="1" i="1" dirty="0">
                <a:solidFill>
                  <a:srgbClr val="006600"/>
                </a:solidFill>
              </a:rPr>
              <a:t>” in order to wage our spiritual warfare effectively!</a:t>
            </a:r>
          </a:p>
          <a:p>
            <a:pPr marL="907172" lvl="1" indent="-424572">
              <a:spcAft>
                <a:spcPts val="2400"/>
              </a:spcAft>
              <a:buFont typeface="Arial" panose="020B0604020202020204" pitchFamily="34" charset="0"/>
              <a:buChar char="•"/>
              <a:defRPr/>
            </a:pPr>
            <a:r>
              <a:rPr lang="en-US" sz="2400" i="1" dirty="0"/>
              <a:t>Jesus demonstrated this skill! – </a:t>
            </a:r>
            <a:r>
              <a:rPr lang="en-US" sz="2400" i="1" dirty="0">
                <a:solidFill>
                  <a:srgbClr val="C00000"/>
                </a:solidFill>
              </a:rPr>
              <a:t>Mt 4:1-11, Mt 21-22</a:t>
            </a:r>
          </a:p>
          <a:p>
            <a:pPr marL="424572" indent="-424572">
              <a:spcAft>
                <a:spcPts val="0"/>
              </a:spcAft>
              <a:defRPr/>
            </a:pPr>
            <a:r>
              <a:rPr lang="en-US" sz="2400" b="1" i="1" dirty="0">
                <a:solidFill>
                  <a:srgbClr val="006600"/>
                </a:solidFill>
              </a:rPr>
              <a:t>7.  We want to discuss our Spiritual Combat Readiness</a:t>
            </a:r>
          </a:p>
          <a:p>
            <a:pPr marL="545398" lvl="1" indent="0">
              <a:spcAft>
                <a:spcPts val="0"/>
              </a:spcAft>
              <a:defRPr/>
            </a:pPr>
            <a:r>
              <a:rPr lang="en-US" sz="2400" i="1" dirty="0"/>
              <a:t>a.  We are in a Spiritual War for Spiritual Lives - Ours &amp; Others!</a:t>
            </a:r>
          </a:p>
          <a:p>
            <a:pPr marL="545398" lvl="1" indent="0">
              <a:spcAft>
                <a:spcPts val="0"/>
              </a:spcAft>
              <a:defRPr/>
            </a:pPr>
            <a:r>
              <a:rPr lang="en-US" sz="2400" i="1" dirty="0"/>
              <a:t>b.  We must be Prepared!</a:t>
            </a:r>
          </a:p>
          <a:p>
            <a:pPr marL="545398" lvl="1" indent="0">
              <a:spcAft>
                <a:spcPts val="0"/>
              </a:spcAft>
              <a:defRPr/>
            </a:pPr>
            <a:r>
              <a:rPr lang="en-US" sz="2400" i="1" dirty="0"/>
              <a:t>c.  We must know the Basics!</a:t>
            </a:r>
          </a:p>
          <a:p>
            <a:pPr marL="545398" lvl="1" indent="0">
              <a:spcAft>
                <a:spcPts val="0"/>
              </a:spcAft>
              <a:defRPr/>
            </a:pPr>
            <a:r>
              <a:rPr lang="en-US" sz="2400" i="1" dirty="0"/>
              <a:t>d.  Preparing for Combat! </a:t>
            </a:r>
            <a:endParaRPr lang="en-US" sz="2400" b="1" u="sng" dirty="0"/>
          </a:p>
        </p:txBody>
      </p:sp>
    </p:spTree>
    <p:extLst>
      <p:ext uri="{BB962C8B-B14F-4D97-AF65-F5344CB8AC3E}">
        <p14:creationId xmlns:p14="http://schemas.microsoft.com/office/powerpoint/2010/main" val="41482216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2531" name="Text Box 3"/>
          <p:cNvSpPr txBox="1">
            <a:spLocks noChangeArrowheads="1"/>
          </p:cNvSpPr>
          <p:nvPr/>
        </p:nvSpPr>
        <p:spPr bwMode="auto">
          <a:xfrm>
            <a:off x="239713" y="854075"/>
            <a:ext cx="8804275" cy="1097880"/>
          </a:xfrm>
          <a:prstGeom prst="rect">
            <a:avLst/>
          </a:prstGeom>
          <a:noFill/>
          <a:ln w="28575">
            <a:noFill/>
            <a:miter lim="800000"/>
            <a:headEnd/>
            <a:tailEnd/>
          </a:ln>
          <a:effectLst/>
        </p:spPr>
        <p:txBody>
          <a:bodyPr lIns="96661" tIns="48331" rIns="96661" bIns="48331">
            <a:spAutoFit/>
          </a:bodyPr>
          <a:lstStyle/>
          <a:p>
            <a:pPr>
              <a:defRPr/>
            </a:pPr>
            <a:r>
              <a:rPr lang="en-US" sz="3000" b="1" dirty="0"/>
              <a:t>I.  </a:t>
            </a:r>
            <a:r>
              <a:rPr lang="en-US" sz="3000" b="1" u="sng" dirty="0"/>
              <a:t>We are in a War, and Life is Spiritual Combat!</a:t>
            </a:r>
          </a:p>
          <a:p>
            <a:pPr>
              <a:defRPr/>
            </a:pPr>
            <a:endParaRPr lang="en-US" sz="2400" b="1" i="1" dirty="0">
              <a:solidFill>
                <a:srgbClr val="006600"/>
              </a:solidFill>
            </a:endParaRPr>
          </a:p>
          <a:p>
            <a:pPr>
              <a:defRPr/>
            </a:pPr>
            <a:endParaRPr lang="en-US" sz="1100" i="1" dirty="0"/>
          </a:p>
        </p:txBody>
      </p:sp>
      <p:sp>
        <p:nvSpPr>
          <p:cNvPr id="922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332444004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
        <p:nvSpPr>
          <p:cNvPr id="22531" name="Text Box 3"/>
          <p:cNvSpPr txBox="1">
            <a:spLocks noChangeArrowheads="1"/>
          </p:cNvSpPr>
          <p:nvPr/>
        </p:nvSpPr>
        <p:spPr bwMode="auto">
          <a:xfrm>
            <a:off x="239713" y="854075"/>
            <a:ext cx="8804275" cy="2698318"/>
          </a:xfrm>
          <a:prstGeom prst="rect">
            <a:avLst/>
          </a:prstGeom>
          <a:noFill/>
          <a:ln w="28575">
            <a:noFill/>
            <a:miter lim="800000"/>
            <a:headEnd/>
            <a:tailEnd/>
          </a:ln>
          <a:effectLst/>
        </p:spPr>
        <p:txBody>
          <a:bodyPr lIns="96661" tIns="48331" rIns="96661" bIns="48331">
            <a:spAutoFit/>
          </a:bodyPr>
          <a:lstStyle/>
          <a:p>
            <a:pPr>
              <a:defRPr/>
            </a:pPr>
            <a:r>
              <a:rPr lang="en-US" sz="3000" b="1" dirty="0"/>
              <a:t>I.  </a:t>
            </a:r>
            <a:r>
              <a:rPr lang="en-US" sz="3000" b="1" u="sng" dirty="0"/>
              <a:t>We are in a War, and Life is Spiritual Combat!</a:t>
            </a:r>
          </a:p>
          <a:p>
            <a:pPr>
              <a:defRPr/>
            </a:pPr>
            <a:endParaRPr lang="en-US" sz="2400" b="1" i="1" dirty="0">
              <a:solidFill>
                <a:srgbClr val="006600"/>
              </a:solidFill>
            </a:endParaRPr>
          </a:p>
          <a:p>
            <a:pPr marL="483306" lvl="1" indent="0">
              <a:defRPr/>
            </a:pPr>
            <a:r>
              <a:rPr lang="en-US" sz="2800" b="1" i="1" dirty="0">
                <a:solidFill>
                  <a:srgbClr val="006600"/>
                </a:solidFill>
              </a:rPr>
              <a:t>A.  The Bible Describes </a:t>
            </a:r>
            <a:r>
              <a:rPr lang="en-US" sz="2800" b="1" i="1" u="sng" dirty="0">
                <a:solidFill>
                  <a:srgbClr val="006600"/>
                </a:solidFill>
              </a:rPr>
              <a:t>Christians as Soldiers!</a:t>
            </a:r>
          </a:p>
          <a:p>
            <a:pPr marL="1792818" lvl="3" indent="-342900">
              <a:buFont typeface="Arial" panose="020B0604020202020204" pitchFamily="34" charset="0"/>
              <a:buChar char="•"/>
              <a:defRPr/>
            </a:pPr>
            <a:r>
              <a:rPr lang="en-US" sz="2400" i="1" dirty="0"/>
              <a:t>Epaphroditus, </a:t>
            </a:r>
            <a:r>
              <a:rPr lang="en-US" sz="2400" i="1" dirty="0" err="1"/>
              <a:t>Archippus</a:t>
            </a:r>
            <a:r>
              <a:rPr lang="en-US" sz="2400" i="1" dirty="0"/>
              <a:t> - </a:t>
            </a:r>
            <a:r>
              <a:rPr lang="en-US" sz="2400" i="1" dirty="0">
                <a:solidFill>
                  <a:srgbClr val="C00000"/>
                </a:solidFill>
              </a:rPr>
              <a:t>Phil 2:25,  </a:t>
            </a:r>
            <a:r>
              <a:rPr lang="en-US" sz="2400" i="1" dirty="0" err="1">
                <a:solidFill>
                  <a:srgbClr val="C00000"/>
                </a:solidFill>
              </a:rPr>
              <a:t>Phm</a:t>
            </a:r>
            <a:r>
              <a:rPr lang="en-US" sz="2400" i="1" dirty="0">
                <a:solidFill>
                  <a:srgbClr val="C00000"/>
                </a:solidFill>
              </a:rPr>
              <a:t> 1:2</a:t>
            </a:r>
          </a:p>
          <a:p>
            <a:pPr marL="1792818" lvl="3" indent="-342900">
              <a:buFont typeface="Arial" panose="020B0604020202020204" pitchFamily="34" charset="0"/>
              <a:buChar char="•"/>
              <a:defRPr/>
            </a:pPr>
            <a:r>
              <a:rPr lang="en-US" sz="2400" i="1" dirty="0">
                <a:solidFill>
                  <a:srgbClr val="CC0000"/>
                </a:solidFill>
              </a:rPr>
              <a:t>2 Tim 2:3, Eph 6:10-18</a:t>
            </a:r>
            <a:endParaRPr lang="en-US" sz="2400" i="1" dirty="0">
              <a:solidFill>
                <a:srgbClr val="006600"/>
              </a:solidFill>
            </a:endParaRPr>
          </a:p>
          <a:p>
            <a:pPr marL="483306" lvl="1" indent="0">
              <a:defRPr/>
            </a:pPr>
            <a:endParaRPr lang="en-US" sz="2800" b="1" i="1" dirty="0">
              <a:solidFill>
                <a:srgbClr val="006600"/>
              </a:solidFill>
            </a:endParaRPr>
          </a:p>
          <a:p>
            <a:pPr>
              <a:defRPr/>
            </a:pPr>
            <a:endParaRPr lang="en-US" sz="1100" i="1" dirty="0"/>
          </a:p>
        </p:txBody>
      </p:sp>
      <p:sp>
        <p:nvSpPr>
          <p:cNvPr id="9220" name="Text Box 5"/>
          <p:cNvSpPr txBox="1">
            <a:spLocks noChangeArrowheads="1"/>
          </p:cNvSpPr>
          <p:nvPr/>
        </p:nvSpPr>
        <p:spPr bwMode="auto">
          <a:xfrm>
            <a:off x="552450" y="261938"/>
            <a:ext cx="5740400" cy="420687"/>
          </a:xfrm>
          <a:prstGeom prst="rect">
            <a:avLst/>
          </a:prstGeom>
          <a:solidFill>
            <a:srgbClr val="008000"/>
          </a:solidFill>
          <a:ln w="19050">
            <a:solidFill>
              <a:schemeClr val="tx1"/>
            </a:solidFill>
            <a:miter lim="800000"/>
            <a:headEnd/>
            <a:tailEnd/>
          </a:ln>
        </p:spPr>
        <p:txBody>
          <a:bodyPr wrap="none" lIns="96661" tIns="48331" rIns="96661" bIns="48331">
            <a:spAutoFit/>
          </a:bodyPr>
          <a:lstStyle/>
          <a:p>
            <a:r>
              <a:rPr lang="en-US" sz="2100">
                <a:solidFill>
                  <a:schemeClr val="bg1"/>
                </a:solidFill>
                <a:latin typeface="Stencil" pitchFamily="82" charset="0"/>
              </a:rPr>
              <a:t>How Spiritually Combat Ready Are We?</a:t>
            </a:r>
          </a:p>
        </p:txBody>
      </p:sp>
    </p:spTree>
    <p:extLst>
      <p:ext uri="{BB962C8B-B14F-4D97-AF65-F5344CB8AC3E}">
        <p14:creationId xmlns:p14="http://schemas.microsoft.com/office/powerpoint/2010/main" val="7853086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1027"/>
          <p:cNvSpPr txBox="1">
            <a:spLocks noChangeArrowheads="1"/>
          </p:cNvSpPr>
          <p:nvPr/>
        </p:nvSpPr>
        <p:spPr bwMode="auto">
          <a:xfrm>
            <a:off x="257175" y="466725"/>
            <a:ext cx="9029700" cy="6314693"/>
          </a:xfrm>
          <a:prstGeom prst="rect">
            <a:avLst/>
          </a:prstGeom>
          <a:noFill/>
          <a:ln w="9525">
            <a:noFill/>
            <a:miter lim="800000"/>
            <a:headEnd/>
            <a:tailEnd/>
          </a:ln>
          <a:effectLst/>
        </p:spPr>
        <p:txBody>
          <a:bodyPr lIns="96661" tIns="48331" rIns="96661" bIns="48331">
            <a:spAutoFit/>
          </a:bodyPr>
          <a:lstStyle/>
          <a:p>
            <a:pPr>
              <a:defRPr/>
            </a:pPr>
            <a:r>
              <a:rPr lang="en-US" b="1" i="1" u="sng" dirty="0">
                <a:solidFill>
                  <a:srgbClr val="CC0000"/>
                </a:solidFill>
              </a:rPr>
              <a:t>2 Tim 2:3 - </a:t>
            </a:r>
            <a:r>
              <a:rPr lang="en-US" i="1" dirty="0">
                <a:cs typeface="Times New Roman" charset="0"/>
              </a:rPr>
              <a:t>“Thou therefore endure hardness, </a:t>
            </a:r>
            <a:r>
              <a:rPr lang="en-US" i="1" u="sng" dirty="0">
                <a:solidFill>
                  <a:schemeClr val="accent2"/>
                </a:solidFill>
                <a:cs typeface="Times New Roman" charset="0"/>
              </a:rPr>
              <a:t>as a good soldier of Jesus Christ</a:t>
            </a:r>
            <a:r>
              <a:rPr lang="en-US" i="1" dirty="0">
                <a:cs typeface="Times New Roman" charset="0"/>
              </a:rPr>
              <a:t>.”</a:t>
            </a:r>
            <a:r>
              <a:rPr lang="en-US" sz="1900" i="1" dirty="0">
                <a:cs typeface="Times New Roman" charset="0"/>
              </a:rPr>
              <a:t> KJV</a:t>
            </a:r>
            <a:r>
              <a:rPr lang="en-US" sz="2300" i="1" dirty="0"/>
              <a:t> </a:t>
            </a:r>
          </a:p>
          <a:p>
            <a:pPr marL="1449918" lvl="3" indent="0">
              <a:defRPr/>
            </a:pPr>
            <a:endParaRPr lang="en-US" sz="1700" i="1" dirty="0">
              <a:solidFill>
                <a:srgbClr val="CC0000"/>
              </a:solidFill>
            </a:endParaRPr>
          </a:p>
          <a:p>
            <a:pPr>
              <a:defRPr/>
            </a:pPr>
            <a:r>
              <a:rPr lang="en-US" sz="2400" b="1" i="1" u="sng" dirty="0">
                <a:solidFill>
                  <a:srgbClr val="CC0000"/>
                </a:solidFill>
              </a:rPr>
              <a:t>Eph 6:10-18 </a:t>
            </a:r>
          </a:p>
          <a:p>
            <a:pPr>
              <a:defRPr/>
            </a:pPr>
            <a:endParaRPr lang="en-US" sz="800" i="1" dirty="0"/>
          </a:p>
          <a:p>
            <a:pPr marL="483306" lvl="1" indent="0">
              <a:defRPr/>
            </a:pPr>
            <a:r>
              <a:rPr lang="en-US" sz="2300" i="1" dirty="0">
                <a:solidFill>
                  <a:srgbClr val="CC0000"/>
                </a:solidFill>
              </a:rPr>
              <a:t>Vs. 10</a:t>
            </a:r>
            <a:r>
              <a:rPr lang="en-US" sz="2300" i="1" dirty="0"/>
              <a:t> - Call to be strong in the Lord!</a:t>
            </a:r>
          </a:p>
          <a:p>
            <a:pPr marL="483306" lvl="1" indent="0">
              <a:defRPr/>
            </a:pPr>
            <a:r>
              <a:rPr lang="en-US" sz="2300" i="1" dirty="0">
                <a:solidFill>
                  <a:srgbClr val="CC0000"/>
                </a:solidFill>
              </a:rPr>
              <a:t>Vs. 11</a:t>
            </a:r>
            <a:r>
              <a:rPr lang="en-US" sz="2300" i="1" dirty="0"/>
              <a:t> - Put on the Full armor of God &amp; Stand against Satan!</a:t>
            </a:r>
          </a:p>
          <a:p>
            <a:pPr marL="483306" lvl="1" indent="0">
              <a:defRPr/>
            </a:pPr>
            <a:r>
              <a:rPr lang="en-US" sz="2300" i="1" dirty="0">
                <a:solidFill>
                  <a:srgbClr val="CC0000"/>
                </a:solidFill>
              </a:rPr>
              <a:t>Vs. 12</a:t>
            </a:r>
            <a:r>
              <a:rPr lang="en-US" sz="2300" i="1" dirty="0"/>
              <a:t> - Our war is with Spiritual Darkness &amp; Wickedness!</a:t>
            </a:r>
          </a:p>
          <a:p>
            <a:pPr marL="483306" lvl="1" indent="0">
              <a:defRPr/>
            </a:pPr>
            <a:r>
              <a:rPr lang="en-US" sz="2300" i="1" dirty="0">
                <a:solidFill>
                  <a:srgbClr val="CC0000"/>
                </a:solidFill>
              </a:rPr>
              <a:t>Vs. 13</a:t>
            </a:r>
            <a:r>
              <a:rPr lang="en-US" sz="2300" i="1" dirty="0"/>
              <a:t> - Take up the Full Armor &amp; Resist    </a:t>
            </a:r>
            <a:r>
              <a:rPr lang="en-US" sz="2300" i="1" dirty="0">
                <a:solidFill>
                  <a:srgbClr val="C00000"/>
                </a:solidFill>
              </a:rPr>
              <a:t>Romans 13:12 </a:t>
            </a:r>
          </a:p>
          <a:p>
            <a:pPr marL="483306" lvl="1" indent="0">
              <a:defRPr/>
            </a:pPr>
            <a:r>
              <a:rPr lang="en-US" sz="2300" i="1" dirty="0">
                <a:solidFill>
                  <a:srgbClr val="CC0000"/>
                </a:solidFill>
              </a:rPr>
              <a:t>Vs. 14-18</a:t>
            </a:r>
            <a:r>
              <a:rPr lang="en-US" sz="2300" i="1" dirty="0"/>
              <a:t> - Stand Firm with:</a:t>
            </a:r>
            <a:endParaRPr lang="en-US" sz="2300" i="1" dirty="0">
              <a:solidFill>
                <a:srgbClr val="C00000"/>
              </a:solidFill>
            </a:endParaRPr>
          </a:p>
          <a:p>
            <a:pPr marL="1449918" lvl="3" indent="0">
              <a:buFontTx/>
              <a:buChar char="•"/>
              <a:defRPr/>
            </a:pPr>
            <a:r>
              <a:rPr lang="en-US" sz="2300" i="1" dirty="0"/>
              <a:t>  Loins girded with truth! </a:t>
            </a:r>
          </a:p>
          <a:p>
            <a:pPr marL="1449918" lvl="3" indent="0">
              <a:buFontTx/>
              <a:buChar char="•"/>
              <a:defRPr/>
            </a:pPr>
            <a:r>
              <a:rPr lang="en-US" sz="2300" i="1" dirty="0"/>
              <a:t>  Breastplate of Righteousness! </a:t>
            </a:r>
          </a:p>
          <a:p>
            <a:pPr marL="1449918" lvl="3" indent="0">
              <a:buFontTx/>
              <a:buChar char="•"/>
              <a:defRPr/>
            </a:pPr>
            <a:r>
              <a:rPr lang="en-US" sz="2300" i="1" dirty="0"/>
              <a:t>  Feet shod with preparation of the Gospel! </a:t>
            </a:r>
          </a:p>
          <a:p>
            <a:pPr marL="1449918" lvl="3" indent="0">
              <a:buFontTx/>
              <a:buChar char="•"/>
              <a:defRPr/>
            </a:pPr>
            <a:r>
              <a:rPr lang="en-US" sz="2300" i="1" dirty="0"/>
              <a:t>  Shield of Faith!</a:t>
            </a:r>
          </a:p>
          <a:p>
            <a:pPr marL="1449918" lvl="3" indent="0">
              <a:buFontTx/>
              <a:buChar char="•"/>
              <a:defRPr/>
            </a:pPr>
            <a:r>
              <a:rPr lang="en-US" sz="2300" i="1" dirty="0"/>
              <a:t>  Helmet of Salvation!</a:t>
            </a:r>
          </a:p>
          <a:p>
            <a:pPr marL="1449918" lvl="3" indent="0">
              <a:buFontTx/>
              <a:buChar char="•"/>
              <a:defRPr/>
            </a:pPr>
            <a:r>
              <a:rPr lang="en-US" sz="2300" i="1" dirty="0"/>
              <a:t>  Sword of the Spirit!</a:t>
            </a:r>
          </a:p>
          <a:p>
            <a:pPr marL="1449918" lvl="3" indent="0">
              <a:buFontTx/>
              <a:buChar char="•"/>
              <a:defRPr/>
            </a:pPr>
            <a:r>
              <a:rPr lang="en-US" sz="2300" i="1" dirty="0"/>
              <a:t>  Prayer!</a:t>
            </a:r>
            <a:r>
              <a:rPr lang="en-US" sz="2800" i="1" dirty="0">
                <a:solidFill>
                  <a:srgbClr val="C00000"/>
                </a:solidFill>
              </a:rPr>
              <a:t> </a:t>
            </a:r>
          </a:p>
          <a:p>
            <a:pPr marL="530">
              <a:defRPr/>
            </a:pPr>
            <a:r>
              <a:rPr lang="en-US" sz="2400" i="1" dirty="0">
                <a:solidFill>
                  <a:srgbClr val="C00000"/>
                </a:solidFill>
              </a:rPr>
              <a:t>       Isa 59:16-18 </a:t>
            </a:r>
            <a:r>
              <a:rPr lang="en-US" sz="2400" i="1" dirty="0"/>
              <a:t>– Armor of our Captain!</a:t>
            </a:r>
            <a:endParaRPr lang="en-US" sz="2400" dirty="0"/>
          </a:p>
        </p:txBody>
      </p:sp>
      <p:sp>
        <p:nvSpPr>
          <p:cNvPr id="5" name="Rectangle 4"/>
          <p:cNvSpPr>
            <a:spLocks noChangeArrowheads="1"/>
          </p:cNvSpPr>
          <p:nvPr/>
        </p:nvSpPr>
        <p:spPr bwMode="auto">
          <a:xfrm>
            <a:off x="187325" y="345440"/>
            <a:ext cx="9102725" cy="6695440"/>
          </a:xfrm>
          <a:prstGeom prst="rect">
            <a:avLst/>
          </a:prstGeom>
          <a:noFill/>
          <a:ln w="28575">
            <a:solidFill>
              <a:schemeClr val="tx1"/>
            </a:solidFill>
            <a:miter lim="800000"/>
            <a:headEnd/>
            <a:tailEnd/>
          </a:ln>
        </p:spPr>
        <p:txBody>
          <a:bodyPr wrap="none" lIns="96661" tIns="48331" rIns="96661" bIns="48331" anchor="ctr"/>
          <a:lstStyle/>
          <a:p>
            <a:endParaRPr lang="en-US"/>
          </a:p>
        </p:txBody>
      </p:sp>
    </p:spTree>
  </p:cSld>
  <p:clrMapOvr>
    <a:masterClrMapping/>
  </p:clrMapOvr>
  <p:transition>
    <p:wipe dir="r"/>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TotalTime>
  <Words>2997</Words>
  <Application>Microsoft Office PowerPoint</Application>
  <PresentationFormat>Custom</PresentationFormat>
  <Paragraphs>324</Paragraphs>
  <Slides>44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Stencil</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Capps</dc:creator>
  <cp:lastModifiedBy>Ty Johnson</cp:lastModifiedBy>
  <cp:revision>42</cp:revision>
  <cp:lastPrinted>2022-12-17T03:20:32Z</cp:lastPrinted>
  <dcterms:created xsi:type="dcterms:W3CDTF">2001-06-17T03:20:54Z</dcterms:created>
  <dcterms:modified xsi:type="dcterms:W3CDTF">2023-01-03T00:19:16Z</dcterms:modified>
</cp:coreProperties>
</file>