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1"/>
  </p:notesMasterIdLst>
  <p:sldIdLst>
    <p:sldId id="305" r:id="rId3"/>
    <p:sldId id="374" r:id="rId4"/>
    <p:sldId id="487" r:id="rId5"/>
    <p:sldId id="454" r:id="rId6"/>
    <p:sldId id="496" r:id="rId7"/>
    <p:sldId id="497" r:id="rId8"/>
    <p:sldId id="498" r:id="rId9"/>
    <p:sldId id="509" r:id="rId10"/>
    <p:sldId id="502" r:id="rId11"/>
    <p:sldId id="476" r:id="rId12"/>
    <p:sldId id="503" r:id="rId13"/>
    <p:sldId id="504" r:id="rId14"/>
    <p:sldId id="510" r:id="rId15"/>
    <p:sldId id="505" r:id="rId16"/>
    <p:sldId id="506" r:id="rId17"/>
    <p:sldId id="507" r:id="rId18"/>
    <p:sldId id="508" r:id="rId19"/>
    <p:sldId id="4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ECFF"/>
    <a:srgbClr val="DDDDDD"/>
    <a:srgbClr val="CCFFFF"/>
    <a:srgbClr val="FFFF99"/>
    <a:srgbClr val="800000"/>
    <a:srgbClr val="C0C0C0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045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43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37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432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48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55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133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28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65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91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363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33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solidFill>
                  <a:srgbClr val="CCFFFF"/>
                </a:solidFill>
                <a:latin typeface="Arial"/>
              </a:rPr>
              <a:t>Authority </a:t>
            </a:r>
            <a:r>
              <a:rPr lang="en-US" sz="3800" dirty="0">
                <a:solidFill>
                  <a:schemeClr val="bg1"/>
                </a:solidFill>
                <a:latin typeface="Arial"/>
              </a:rPr>
              <a:t>101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Mt.7:24-27, </a:t>
            </a:r>
            <a:r>
              <a:rPr lang="en-US" altLang="en-US" sz="3400" dirty="0">
                <a:solidFill>
                  <a:schemeClr val="bg1"/>
                </a:solidFill>
              </a:rPr>
              <a:t>both hear; wise profit (standard of Judgment)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257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Mt.7:28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astonished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at His sayings (words) and His teaching – usual way to determine one’s authority</a:t>
            </a:r>
          </a:p>
          <a:p>
            <a:pPr marL="801688" lvl="1" indent="-344488">
              <a:spcAft>
                <a:spcPts val="3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Astonished / Amazed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 His teaching.  Mt.13:54. 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01688" lvl="1" indent="-344488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Miracles alone would not inform people about God and their soul.   Words are required. 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Mt.7:29, </a:t>
            </a:r>
            <a:r>
              <a:rPr lang="en-US" altLang="en-US" sz="3400" dirty="0">
                <a:solidFill>
                  <a:schemeClr val="bg1"/>
                </a:solidFill>
              </a:rPr>
              <a:t>He taught with authority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257800"/>
          </a:xfrm>
        </p:spPr>
        <p:txBody>
          <a:bodyPr/>
          <a:lstStyle/>
          <a:p>
            <a:pPr marL="401638" indent="-3444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Includes matter and manner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01638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“Not as scribes”  (</a:t>
            </a:r>
            <a:r>
              <a:rPr lang="en-US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Lord is dogmatic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401638" indent="-3444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sz="3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Scribes quote mere men / dead men; rabbis disagreed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69696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 most notable effect of the preceding sermon on the people who heard it, was the astonishment produced by a single feature of it, the authority with which Jesus taught.  The authority assumed was absolute – the authority which belongs to God alone.  It was not that of the scribes, who </a:t>
            </a:r>
            <a:r>
              <a:rPr lang="en-US" sz="3000" kern="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spake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by the authority of Moses; nor that of Moses himself, whose expression was, ‘thus saith the Lord’; but it was authority inherent in himself, enabling him to say, even when adding to the law of God itself, ‘I say unto you.’  Well might this astonish a people who, though they had learned to respect his good-ness of character, were not yet believers in his divinity”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McGarvey, Mt.-Mk., 74</a:t>
            </a:r>
          </a:p>
        </p:txBody>
      </p:sp>
    </p:spTree>
    <p:extLst>
      <p:ext uri="{BB962C8B-B14F-4D97-AF65-F5344CB8AC3E}">
        <p14:creationId xmlns:p14="http://schemas.microsoft.com/office/powerpoint/2010/main" val="231238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 most notable effect of the preceding sermon on the people who heard it, was the astonishment produced by a single feature of it, the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authority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with which Jesus taught.  The authority assumed was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absolute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the authority which belongs to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alone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It was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that of the scribes, who </a:t>
            </a:r>
            <a:r>
              <a:rPr lang="en-US" sz="3000" kern="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spake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by the authority of Moses;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nor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that of Moses himself, whose expression was, ‘thus saith the Lord’;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it was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authority inherent in himself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enabling him to say, even when adding to the law of God itself, </a:t>
            </a:r>
            <a:r>
              <a:rPr lang="en-US" sz="30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‘I say unto you.’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Well might this astonish a people who, though they had learned to respect his good-ness of character, were not yet believers in his divinity”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McGarvey, Mt.-Mk., 74</a:t>
            </a:r>
          </a:p>
        </p:txBody>
      </p:sp>
    </p:spTree>
    <p:extLst>
      <p:ext uri="{BB962C8B-B14F-4D97-AF65-F5344CB8AC3E}">
        <p14:creationId xmlns:p14="http://schemas.microsoft.com/office/powerpoint/2010/main" val="55287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dirty="0">
                <a:solidFill>
                  <a:srgbClr val="FFFF00"/>
                </a:solidFill>
              </a:rPr>
              <a:t>Mt.8:5-9, </a:t>
            </a:r>
            <a:r>
              <a:rPr lang="en-US" altLang="en-US" sz="3600" dirty="0">
                <a:solidFill>
                  <a:schemeClr val="bg1"/>
                </a:solidFill>
              </a:rPr>
              <a:t>under authority…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257800"/>
          </a:xfrm>
        </p:spPr>
        <p:txBody>
          <a:bodyPr/>
          <a:lstStyle/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Soldiers understood authority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Centurion knew Lord’s authority was from God –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highest authority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Mt.9:1-8,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know…Son of Man…power on earth…forgive sins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Anyone can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say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. . .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Mt.10:1,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delegated miraculous power to disciples . . . power over unclean spirits, sickness, all diseases</a:t>
            </a:r>
          </a:p>
        </p:txBody>
      </p:sp>
    </p:spTree>
    <p:extLst>
      <p:ext uri="{BB962C8B-B14F-4D97-AF65-F5344CB8AC3E}">
        <p14:creationId xmlns:p14="http://schemas.microsoft.com/office/powerpoint/2010/main" val="407414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dirty="0">
                <a:solidFill>
                  <a:srgbClr val="FFFF00"/>
                </a:solidFill>
              </a:rPr>
              <a:t>Mt.21:23-27, “authority” </a:t>
            </a:r>
            <a:r>
              <a:rPr lang="en-US" altLang="en-US" sz="3600" dirty="0">
                <a:solidFill>
                  <a:schemeClr val="bg1"/>
                </a:solidFill>
              </a:rPr>
              <a:t>(4x)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90600"/>
            <a:ext cx="8305800" cy="5257800"/>
          </a:xfrm>
        </p:spPr>
        <p:txBody>
          <a:bodyPr/>
          <a:lstStyle/>
          <a:p>
            <a:pPr marL="801688" lvl="1" indent="-6889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1)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Area: </a:t>
            </a: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temple, house of God . . . </a:t>
            </a:r>
          </a:p>
          <a:p>
            <a:pPr marL="801688" lvl="1" indent="-6889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2)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Attack:</a:t>
            </a: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‘these things’?  [king; profits; heresy]</a:t>
            </a:r>
          </a:p>
          <a:p>
            <a:pPr marL="801688" lvl="1" indent="-6889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3)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Aim: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embarrass Him before stude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nts</a:t>
            </a:r>
          </a:p>
          <a:p>
            <a:pPr marL="801688" lvl="1" indent="-6889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4)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Authority:</a:t>
            </a: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“Who do you think you are?”</a:t>
            </a:r>
          </a:p>
          <a:p>
            <a:pPr marL="801688" lvl="1" indent="-688975">
              <a:spcAft>
                <a:spcPts val="3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5)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Admission: </a:t>
            </a: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“We do not know”</a:t>
            </a:r>
          </a:p>
        </p:txBody>
      </p:sp>
    </p:spTree>
    <p:extLst>
      <p:ext uri="{BB962C8B-B14F-4D97-AF65-F5344CB8AC3E}">
        <p14:creationId xmlns:p14="http://schemas.microsoft.com/office/powerpoint/2010/main" val="30386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dirty="0">
                <a:solidFill>
                  <a:srgbClr val="FFFF00"/>
                </a:solidFill>
              </a:rPr>
              <a:t>Lk.12:5, </a:t>
            </a:r>
            <a:r>
              <a:rPr lang="en-US" altLang="en-US" sz="3600" dirty="0">
                <a:solidFill>
                  <a:schemeClr val="bg1"/>
                </a:solidFill>
              </a:rPr>
              <a:t>a reason to be certain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14400"/>
            <a:ext cx="8305800" cy="5562600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Pilate: </a:t>
            </a: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make it as secure as you know how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Mt.27:65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Lk.1:4,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that you may know the </a:t>
            </a:r>
            <a:r>
              <a:rPr lang="en-US" sz="3100" u="sng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certainty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those things in which you were instructed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Certainty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” – stability of idea or state-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2475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60884" y="990600"/>
            <a:ext cx="4423878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Authority?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CDB797F-938A-81ED-B660-C0FAEFA379AD}"/>
              </a:ext>
            </a:extLst>
          </p:cNvPr>
          <p:cNvSpPr/>
          <p:nvPr/>
        </p:nvSpPr>
        <p:spPr bwMode="auto">
          <a:xfrm>
            <a:off x="657519" y="2228654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Does This Mean to Me?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A64ED8E-4444-41ED-03B8-58BD021F3DD2}"/>
              </a:ext>
            </a:extLst>
          </p:cNvPr>
          <p:cNvSpPr/>
          <p:nvPr/>
        </p:nvSpPr>
        <p:spPr bwMode="auto">
          <a:xfrm>
            <a:off x="2362200" y="1600200"/>
            <a:ext cx="4423878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 Pictures of Authority</a:t>
            </a:r>
          </a:p>
        </p:txBody>
      </p:sp>
    </p:spTree>
    <p:extLst>
      <p:ext uri="{BB962C8B-B14F-4D97-AF65-F5344CB8AC3E}">
        <p14:creationId xmlns:p14="http://schemas.microsoft.com/office/powerpoint/2010/main" val="78063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381000"/>
            <a:ext cx="8305800" cy="6096000"/>
          </a:xfrm>
        </p:spPr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0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Ultimate authority belongs to God as our Creator and Redeemer</a:t>
            </a:r>
          </a:p>
          <a:p>
            <a:pPr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000" i="1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possesses authority in Himself.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Mt.5:32-34…</a:t>
            </a:r>
          </a:p>
          <a:p>
            <a:pPr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0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Lord’s apostles were inspired with divine authority to speak for Christ,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Co.10:8</a:t>
            </a:r>
          </a:p>
          <a:p>
            <a:pPr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24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Divine authority is found in biblical revelation,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Co.14:37</a:t>
            </a:r>
          </a:p>
          <a:p>
            <a:pPr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000" i="1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Our eternal destiny is decided by way we treat His word,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Jn.12:48</a:t>
            </a:r>
            <a:endParaRPr lang="en-US" sz="300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sz="30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Lord’s church is saved by heeding His authority,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Pt.2:10</a:t>
            </a:r>
          </a:p>
        </p:txBody>
      </p:sp>
    </p:spTree>
    <p:extLst>
      <p:ext uri="{BB962C8B-B14F-4D97-AF65-F5344CB8AC3E}">
        <p14:creationId xmlns:p14="http://schemas.microsoft.com/office/powerpoint/2010/main" val="374728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People react to authority . . 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Scared of it  </a:t>
            </a:r>
            <a:r>
              <a:rPr lang="en-US" altLang="en-US" sz="3100" dirty="0">
                <a:solidFill>
                  <a:schemeClr val="bg1"/>
                </a:solidFill>
              </a:rPr>
              <a:t>(some abuse it).   Mt.24:49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Seek it  </a:t>
            </a:r>
            <a:r>
              <a:rPr lang="en-US" altLang="en-US" sz="3100" dirty="0">
                <a:solidFill>
                  <a:schemeClr val="bg1"/>
                </a:solidFill>
              </a:rPr>
              <a:t>(to pursue own desires)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Savor it </a:t>
            </a:r>
            <a:r>
              <a:rPr lang="en-US" altLang="en-US" sz="3100" dirty="0">
                <a:solidFill>
                  <a:schemeClr val="bg1"/>
                </a:solidFill>
              </a:rPr>
              <a:t>(power hungry; rule others)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Secure because of it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D31FEC-732F-75A4-2494-2F7B419A97C3}"/>
              </a:ext>
            </a:extLst>
          </p:cNvPr>
          <p:cNvSpPr/>
          <p:nvPr/>
        </p:nvSpPr>
        <p:spPr>
          <a:xfrm>
            <a:off x="1143000" y="3657600"/>
            <a:ext cx="6858000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God’s authority is misjudged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by world…and by some ‘Christians’ 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Authority?</a:t>
            </a:r>
          </a:p>
        </p:txBody>
      </p:sp>
    </p:spTree>
    <p:extLst>
      <p:ext uri="{BB962C8B-B14F-4D97-AF65-F5344CB8AC3E}">
        <p14:creationId xmlns:p14="http://schemas.microsoft.com/office/powerpoint/2010/main" val="267244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Authority: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From word: </a:t>
            </a:r>
            <a:r>
              <a:rPr lang="en-US" altLang="en-US" sz="3100" i="1" dirty="0">
                <a:solidFill>
                  <a:schemeClr val="bg1"/>
                </a:solidFill>
              </a:rPr>
              <a:t>it is right, authorized, permitted, proper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Potential or resource to command, control, or govern, </a:t>
            </a:r>
            <a:r>
              <a:rPr lang="en-US" altLang="en-US" sz="3100" i="1" dirty="0">
                <a:solidFill>
                  <a:schemeClr val="bg1"/>
                </a:solidFill>
              </a:rPr>
              <a:t>capability, might power</a:t>
            </a:r>
          </a:p>
          <a:p>
            <a:pPr>
              <a:spcAft>
                <a:spcPts val="30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Nelson’s</a:t>
            </a:r>
            <a:r>
              <a:rPr lang="en-US" altLang="en-US" sz="3100" dirty="0">
                <a:solidFill>
                  <a:schemeClr val="bg1"/>
                </a:solidFill>
              </a:rPr>
              <a:t>:  </a:t>
            </a:r>
            <a:r>
              <a:rPr lang="en-US" altLang="en-US" sz="3100" dirty="0">
                <a:solidFill>
                  <a:srgbClr val="FFFFCC"/>
                </a:solidFill>
              </a:rPr>
              <a:t>power or right to do something, particularly to give orders and see that they are followed  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Without it: chaos in government, family, society, workplace, church . . .  [as Gn.3]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Authority: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6708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Bible</a:t>
            </a:r>
            <a:r>
              <a:rPr lang="en-US" altLang="en-US" sz="3100" dirty="0">
                <a:solidFill>
                  <a:schemeClr val="bg1"/>
                </a:solidFill>
              </a:rPr>
              <a:t>: emphasis on legality and right to do something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Est.9:29, Queen Esther…Mordecai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Jn.19:10-11, Pilate – authority from God, yet would crucify His Son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D56A700-FDC9-C185-D2A1-EC4340645B56}"/>
              </a:ext>
            </a:extLst>
          </p:cNvPr>
          <p:cNvSpPr/>
          <p:nvPr/>
        </p:nvSpPr>
        <p:spPr>
          <a:xfrm>
            <a:off x="609600" y="3429000"/>
            <a:ext cx="7924800" cy="1524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Pilate agrees:  Jesus may ignore charges of Jews, but must submit to the power of 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the Roman governor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8764B-AA28-2095-D360-4AC787FD0A34}"/>
              </a:ext>
            </a:extLst>
          </p:cNvPr>
          <p:cNvSpPr/>
          <p:nvPr/>
        </p:nvSpPr>
        <p:spPr>
          <a:xfrm>
            <a:off x="609600" y="5066908"/>
            <a:ext cx="7924800" cy="1524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Pilate does not know he will stand before this Galilean carpenter, Judge of the world, 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to hear His sentence</a:t>
            </a:r>
          </a:p>
        </p:txBody>
      </p:sp>
    </p:spTree>
    <p:extLst>
      <p:ext uri="{BB962C8B-B14F-4D97-AF65-F5344CB8AC3E}">
        <p14:creationId xmlns:p14="http://schemas.microsoft.com/office/powerpoint/2010/main" val="41752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Bible itself is derived authority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33719"/>
            <a:ext cx="8382000" cy="566708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Superior to every other kind of authority: from God Himself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Our reaction to Bible is our reaction to God.  2 Tim.3:16, </a:t>
            </a:r>
            <a:r>
              <a:rPr lang="en-US" altLang="en-US" sz="3100" u="sng" dirty="0">
                <a:solidFill>
                  <a:schemeClr val="bg1"/>
                </a:solidFill>
              </a:rPr>
              <a:t>all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Scripture</a:t>
            </a:r>
            <a:r>
              <a:rPr lang="en-US" altLang="en-US" sz="3100" dirty="0">
                <a:solidFill>
                  <a:schemeClr val="bg1"/>
                </a:solidFill>
              </a:rPr>
              <a:t> is given by </a:t>
            </a:r>
            <a:r>
              <a:rPr lang="en-US" altLang="en-US" sz="3100" u="sng" dirty="0">
                <a:solidFill>
                  <a:schemeClr val="bg1"/>
                </a:solidFill>
              </a:rPr>
              <a:t>inspiration</a:t>
            </a:r>
            <a:r>
              <a:rPr lang="en-US" altLang="en-US" sz="3100" dirty="0">
                <a:solidFill>
                  <a:schemeClr val="bg1"/>
                </a:solidFill>
              </a:rPr>
              <a:t> of </a:t>
            </a:r>
            <a:r>
              <a:rPr lang="en-US" altLang="en-US" sz="3100" u="sng" dirty="0">
                <a:solidFill>
                  <a:schemeClr val="bg1"/>
                </a:solidFill>
              </a:rPr>
              <a:t>God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Gn.3, Eve: free will to choose God’s way or her own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She could not choose consequences of her choice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“If you do that, you’re telling me that you need a spanking”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84" y="-1"/>
            <a:ext cx="85344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Jesus submitted to OT authority as His…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66708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000" u="sng" dirty="0">
                <a:solidFill>
                  <a:srgbClr val="FFFFCC"/>
                </a:solidFill>
              </a:rPr>
              <a:t>Guide</a:t>
            </a:r>
            <a:r>
              <a:rPr lang="en-US" altLang="en-US" sz="3000" dirty="0">
                <a:solidFill>
                  <a:srgbClr val="FFFFCC"/>
                </a:solidFill>
              </a:rPr>
              <a:t>, </a:t>
            </a:r>
            <a:r>
              <a:rPr lang="en-US" altLang="en-US" sz="3000" dirty="0">
                <a:solidFill>
                  <a:schemeClr val="bg1"/>
                </a:solidFill>
              </a:rPr>
              <a:t>Mt.4:1-10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Had to choose between </a:t>
            </a:r>
            <a:r>
              <a:rPr lang="en-US" altLang="en-US" sz="3000" dirty="0" err="1">
                <a:solidFill>
                  <a:schemeClr val="bg1"/>
                </a:solidFill>
              </a:rPr>
              <a:t>satan’s</a:t>
            </a:r>
            <a:r>
              <a:rPr lang="en-US" altLang="en-US" sz="3000" dirty="0">
                <a:solidFill>
                  <a:schemeClr val="bg1"/>
                </a:solidFill>
              </a:rPr>
              <a:t> temptations and Scripture’s teaching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“It is written…”    Contrast Cain</a:t>
            </a:r>
          </a:p>
          <a:p>
            <a:pPr>
              <a:spcAft>
                <a:spcPts val="600"/>
              </a:spcAft>
            </a:pPr>
            <a:r>
              <a:rPr lang="en-US" altLang="en-US" sz="3000" u="sng" dirty="0">
                <a:solidFill>
                  <a:srgbClr val="FFFFCC"/>
                </a:solidFill>
              </a:rPr>
              <a:t>Final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authority</a:t>
            </a:r>
            <a:r>
              <a:rPr lang="en-US" altLang="en-US" sz="3000" dirty="0">
                <a:solidFill>
                  <a:srgbClr val="FFFFCC"/>
                </a:solidFill>
              </a:rPr>
              <a:t>, </a:t>
            </a:r>
            <a:r>
              <a:rPr lang="en-US" altLang="en-US" sz="3000" dirty="0">
                <a:solidFill>
                  <a:schemeClr val="bg1"/>
                </a:solidFill>
              </a:rPr>
              <a:t>Mt.22:15-46</a:t>
            </a:r>
          </a:p>
          <a:p>
            <a:pPr marL="914400" lvl="2" indent="0"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15: </a:t>
            </a:r>
            <a:r>
              <a:rPr lang="en-US" altLang="en-US" sz="3000" dirty="0">
                <a:solidFill>
                  <a:srgbClr val="FFFFCC"/>
                </a:solidFill>
              </a:rPr>
              <a:t>Pharisees.  </a:t>
            </a:r>
            <a:r>
              <a:rPr lang="en-US" altLang="en-US" sz="3000" dirty="0">
                <a:solidFill>
                  <a:schemeClr val="bg1"/>
                </a:solidFill>
              </a:rPr>
              <a:t>16-21, tribute to Caesar?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29: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Sadducees. </a:t>
            </a:r>
            <a:r>
              <a:rPr lang="en-US" altLang="en-US" sz="3000" dirty="0">
                <a:solidFill>
                  <a:schemeClr val="bg1"/>
                </a:solidFill>
              </a:rPr>
              <a:t> Deny resurrection, Ac.23:8</a:t>
            </a:r>
          </a:p>
          <a:p>
            <a:pPr marL="1658938" lvl="2" indent="-3492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rgbClr val="CCECFF"/>
                </a:solidFill>
              </a:rPr>
              <a:t>He exposes their ignorance of  </a:t>
            </a:r>
            <a:r>
              <a:rPr lang="en-US" altLang="en-US" sz="3000" b="1" baseline="30000" dirty="0">
                <a:solidFill>
                  <a:srgbClr val="FF0000"/>
                </a:solidFill>
              </a:rPr>
              <a:t>1</a:t>
            </a:r>
            <a:r>
              <a:rPr lang="en-US" altLang="en-US" sz="3000" dirty="0">
                <a:solidFill>
                  <a:srgbClr val="CCECFF"/>
                </a:solidFill>
              </a:rPr>
              <a:t>God’s word and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b="1" baseline="30000" dirty="0">
                <a:solidFill>
                  <a:srgbClr val="FF0000"/>
                </a:solidFill>
              </a:rPr>
              <a:t>2</a:t>
            </a:r>
            <a:r>
              <a:rPr lang="en-US" altLang="en-US" sz="3000" dirty="0">
                <a:solidFill>
                  <a:srgbClr val="CCECFF"/>
                </a:solidFill>
              </a:rPr>
              <a:t>God’s power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3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84" y="-1"/>
            <a:ext cx="8534400" cy="685801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Jesus submitted to OT authority as His…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66708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000" u="sng" dirty="0">
                <a:solidFill>
                  <a:srgbClr val="FFFFCC"/>
                </a:solidFill>
              </a:rPr>
              <a:t>Guide</a:t>
            </a:r>
            <a:r>
              <a:rPr lang="en-US" altLang="en-US" sz="3000" dirty="0">
                <a:solidFill>
                  <a:srgbClr val="FFFFCC"/>
                </a:solidFill>
              </a:rPr>
              <a:t>, </a:t>
            </a:r>
            <a:r>
              <a:rPr lang="en-US" altLang="en-US" sz="3000" dirty="0">
                <a:solidFill>
                  <a:schemeClr val="bg1"/>
                </a:solidFill>
              </a:rPr>
              <a:t>Mt.4:1-10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Had to choose between </a:t>
            </a:r>
            <a:r>
              <a:rPr lang="en-US" altLang="en-US" sz="3000" dirty="0" err="1">
                <a:solidFill>
                  <a:schemeClr val="bg1"/>
                </a:solidFill>
              </a:rPr>
              <a:t>satan’s</a:t>
            </a:r>
            <a:r>
              <a:rPr lang="en-US" altLang="en-US" sz="3000" dirty="0">
                <a:solidFill>
                  <a:schemeClr val="bg1"/>
                </a:solidFill>
              </a:rPr>
              <a:t> temptations and Scripture’s teaching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“It is written…”    Contrast Cain</a:t>
            </a:r>
          </a:p>
          <a:p>
            <a:pPr>
              <a:spcAft>
                <a:spcPts val="600"/>
              </a:spcAft>
            </a:pPr>
            <a:r>
              <a:rPr lang="en-US" altLang="en-US" sz="3000" u="sng" dirty="0">
                <a:solidFill>
                  <a:srgbClr val="FFFFCC"/>
                </a:solidFill>
              </a:rPr>
              <a:t>Final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authority</a:t>
            </a:r>
            <a:r>
              <a:rPr lang="en-US" altLang="en-US" sz="3000" dirty="0">
                <a:solidFill>
                  <a:srgbClr val="FFFFCC"/>
                </a:solidFill>
              </a:rPr>
              <a:t>, </a:t>
            </a:r>
            <a:r>
              <a:rPr lang="en-US" altLang="en-US" sz="3000" dirty="0">
                <a:solidFill>
                  <a:schemeClr val="bg1"/>
                </a:solidFill>
              </a:rPr>
              <a:t>Mt.22:15-46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34f.: </a:t>
            </a:r>
            <a:r>
              <a:rPr lang="en-US" altLang="en-US" sz="3000" dirty="0">
                <a:solidFill>
                  <a:srgbClr val="FFFFCC"/>
                </a:solidFill>
              </a:rPr>
              <a:t>Lawyer.</a:t>
            </a:r>
            <a:r>
              <a:rPr lang="en-US" altLang="en-US" sz="3000" dirty="0">
                <a:solidFill>
                  <a:schemeClr val="bg1"/>
                </a:solidFill>
              </a:rPr>
              <a:t> take a turn: </a:t>
            </a:r>
            <a:r>
              <a:rPr lang="en-US" altLang="en-US" sz="3000" i="1" dirty="0">
                <a:solidFill>
                  <a:schemeClr val="bg1"/>
                </a:solidFill>
              </a:rPr>
              <a:t>the greatest commandment.    </a:t>
            </a:r>
            <a:r>
              <a:rPr lang="en-US" altLang="en-US" sz="3000" dirty="0">
                <a:solidFill>
                  <a:schemeClr val="bg1"/>
                </a:solidFill>
              </a:rPr>
              <a:t>Two hooks…</a:t>
            </a:r>
          </a:p>
          <a:p>
            <a:pPr marL="1309688" lvl="2" indent="236538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 Mk.12:34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C000"/>
                </a:solidFill>
              </a:rPr>
              <a:t>41: </a:t>
            </a:r>
            <a:r>
              <a:rPr lang="en-US" altLang="en-US" sz="3000" dirty="0">
                <a:solidFill>
                  <a:srgbClr val="FFFFCC"/>
                </a:solidFill>
              </a:rPr>
              <a:t>Jesus</a:t>
            </a:r>
            <a:r>
              <a:rPr lang="en-US" altLang="en-US" sz="3000" dirty="0">
                <a:solidFill>
                  <a:schemeClr val="bg1"/>
                </a:solidFill>
              </a:rPr>
              <a:t>.   </a:t>
            </a:r>
            <a:r>
              <a:rPr lang="en-US" altLang="en-US" sz="3000" dirty="0">
                <a:solidFill>
                  <a:srgbClr val="FFC000"/>
                </a:solidFill>
              </a:rPr>
              <a:t>42:</a:t>
            </a:r>
            <a:r>
              <a:rPr lang="en-US" altLang="en-US" sz="3000" dirty="0">
                <a:solidFill>
                  <a:schemeClr val="bg1"/>
                </a:solidFill>
              </a:rPr>
              <a:t> ‘son of David’  </a:t>
            </a:r>
          </a:p>
          <a:p>
            <a:pPr marL="1309688" lvl="2" indent="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C000"/>
                </a:solidFill>
              </a:rPr>
              <a:t>43:</a:t>
            </a:r>
            <a:r>
              <a:rPr lang="en-US" altLang="en-US" sz="3000" dirty="0">
                <a:solidFill>
                  <a:schemeClr val="bg1"/>
                </a:solidFill>
              </a:rPr>
              <a:t> David…</a:t>
            </a:r>
            <a:r>
              <a:rPr lang="en-US" altLang="en-US" sz="3000" u="sng" dirty="0">
                <a:solidFill>
                  <a:schemeClr val="bg1"/>
                </a:solidFill>
              </a:rPr>
              <a:t>in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Spirit</a:t>
            </a:r>
            <a:r>
              <a:rPr lang="en-US" altLang="en-US" sz="3000" dirty="0">
                <a:solidFill>
                  <a:schemeClr val="bg1"/>
                </a:solidFill>
              </a:rPr>
              <a:t>… “</a:t>
            </a:r>
            <a:r>
              <a:rPr lang="en-US" altLang="en-US" sz="3000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Lord</a:t>
            </a:r>
            <a:r>
              <a:rPr lang="en-US" altLang="en-US" sz="3000" dirty="0">
                <a:solidFill>
                  <a:schemeClr val="bg1"/>
                </a:solidFill>
              </a:rPr>
              <a:t>” – Ps.110:1</a:t>
            </a:r>
          </a:p>
          <a:p>
            <a:pPr marL="1309688" lvl="2" indent="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C000"/>
                </a:solidFill>
              </a:rPr>
              <a:t>44-46:</a:t>
            </a:r>
            <a:r>
              <a:rPr lang="en-US" altLang="en-US" sz="3000" dirty="0">
                <a:solidFill>
                  <a:schemeClr val="bg1"/>
                </a:solidFill>
              </a:rPr>
              <a:t> Jews wrong again 	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6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60884" y="990600"/>
            <a:ext cx="4423878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Authority?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CDB797F-938A-81ED-B660-C0FAEFA379AD}"/>
              </a:ext>
            </a:extLst>
          </p:cNvPr>
          <p:cNvSpPr/>
          <p:nvPr/>
        </p:nvSpPr>
        <p:spPr bwMode="auto">
          <a:xfrm>
            <a:off x="657519" y="1600200"/>
            <a:ext cx="7837170" cy="1447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 Pictures of Authority</a:t>
            </a:r>
          </a:p>
        </p:txBody>
      </p:sp>
    </p:spTree>
    <p:extLst>
      <p:ext uri="{BB962C8B-B14F-4D97-AF65-F5344CB8AC3E}">
        <p14:creationId xmlns:p14="http://schemas.microsoft.com/office/powerpoint/2010/main" val="426174252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12715</TotalTime>
  <Words>1152</Words>
  <Application>Microsoft Office PowerPoint</Application>
  <PresentationFormat>On-screen Show (4:3)</PresentationFormat>
  <Paragraphs>94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Verdana</vt:lpstr>
      <vt:lpstr>1_Default Design</vt:lpstr>
      <vt:lpstr>Default Design</vt:lpstr>
      <vt:lpstr>PowerPoint Presentation</vt:lpstr>
      <vt:lpstr>People react to authority . . . </vt:lpstr>
      <vt:lpstr>PowerPoint Presentation</vt:lpstr>
      <vt:lpstr>Authority:</vt:lpstr>
      <vt:lpstr>Authority:</vt:lpstr>
      <vt:lpstr>Bible itself is derived authority</vt:lpstr>
      <vt:lpstr>Jesus submitted to OT authority as His…</vt:lpstr>
      <vt:lpstr>Jesus submitted to OT authority as His…</vt:lpstr>
      <vt:lpstr>PowerPoint Presentation</vt:lpstr>
      <vt:lpstr>Mt.7:24-27, both hear; wise profit (standard of Judgment)</vt:lpstr>
      <vt:lpstr>Mt.7:29, He taught with authority</vt:lpstr>
      <vt:lpstr>PowerPoint Presentation</vt:lpstr>
      <vt:lpstr>PowerPoint Presentation</vt:lpstr>
      <vt:lpstr>Mt.8:5-9, under authority…</vt:lpstr>
      <vt:lpstr>Mt.21:23-27, “authority” (4x)</vt:lpstr>
      <vt:lpstr>Lk.12:5, a reason to be certain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1159</cp:revision>
  <dcterms:created xsi:type="dcterms:W3CDTF">2011-08-18T15:42:19Z</dcterms:created>
  <dcterms:modified xsi:type="dcterms:W3CDTF">2023-01-09T18:05:24Z</dcterms:modified>
</cp:coreProperties>
</file>