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  <p:sldMasterId id="2147483739" r:id="rId2"/>
  </p:sldMasterIdLst>
  <p:notesMasterIdLst>
    <p:notesMasterId r:id="rId20"/>
  </p:notesMasterIdLst>
  <p:sldIdLst>
    <p:sldId id="305" r:id="rId3"/>
    <p:sldId id="485" r:id="rId4"/>
    <p:sldId id="373" r:id="rId5"/>
    <p:sldId id="487" r:id="rId6"/>
    <p:sldId id="530" r:id="rId7"/>
    <p:sldId id="521" r:id="rId8"/>
    <p:sldId id="531" r:id="rId9"/>
    <p:sldId id="522" r:id="rId10"/>
    <p:sldId id="523" r:id="rId11"/>
    <p:sldId id="524" r:id="rId12"/>
    <p:sldId id="525" r:id="rId13"/>
    <p:sldId id="526" r:id="rId14"/>
    <p:sldId id="506" r:id="rId15"/>
    <p:sldId id="527" r:id="rId16"/>
    <p:sldId id="528" r:id="rId17"/>
    <p:sldId id="529" r:id="rId18"/>
    <p:sldId id="536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FFFF99"/>
    <a:srgbClr val="FFFFCC"/>
    <a:srgbClr val="CCFFFF"/>
    <a:srgbClr val="CCFFCC"/>
    <a:srgbClr val="FFFF66"/>
    <a:srgbClr val="800000"/>
    <a:srgbClr val="CC0066"/>
    <a:srgbClr val="777777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34106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54749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95302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97526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73003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8642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95158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76398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74038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44912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62774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26933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84978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8118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427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447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825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0163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2081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33483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46798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01254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02393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78038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0005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8300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60304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40346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7606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463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832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684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197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136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09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392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32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109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066800" y="762000"/>
            <a:ext cx="7010400" cy="12954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Fan The Flame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>
                <a:solidFill>
                  <a:schemeClr val="bg1"/>
                </a:solidFill>
                <a:latin typeface="Arial"/>
              </a:rPr>
              <a:t>[1 Thes.5:19-20]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BDC50-7748-746E-7615-74A2FD325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1"/>
          </a:xfrm>
        </p:spPr>
        <p:txBody>
          <a:bodyPr/>
          <a:lstStyle/>
          <a:p>
            <a:r>
              <a:rPr lang="en-US" sz="3400" dirty="0">
                <a:solidFill>
                  <a:srgbClr val="FFFFCC"/>
                </a:solidFill>
              </a:rPr>
              <a:t>Satan’s fire extinguishers</a:t>
            </a:r>
            <a:endParaRPr lang="en-US" sz="3400" i="1" dirty="0">
              <a:solidFill>
                <a:srgbClr val="FFFFCC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838200"/>
            <a:ext cx="8382000" cy="5562600"/>
          </a:xfrm>
        </p:spPr>
        <p:txBody>
          <a:bodyPr/>
          <a:lstStyle/>
          <a:p>
            <a:pPr marL="395288" indent="-338138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CC"/>
                </a:solidFill>
              </a:rPr>
              <a:t>Distraction.</a:t>
            </a:r>
            <a:r>
              <a:rPr lang="en-US" altLang="en-US" sz="3100" dirty="0">
                <a:solidFill>
                  <a:schemeClr val="bg1"/>
                </a:solidFill>
              </a:rPr>
              <a:t>   2 Th.3:6-11.   Neglect kills</a:t>
            </a:r>
          </a:p>
          <a:p>
            <a:pPr marL="395288" indent="-338138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CC"/>
                </a:solidFill>
              </a:rPr>
              <a:t>Dishonesty.</a:t>
            </a:r>
            <a:r>
              <a:rPr lang="en-US" altLang="en-US" sz="3100" dirty="0">
                <a:solidFill>
                  <a:schemeClr val="bg1"/>
                </a:solidFill>
              </a:rPr>
              <a:t>   2 Th.3:6, 14</a:t>
            </a:r>
          </a:p>
          <a:p>
            <a:pPr marL="914400" lvl="1" indent="-45720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u="sng" dirty="0">
                <a:solidFill>
                  <a:schemeClr val="bg1"/>
                </a:solidFill>
              </a:rPr>
              <a:t>Ep.4:30</a:t>
            </a:r>
            <a:r>
              <a:rPr lang="en-US" altLang="en-US" sz="3100" dirty="0">
                <a:solidFill>
                  <a:schemeClr val="bg1"/>
                </a:solidFill>
              </a:rPr>
              <a:t>, </a:t>
            </a:r>
            <a:r>
              <a:rPr lang="en-US" altLang="en-US" sz="3100" dirty="0">
                <a:solidFill>
                  <a:srgbClr val="FFFF99"/>
                </a:solidFill>
              </a:rPr>
              <a:t>grieve</a:t>
            </a:r>
            <a:r>
              <a:rPr lang="en-US" altLang="en-US" sz="3100" dirty="0">
                <a:solidFill>
                  <a:schemeClr val="bg1"/>
                </a:solidFill>
              </a:rPr>
              <a:t> Holy Spirit   [Mt.26:24]</a:t>
            </a:r>
          </a:p>
          <a:p>
            <a:pPr marL="1314450" lvl="2" indent="-45720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Gn.6:6, grieved</a:t>
            </a:r>
          </a:p>
          <a:p>
            <a:pPr marL="914400" lvl="1" indent="-45720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u="sng" dirty="0">
                <a:solidFill>
                  <a:schemeClr val="bg1"/>
                </a:solidFill>
              </a:rPr>
              <a:t>Ac.7:51</a:t>
            </a:r>
            <a:r>
              <a:rPr lang="en-US" altLang="en-US" sz="3100" dirty="0">
                <a:solidFill>
                  <a:schemeClr val="bg1"/>
                </a:solidFill>
              </a:rPr>
              <a:t>, </a:t>
            </a:r>
            <a:r>
              <a:rPr lang="en-US" altLang="en-US" sz="3100" dirty="0">
                <a:solidFill>
                  <a:srgbClr val="FFFF99"/>
                </a:solidFill>
              </a:rPr>
              <a:t>resist</a:t>
            </a:r>
            <a:r>
              <a:rPr lang="en-US" altLang="en-US" sz="3100" dirty="0">
                <a:solidFill>
                  <a:schemeClr val="bg1"/>
                </a:solidFill>
              </a:rPr>
              <a:t>…  (6:10 . . . 7:39)</a:t>
            </a:r>
          </a:p>
          <a:p>
            <a:pPr marL="1314450" lvl="2" indent="-45720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Neh.9:30, would not listen</a:t>
            </a:r>
          </a:p>
          <a:p>
            <a:pPr marL="914400" lvl="1" indent="-45720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u="sng" dirty="0">
                <a:solidFill>
                  <a:schemeClr val="bg1"/>
                </a:solidFill>
              </a:rPr>
              <a:t>1 Th.5:19</a:t>
            </a:r>
            <a:r>
              <a:rPr lang="en-US" altLang="en-US" sz="3100" dirty="0">
                <a:solidFill>
                  <a:schemeClr val="bg1"/>
                </a:solidFill>
              </a:rPr>
              <a:t>, </a:t>
            </a:r>
            <a:r>
              <a:rPr lang="en-US" altLang="en-US" sz="3100" dirty="0">
                <a:solidFill>
                  <a:srgbClr val="FFFF99"/>
                </a:solidFill>
              </a:rPr>
              <a:t>quench</a:t>
            </a:r>
            <a:r>
              <a:rPr lang="en-US" altLang="en-US" sz="3100" dirty="0">
                <a:solidFill>
                  <a:schemeClr val="bg1"/>
                </a:solidFill>
              </a:rPr>
              <a:t>…</a:t>
            </a:r>
            <a:r>
              <a:rPr lang="en-US" altLang="en-US" sz="3100" dirty="0">
                <a:solidFill>
                  <a:srgbClr val="FFFF99"/>
                </a:solidFill>
              </a:rPr>
              <a:t>   </a:t>
            </a:r>
            <a:r>
              <a:rPr lang="en-US" altLang="en-US" sz="3100" dirty="0">
                <a:solidFill>
                  <a:schemeClr val="bg1"/>
                </a:solidFill>
              </a:rPr>
              <a:t>Jer.20:9.  Am.2:12</a:t>
            </a: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u="sng" dirty="0">
                <a:solidFill>
                  <a:schemeClr val="bg1"/>
                </a:solidFill>
              </a:rPr>
              <a:t>Hb.10:29</a:t>
            </a:r>
            <a:r>
              <a:rPr lang="en-US" altLang="en-US" sz="3100" dirty="0">
                <a:solidFill>
                  <a:schemeClr val="bg1"/>
                </a:solidFill>
              </a:rPr>
              <a:t>, </a:t>
            </a:r>
            <a:r>
              <a:rPr lang="en-US" altLang="en-US" sz="3100" dirty="0">
                <a:solidFill>
                  <a:srgbClr val="FFFF99"/>
                </a:solidFill>
              </a:rPr>
              <a:t>insult</a:t>
            </a:r>
            <a:r>
              <a:rPr lang="en-US" altLang="en-US" sz="3100" dirty="0">
                <a:solidFill>
                  <a:schemeClr val="bg1"/>
                </a:solidFill>
              </a:rPr>
              <a:t>…</a:t>
            </a:r>
          </a:p>
          <a:p>
            <a:pPr marL="395288" indent="-338138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CCFFCC"/>
                </a:solidFill>
              </a:rPr>
              <a:t>Dissipation.</a:t>
            </a:r>
            <a:r>
              <a:rPr lang="en-US" altLang="en-US" dirty="0">
                <a:solidFill>
                  <a:schemeClr val="bg1"/>
                </a:solidFill>
              </a:rPr>
              <a:t>   1 Th.4:1-8.   Mt.24:12</a:t>
            </a:r>
          </a:p>
          <a:p>
            <a:pPr marL="57150" indent="0">
              <a:spcAft>
                <a:spcPts val="0"/>
              </a:spcAft>
              <a:buNone/>
            </a:pPr>
            <a:endParaRPr lang="en-US" altLang="en-US" sz="3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638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BDC50-7748-746E-7615-74A2FD325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1"/>
          </a:xfrm>
        </p:spPr>
        <p:txBody>
          <a:bodyPr/>
          <a:lstStyle/>
          <a:p>
            <a:r>
              <a:rPr lang="en-US" sz="3400" dirty="0">
                <a:solidFill>
                  <a:srgbClr val="FFFFCC"/>
                </a:solidFill>
              </a:rPr>
              <a:t>Spiritual bellows fan the flames</a:t>
            </a:r>
            <a:endParaRPr lang="en-US" sz="3400" i="1" dirty="0">
              <a:solidFill>
                <a:srgbClr val="FFFFCC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382000" cy="5562600"/>
          </a:xfrm>
        </p:spPr>
        <p:txBody>
          <a:bodyPr/>
          <a:lstStyle/>
          <a:p>
            <a:pPr marL="395288" indent="-338138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2 Tim.1:6, stir up: cause to begin again, rekindle.</a:t>
            </a:r>
          </a:p>
          <a:p>
            <a:pPr marL="795338" lvl="1" indent="-338138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Word picture: remains of a fire, embers.  How to make it burn again?</a:t>
            </a:r>
          </a:p>
          <a:p>
            <a:pPr marL="795338" lvl="1" indent="-338138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66"/>
                </a:solidFill>
              </a:rPr>
              <a:t>Desperation.</a:t>
            </a:r>
            <a:r>
              <a:rPr lang="en-US" altLang="en-US" sz="3100" dirty="0">
                <a:solidFill>
                  <a:schemeClr val="bg1"/>
                </a:solidFill>
              </a:rPr>
              <a:t>  Gn.25:27</a:t>
            </a:r>
          </a:p>
          <a:p>
            <a:pPr marL="795338" lvl="1" indent="-338138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66"/>
                </a:solidFill>
              </a:rPr>
              <a:t>Dejection.</a:t>
            </a:r>
            <a:r>
              <a:rPr lang="en-US" altLang="en-US" sz="3100" dirty="0">
                <a:solidFill>
                  <a:schemeClr val="bg1"/>
                </a:solidFill>
              </a:rPr>
              <a:t>  Lk.15</a:t>
            </a:r>
          </a:p>
          <a:p>
            <a:pPr marL="795338" lvl="1" indent="-338138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66"/>
                </a:solidFill>
              </a:rPr>
              <a:t>Dedication.</a:t>
            </a:r>
            <a:r>
              <a:rPr lang="en-US" altLang="en-US" sz="3100" dirty="0">
                <a:solidFill>
                  <a:schemeClr val="bg1"/>
                </a:solidFill>
              </a:rPr>
              <a:t>  1 Th.1:9-10 </a:t>
            </a:r>
          </a:p>
        </p:txBody>
      </p:sp>
    </p:spTree>
    <p:extLst>
      <p:ext uri="{BB962C8B-B14F-4D97-AF65-F5344CB8AC3E}">
        <p14:creationId xmlns:p14="http://schemas.microsoft.com/office/powerpoint/2010/main" val="2197067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1886950" y="609600"/>
            <a:ext cx="5352893" cy="533400"/>
          </a:xfrm>
          <a:prstGeom prst="roundRect">
            <a:avLst/>
          </a:prstGeom>
          <a:solidFill>
            <a:schemeClr val="tx1"/>
          </a:solidFill>
          <a:ln w="63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Do not Quench the Spirit, 19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4BDE310B-6309-6189-FCBE-07E429C2BF05}"/>
              </a:ext>
            </a:extLst>
          </p:cNvPr>
          <p:cNvSpPr/>
          <p:nvPr/>
        </p:nvSpPr>
        <p:spPr bwMode="auto">
          <a:xfrm>
            <a:off x="1010238" y="1371600"/>
            <a:ext cx="7124700" cy="1219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63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Do not Despise</a:t>
            </a:r>
            <a:b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Prophecies, 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20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5020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BDC50-7748-746E-7615-74A2FD325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399"/>
            <a:ext cx="8229600" cy="914401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Prophecy:  to proclaim inspired revelation</a:t>
            </a:r>
            <a:endParaRPr lang="en-US" sz="3400" i="1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382000" cy="55626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Utterance inspired by God edifies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FF"/>
                </a:solidFill>
              </a:rPr>
              <a:t>Not limited to foretelling.   </a:t>
            </a:r>
            <a:r>
              <a:rPr lang="en-US" altLang="en-US" sz="3100" dirty="0">
                <a:solidFill>
                  <a:schemeClr val="bg1"/>
                </a:solidFill>
              </a:rPr>
              <a:t>Ac.11:28</a:t>
            </a:r>
          </a:p>
          <a:p>
            <a:pPr lvl="1">
              <a:spcBef>
                <a:spcPts val="4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Includes </a:t>
            </a:r>
            <a:r>
              <a:rPr lang="en-US" altLang="en-US" sz="3100" u="sng" dirty="0">
                <a:solidFill>
                  <a:srgbClr val="FFFFCC"/>
                </a:solidFill>
              </a:rPr>
              <a:t>forth</a:t>
            </a:r>
            <a:r>
              <a:rPr lang="en-US" altLang="en-US" sz="3100" dirty="0">
                <a:solidFill>
                  <a:schemeClr val="bg1"/>
                </a:solidFill>
              </a:rPr>
              <a:t>telling.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ECFF"/>
                </a:solidFill>
              </a:rPr>
              <a:t>Gift of Holy Spirit, a revelation.  </a:t>
            </a:r>
            <a:r>
              <a:rPr lang="en-US" altLang="en-US" sz="3100" dirty="0">
                <a:solidFill>
                  <a:schemeClr val="bg1"/>
                </a:solidFill>
              </a:rPr>
              <a:t>Ep.2:20</a:t>
            </a:r>
          </a:p>
          <a:p>
            <a:r>
              <a:rPr lang="en-US" altLang="en-US" sz="3100" dirty="0">
                <a:solidFill>
                  <a:srgbClr val="CCFFFF"/>
                </a:solidFill>
              </a:rPr>
              <a:t>Valuable for congregation.  </a:t>
            </a:r>
            <a:r>
              <a:rPr lang="en-US" altLang="en-US" sz="3100" dirty="0">
                <a:solidFill>
                  <a:schemeClr val="bg1"/>
                </a:solidFill>
              </a:rPr>
              <a:t>1 Co.</a:t>
            </a:r>
            <a:r>
              <a:rPr lang="en-US" altLang="en-US" sz="3000" dirty="0">
                <a:solidFill>
                  <a:schemeClr val="bg1"/>
                </a:solidFill>
              </a:rPr>
              <a:t>14:1, </a:t>
            </a:r>
            <a:r>
              <a:rPr lang="en-US" sz="3000" dirty="0">
                <a:solidFill>
                  <a:srgbClr val="FFFFCC"/>
                </a:solidFill>
              </a:rPr>
              <a:t>Pursue love, and desire spiritual gifts, but especially that you may prophesy … </a:t>
            </a:r>
            <a:r>
              <a:rPr lang="en-US" sz="3000" dirty="0">
                <a:solidFill>
                  <a:schemeClr val="bg1"/>
                </a:solidFill>
              </a:rPr>
              <a:t>3,</a:t>
            </a:r>
            <a:r>
              <a:rPr lang="en-US" sz="3000" dirty="0">
                <a:solidFill>
                  <a:srgbClr val="FFFFCC"/>
                </a:solidFill>
              </a:rPr>
              <a:t> But</a:t>
            </a:r>
            <a:br>
              <a:rPr lang="en-US" sz="3000" dirty="0">
                <a:solidFill>
                  <a:srgbClr val="FFFFCC"/>
                </a:solidFill>
              </a:rPr>
            </a:br>
            <a:r>
              <a:rPr lang="en-US" sz="3000" dirty="0">
                <a:solidFill>
                  <a:srgbClr val="FFFFCC"/>
                </a:solidFill>
              </a:rPr>
              <a:t>he who prophesies speaks edification and exhortation and comfort to men</a:t>
            </a:r>
          </a:p>
          <a:p>
            <a:pPr marL="457200" lvl="1" indent="0">
              <a:buNone/>
            </a:pPr>
            <a:r>
              <a:rPr lang="en-US" sz="3100" dirty="0">
                <a:solidFill>
                  <a:srgbClr val="CCECFF"/>
                </a:solidFill>
              </a:rPr>
              <a:t>…and unbelievers, </a:t>
            </a:r>
            <a:r>
              <a:rPr lang="en-US" sz="3100" dirty="0">
                <a:solidFill>
                  <a:schemeClr val="bg1"/>
                </a:solidFill>
              </a:rPr>
              <a:t>1 Co.14:24-25</a:t>
            </a:r>
          </a:p>
          <a:p>
            <a:pPr marL="457200" lvl="1" indent="0"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817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BDC50-7748-746E-7615-74A2FD325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399"/>
            <a:ext cx="8229600" cy="914401"/>
          </a:xfrm>
        </p:spPr>
        <p:txBody>
          <a:bodyPr/>
          <a:lstStyle/>
          <a:p>
            <a:r>
              <a:rPr lang="en-US" sz="3400" dirty="0">
                <a:solidFill>
                  <a:srgbClr val="FFFF99"/>
                </a:solidFill>
              </a:rPr>
              <a:t>Despise: </a:t>
            </a:r>
            <a:r>
              <a:rPr lang="en-US" sz="3400" dirty="0">
                <a:solidFill>
                  <a:schemeClr val="bg1"/>
                </a:solidFill>
              </a:rPr>
              <a:t> have no use for something</a:t>
            </a:r>
            <a:endParaRPr lang="en-US" sz="3400" i="1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382000" cy="55626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As being beneath one’s consideration, </a:t>
            </a:r>
            <a:r>
              <a:rPr lang="en-US" altLang="en-US" sz="3100" i="1" dirty="0">
                <a:solidFill>
                  <a:schemeClr val="bg1"/>
                </a:solidFill>
              </a:rPr>
              <a:t>reject disdainfully.    Set at </a:t>
            </a:r>
            <a:r>
              <a:rPr lang="en-US" altLang="en-US" sz="3100" i="1" dirty="0" err="1">
                <a:solidFill>
                  <a:schemeClr val="bg1"/>
                </a:solidFill>
              </a:rPr>
              <a:t>nought</a:t>
            </a:r>
            <a:r>
              <a:rPr lang="en-US" altLang="en-US" sz="3100" i="1" dirty="0">
                <a:solidFill>
                  <a:schemeClr val="bg1"/>
                </a:solidFill>
              </a:rPr>
              <a:t>.</a:t>
            </a:r>
            <a:endParaRPr lang="en-US" altLang="en-US" sz="3100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FF"/>
                </a:solidFill>
              </a:rPr>
              <a:t>“Aught” </a:t>
            </a:r>
            <a:r>
              <a:rPr lang="en-US" altLang="en-US" sz="3100" dirty="0">
                <a:solidFill>
                  <a:schemeClr val="bg1"/>
                </a:solidFill>
              </a:rPr>
              <a:t>is anything (Mt.5:23, </a:t>
            </a:r>
            <a:r>
              <a:rPr lang="en-US" altLang="en-US" sz="2400" dirty="0">
                <a:solidFill>
                  <a:schemeClr val="bg1"/>
                </a:solidFill>
              </a:rPr>
              <a:t>KJV</a:t>
            </a:r>
            <a:r>
              <a:rPr lang="en-US" altLang="en-US" sz="3100" dirty="0">
                <a:solidFill>
                  <a:schemeClr val="bg1"/>
                </a:solidFill>
              </a:rPr>
              <a:t>)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99"/>
                </a:solidFill>
              </a:rPr>
              <a:t>“Naught” </a:t>
            </a:r>
            <a:r>
              <a:rPr lang="en-US" altLang="en-US" sz="3100" dirty="0">
                <a:solidFill>
                  <a:schemeClr val="bg1"/>
                </a:solidFill>
              </a:rPr>
              <a:t>is nothing (zero):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Lk.18:9, Pharisee despised tax-collector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100" dirty="0">
              <a:solidFill>
                <a:schemeClr val="bg1"/>
              </a:solidFill>
            </a:endParaRP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100" dirty="0">
              <a:solidFill>
                <a:schemeClr val="bg1"/>
              </a:solidFill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Ac.4:11, stone was rejected…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1 Th.5:20, Scripture</a:t>
            </a:r>
            <a:endParaRPr lang="en-US" altLang="en-US" sz="3500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92EC5E4-DD3E-FD05-BD3B-E4F6645F4BC7}"/>
              </a:ext>
            </a:extLst>
          </p:cNvPr>
          <p:cNvSpPr/>
          <p:nvPr/>
        </p:nvSpPr>
        <p:spPr>
          <a:xfrm>
            <a:off x="1936468" y="3810000"/>
            <a:ext cx="5289917" cy="1066800"/>
          </a:xfrm>
          <a:prstGeom prst="rect">
            <a:avLst/>
          </a:prstGeom>
          <a:solidFill>
            <a:schemeClr val="tx1"/>
          </a:solidFill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CCECFF"/>
                </a:solidFill>
              </a:rPr>
              <a:t>Did some in Thessalonica</a:t>
            </a:r>
            <a:br>
              <a:rPr lang="en-US" sz="3000" dirty="0">
                <a:solidFill>
                  <a:srgbClr val="CCECFF"/>
                </a:solidFill>
              </a:rPr>
            </a:br>
            <a:r>
              <a:rPr lang="en-US" sz="3000" dirty="0">
                <a:solidFill>
                  <a:srgbClr val="CCECFF"/>
                </a:solidFill>
              </a:rPr>
              <a:t>despise prophecies?</a:t>
            </a:r>
          </a:p>
        </p:txBody>
      </p:sp>
    </p:spTree>
    <p:extLst>
      <p:ext uri="{BB962C8B-B14F-4D97-AF65-F5344CB8AC3E}">
        <p14:creationId xmlns:p14="http://schemas.microsoft.com/office/powerpoint/2010/main" val="1813798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BDC50-7748-746E-7615-74A2FD325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399"/>
            <a:ext cx="8229600" cy="914401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Despise:  have no use for something</a:t>
            </a:r>
            <a:endParaRPr lang="en-US" sz="3400" i="1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382000" cy="55626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FFFF99"/>
                </a:solidFill>
              </a:rPr>
              <a:t>Scripture is set at </a:t>
            </a:r>
            <a:r>
              <a:rPr lang="en-US" altLang="en-US" sz="3100" dirty="0" err="1">
                <a:solidFill>
                  <a:srgbClr val="FFFF99"/>
                </a:solidFill>
              </a:rPr>
              <a:t>nought</a:t>
            </a:r>
            <a:r>
              <a:rPr lang="en-US" altLang="en-US" sz="3100" dirty="0">
                <a:solidFill>
                  <a:srgbClr val="FFFF99"/>
                </a:solidFill>
              </a:rPr>
              <a:t>: some do not…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CCFFCC"/>
                </a:solidFill>
              </a:rPr>
              <a:t>1. </a:t>
            </a:r>
            <a:r>
              <a:rPr lang="en-US" altLang="en-US" sz="3100" dirty="0">
                <a:solidFill>
                  <a:srgbClr val="CCFFFF"/>
                </a:solidFill>
              </a:rPr>
              <a:t>Require it</a:t>
            </a:r>
            <a:r>
              <a:rPr lang="en-US" altLang="en-US" sz="3100" dirty="0">
                <a:solidFill>
                  <a:schemeClr val="bg1"/>
                </a:solidFill>
              </a:rPr>
              <a:t>  (“Who needs it?”)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CCFFCC"/>
                </a:solidFill>
              </a:rPr>
              <a:t>2. </a:t>
            </a:r>
            <a:r>
              <a:rPr lang="en-US" altLang="en-US" sz="3100" dirty="0">
                <a:solidFill>
                  <a:srgbClr val="CCFFFF"/>
                </a:solidFill>
              </a:rPr>
              <a:t>Respect it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CCFFCC"/>
                </a:solidFill>
              </a:rPr>
              <a:t>3.</a:t>
            </a:r>
            <a:r>
              <a:rPr lang="en-US" altLang="en-US" sz="3100" dirty="0">
                <a:solidFill>
                  <a:srgbClr val="CCFFFF"/>
                </a:solidFill>
              </a:rPr>
              <a:t> Respond to it  </a:t>
            </a:r>
            <a:r>
              <a:rPr lang="en-US" altLang="en-US" sz="3100" dirty="0">
                <a:solidFill>
                  <a:schemeClr val="bg1"/>
                </a:solidFill>
              </a:rPr>
              <a:t>(“I’m not into Bible study”)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CCFFCC"/>
                </a:solidFill>
              </a:rPr>
              <a:t>4. </a:t>
            </a:r>
            <a:r>
              <a:rPr lang="en-US" altLang="en-US" sz="3100" dirty="0">
                <a:solidFill>
                  <a:srgbClr val="CCFFFF"/>
                </a:solidFill>
              </a:rPr>
              <a:t>Rely on it  </a:t>
            </a:r>
            <a:r>
              <a:rPr lang="en-US" altLang="en-US" sz="3100" dirty="0">
                <a:solidFill>
                  <a:schemeClr val="bg1"/>
                </a:solidFill>
              </a:rPr>
              <a:t>(irreligion at all time high)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CCFFCC"/>
                </a:solidFill>
              </a:rPr>
              <a:t>5. </a:t>
            </a:r>
            <a:r>
              <a:rPr lang="en-US" altLang="en-US" sz="3100" dirty="0">
                <a:solidFill>
                  <a:srgbClr val="CCFFFF"/>
                </a:solidFill>
              </a:rPr>
              <a:t>Rejoice in it  </a:t>
            </a:r>
            <a:r>
              <a:rPr lang="en-US" altLang="en-US" sz="3100" dirty="0">
                <a:solidFill>
                  <a:schemeClr val="bg1"/>
                </a:solidFill>
              </a:rPr>
              <a:t>(no deep gratitude…)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CCFFCC"/>
                </a:solidFill>
              </a:rPr>
              <a:t>6. </a:t>
            </a:r>
            <a:r>
              <a:rPr lang="en-US" altLang="en-US" sz="3100" dirty="0">
                <a:solidFill>
                  <a:srgbClr val="CCFFFF"/>
                </a:solidFill>
              </a:rPr>
              <a:t>Remain in it  </a:t>
            </a:r>
            <a:r>
              <a:rPr lang="en-US" altLang="en-US" sz="3100" dirty="0">
                <a:solidFill>
                  <a:schemeClr val="bg1"/>
                </a:solidFill>
              </a:rPr>
              <a:t>(want as little as possible of it)</a:t>
            </a:r>
            <a:endParaRPr lang="en-US" altLang="en-US" sz="3100" dirty="0">
              <a:solidFill>
                <a:srgbClr val="CCFFFF"/>
              </a:solidFill>
            </a:endParaRP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3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331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BDC50-7748-746E-7615-74A2FD325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399"/>
            <a:ext cx="8229600" cy="609601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History repeats: some …</a:t>
            </a:r>
            <a:endParaRPr lang="en-US" sz="3400" i="1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382000" cy="55626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C000"/>
                </a:solidFill>
              </a:rPr>
              <a:t>1. </a:t>
            </a:r>
            <a:r>
              <a:rPr lang="en-US" altLang="en-US" sz="3100" dirty="0">
                <a:solidFill>
                  <a:schemeClr val="bg1"/>
                </a:solidFill>
              </a:rPr>
              <a:t>… refuse to listen …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C000"/>
                </a:solidFill>
              </a:rPr>
              <a:t>2. </a:t>
            </a:r>
            <a:r>
              <a:rPr lang="en-US" altLang="en-US" sz="3100" dirty="0">
                <a:solidFill>
                  <a:schemeClr val="bg1"/>
                </a:solidFill>
              </a:rPr>
              <a:t>… hear but don’t obey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C000"/>
                </a:solidFill>
              </a:rPr>
              <a:t>3. </a:t>
            </a:r>
            <a:r>
              <a:rPr lang="en-US" altLang="en-US" sz="3100" dirty="0">
                <a:solidFill>
                  <a:schemeClr val="bg1"/>
                </a:solidFill>
              </a:rPr>
              <a:t>… hear but partially obey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C000"/>
                </a:solidFill>
              </a:rPr>
              <a:t>4. </a:t>
            </a:r>
            <a:r>
              <a:rPr lang="en-US" altLang="en-US" sz="3100" dirty="0">
                <a:solidFill>
                  <a:schemeClr val="bg1"/>
                </a:solidFill>
              </a:rPr>
              <a:t>…distort / misrepresent the truth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C000"/>
                </a:solidFill>
              </a:rPr>
              <a:t>5. </a:t>
            </a:r>
            <a:r>
              <a:rPr lang="en-US" altLang="en-US" sz="3100" dirty="0">
                <a:solidFill>
                  <a:schemeClr val="bg1"/>
                </a:solidFill>
              </a:rPr>
              <a:t>…argue against the truth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C000"/>
                </a:solidFill>
              </a:rPr>
              <a:t>6. </a:t>
            </a:r>
            <a:r>
              <a:rPr lang="en-US" altLang="en-US" sz="3100" dirty="0">
                <a:solidFill>
                  <a:schemeClr val="bg1"/>
                </a:solidFill>
              </a:rPr>
              <a:t>…slander the speaker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Acts 7, Stephen and the Jews</a:t>
            </a:r>
          </a:p>
        </p:txBody>
      </p:sp>
    </p:spTree>
    <p:extLst>
      <p:ext uri="{BB962C8B-B14F-4D97-AF65-F5344CB8AC3E}">
        <p14:creationId xmlns:p14="http://schemas.microsoft.com/office/powerpoint/2010/main" val="1013414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BDC50-7748-746E-7615-74A2FD325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1"/>
            <a:ext cx="8229600" cy="685800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1 Cor.14:1, that you may prophesy…</a:t>
            </a:r>
            <a:endParaRPr lang="en-US" sz="3400" i="1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838200"/>
            <a:ext cx="8382000" cy="57150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Corinthians underrated prophecy to highlight tongues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There may be a similar tendence in </a:t>
            </a:r>
            <a:r>
              <a:rPr lang="en-US" altLang="en-US" sz="3100" dirty="0" err="1">
                <a:solidFill>
                  <a:schemeClr val="bg1"/>
                </a:solidFill>
              </a:rPr>
              <a:t>Thessalonia</a:t>
            </a:r>
            <a:r>
              <a:rPr lang="en-US" altLang="en-US" sz="3100" dirty="0">
                <a:solidFill>
                  <a:schemeClr val="bg1"/>
                </a:solidFill>
              </a:rPr>
              <a:t>.   2 Co.4:3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When NT canon was completed, prophecy passed away</a:t>
            </a:r>
            <a:endParaRPr lang="en-US" altLang="en-US" sz="2700" dirty="0">
              <a:solidFill>
                <a:schemeClr val="bg1"/>
              </a:solidFill>
            </a:endParaRPr>
          </a:p>
          <a:p>
            <a:pPr lvl="1"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Message of the </a:t>
            </a:r>
            <a:r>
              <a:rPr lang="en-US" altLang="en-US" sz="3100" u="sng" dirty="0">
                <a:solidFill>
                  <a:srgbClr val="CCECFF"/>
                </a:solidFill>
              </a:rPr>
              <a:t>prophet</a:t>
            </a:r>
            <a:r>
              <a:rPr lang="en-US" altLang="en-US" sz="3100" dirty="0">
                <a:solidFill>
                  <a:schemeClr val="bg1"/>
                </a:solidFill>
              </a:rPr>
              <a:t> was direct revelation of mind of God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Message of the </a:t>
            </a:r>
            <a:r>
              <a:rPr lang="en-US" altLang="en-US" sz="3100" u="sng" dirty="0">
                <a:solidFill>
                  <a:srgbClr val="CCECFF"/>
                </a:solidFill>
              </a:rPr>
              <a:t>teacher</a:t>
            </a:r>
            <a:r>
              <a:rPr lang="en-US" altLang="en-US" sz="3100" dirty="0">
                <a:solidFill>
                  <a:schemeClr val="bg1"/>
                </a:solidFill>
              </a:rPr>
              <a:t> is gleaned from completed revelation of Scripture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Ep.3:3-4;  Rv.2:11</a:t>
            </a:r>
          </a:p>
        </p:txBody>
      </p:sp>
    </p:spTree>
    <p:extLst>
      <p:ext uri="{BB962C8B-B14F-4D97-AF65-F5344CB8AC3E}">
        <p14:creationId xmlns:p14="http://schemas.microsoft.com/office/powerpoint/2010/main" val="3347399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BDC50-7748-746E-7615-74A2FD325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399"/>
            <a:ext cx="8229600" cy="685801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Fan the flame</a:t>
            </a:r>
            <a:endParaRPr lang="en-US" sz="3400" dirty="0">
              <a:solidFill>
                <a:srgbClr val="FFFFCC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/>
          <a:lstStyle/>
          <a:p>
            <a:pPr marL="339725" indent="-339725">
              <a:spcAft>
                <a:spcPts val="600"/>
              </a:spcAft>
              <a:buNone/>
            </a:pPr>
            <a:r>
              <a:rPr lang="en-US" dirty="0">
                <a:solidFill>
                  <a:srgbClr val="FFFF99"/>
                </a:solidFill>
              </a:rPr>
              <a:t>Negative sense: </a:t>
            </a:r>
            <a:r>
              <a:rPr lang="en-US" dirty="0">
                <a:solidFill>
                  <a:schemeClr val="bg1"/>
                </a:solidFill>
              </a:rPr>
              <a:t>cause anger or other bad feelings to increase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“He fanned the flames of political hatred”</a:t>
            </a:r>
          </a:p>
          <a:p>
            <a:pPr marL="339725" indent="-339725">
              <a:spcAft>
                <a:spcPts val="600"/>
              </a:spcAft>
              <a:buNone/>
            </a:pPr>
            <a:r>
              <a:rPr lang="en-US" sz="3100" kern="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Positive sense: 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kindle, stir up.   1 Thes.5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361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1001046" y="609600"/>
            <a:ext cx="7124700" cy="1219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63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Do not Quench the Spirit,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19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718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BDC50-7748-746E-7615-74A2FD325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399"/>
            <a:ext cx="8229600" cy="914401"/>
          </a:xfrm>
        </p:spPr>
        <p:txBody>
          <a:bodyPr/>
          <a:lstStyle/>
          <a:p>
            <a:r>
              <a:rPr lang="en-US" sz="3400" dirty="0">
                <a:solidFill>
                  <a:srgbClr val="FFFFCC"/>
                </a:solidFill>
              </a:rPr>
              <a:t>Holy Spirit:  all power / wisdom / love</a:t>
            </a:r>
            <a:endParaRPr lang="en-US" sz="3400" i="1" dirty="0">
              <a:solidFill>
                <a:srgbClr val="FFFFCC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90600"/>
            <a:ext cx="8382000" cy="5562600"/>
          </a:xfrm>
        </p:spPr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</a:rPr>
              <a:t>Yet we can quench His influence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Ro.12:11, </a:t>
            </a:r>
            <a:r>
              <a:rPr lang="en-US" altLang="en-US" sz="3000" dirty="0">
                <a:solidFill>
                  <a:srgbClr val="FFFFCC"/>
                </a:solidFill>
              </a:rPr>
              <a:t>fervent in spirit, enthusiastic, excited, on fire.   Maintain spiritual glow.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God’s light made Moses’ face shine (Ex.34:29).  2 Co.3:7-9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Ac.2:3, </a:t>
            </a:r>
            <a:r>
              <a:rPr lang="en-US" altLang="en-US" sz="3000" dirty="0">
                <a:solidFill>
                  <a:srgbClr val="FFFFCC"/>
                </a:solidFill>
              </a:rPr>
              <a:t>there appeared to them divided tongues, as of fire, and one sat upon each of them   </a:t>
            </a:r>
            <a:r>
              <a:rPr lang="en-US" altLang="en-US" sz="3000" dirty="0">
                <a:solidFill>
                  <a:schemeClr val="bg1"/>
                </a:solidFill>
              </a:rPr>
              <a:t>[context: emphasis on their words]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Jn.17:17, </a:t>
            </a:r>
            <a:r>
              <a:rPr lang="en-US" altLang="en-US" sz="3000" dirty="0">
                <a:solidFill>
                  <a:srgbClr val="FFFFCC"/>
                </a:solidFill>
              </a:rPr>
              <a:t>sanctify them by Your truth; Your word is truth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 algn="ctr">
              <a:spcAft>
                <a:spcPts val="0"/>
              </a:spcAft>
              <a:buNone/>
            </a:pPr>
            <a:endParaRPr lang="en-US" altLang="en-US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959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BDC50-7748-746E-7615-74A2FD325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399"/>
            <a:ext cx="8229600" cy="914401"/>
          </a:xfrm>
        </p:spPr>
        <p:txBody>
          <a:bodyPr/>
          <a:lstStyle/>
          <a:p>
            <a:r>
              <a:rPr lang="en-US" sz="3400" dirty="0">
                <a:solidFill>
                  <a:srgbClr val="FFFFCC"/>
                </a:solidFill>
              </a:rPr>
              <a:t>Holy Spirit:  all power / wisdom / love</a:t>
            </a:r>
            <a:endParaRPr lang="en-US" sz="3400" i="1" dirty="0">
              <a:solidFill>
                <a:srgbClr val="FFFFCC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382000" cy="55626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dirty="0">
                <a:solidFill>
                  <a:srgbClr val="FFFFCC"/>
                </a:solidFill>
              </a:rPr>
              <a:t>Quench</a:t>
            </a:r>
            <a:endParaRPr lang="en-US" altLang="en-US" sz="3100" dirty="0">
              <a:solidFill>
                <a:srgbClr val="FFFFCC"/>
              </a:solidFill>
            </a:endParaRP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To cause an action, state, or faculty to cease to function or exist, quench, put out </a:t>
            </a:r>
            <a:r>
              <a:rPr lang="en-US" altLang="en-US" sz="1800" dirty="0">
                <a:solidFill>
                  <a:schemeClr val="bg1"/>
                </a:solidFill>
              </a:rPr>
              <a:t>– BDAG 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u="sng" dirty="0">
                <a:solidFill>
                  <a:schemeClr val="bg1"/>
                </a:solidFill>
              </a:rPr>
              <a:t>Literal</a:t>
            </a:r>
            <a:r>
              <a:rPr lang="en-US" altLang="en-US" sz="3100" dirty="0">
                <a:solidFill>
                  <a:schemeClr val="bg1"/>
                </a:solidFill>
              </a:rPr>
              <a:t>: put out fire   </a:t>
            </a:r>
          </a:p>
          <a:p>
            <a:pPr lvl="1">
              <a:spcAft>
                <a:spcPts val="60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Mt.12:20, </a:t>
            </a:r>
            <a:r>
              <a:rPr lang="en-US" sz="3000" i="1" dirty="0">
                <a:solidFill>
                  <a:srgbClr val="FFFFCC"/>
                </a:solidFill>
              </a:rPr>
              <a:t>a bruised reed He will not break, And smoking flax He will </a:t>
            </a:r>
            <a:r>
              <a:rPr lang="en-US" sz="3000" i="1" u="sng" dirty="0">
                <a:solidFill>
                  <a:srgbClr val="FFFFCC"/>
                </a:solidFill>
              </a:rPr>
              <a:t>not quench</a:t>
            </a:r>
            <a:endParaRPr lang="en-US" altLang="en-US" sz="3000" u="sng" dirty="0">
              <a:solidFill>
                <a:srgbClr val="FFFFCC"/>
              </a:solidFill>
            </a:endParaRP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Mt.25:8, </a:t>
            </a:r>
            <a:r>
              <a:rPr lang="en-US" altLang="en-US" sz="3000" dirty="0">
                <a:solidFill>
                  <a:srgbClr val="FFFFCC"/>
                </a:solidFill>
              </a:rPr>
              <a:t>the foolish said to the wise, Give us some of your oil, for our lamps are </a:t>
            </a:r>
            <a:r>
              <a:rPr lang="en-US" altLang="en-US" sz="3000" u="sng" dirty="0">
                <a:solidFill>
                  <a:srgbClr val="FFFFCC"/>
                </a:solidFill>
              </a:rPr>
              <a:t>going out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Hb.11:34 </a:t>
            </a:r>
            <a:r>
              <a:rPr lang="en-US" altLang="en-US" sz="3000" dirty="0">
                <a:solidFill>
                  <a:srgbClr val="FFFFCC"/>
                </a:solidFill>
              </a:rPr>
              <a:t>…</a:t>
            </a:r>
            <a:r>
              <a:rPr lang="en-US" altLang="en-US" sz="3000" u="sng" dirty="0">
                <a:solidFill>
                  <a:srgbClr val="FFFFCC"/>
                </a:solidFill>
              </a:rPr>
              <a:t>quenched</a:t>
            </a:r>
            <a:r>
              <a:rPr lang="en-US" altLang="en-US" sz="3000" dirty="0">
                <a:solidFill>
                  <a:srgbClr val="FFFFCC"/>
                </a:solidFill>
              </a:rPr>
              <a:t> the violence of fire.  </a:t>
            </a:r>
            <a:r>
              <a:rPr lang="en-US" altLang="en-US" sz="3000" dirty="0">
                <a:solidFill>
                  <a:schemeClr val="bg1"/>
                </a:solidFill>
              </a:rPr>
              <a:t>(Dan.3)</a:t>
            </a:r>
          </a:p>
        </p:txBody>
      </p:sp>
    </p:spTree>
    <p:extLst>
      <p:ext uri="{BB962C8B-B14F-4D97-AF65-F5344CB8AC3E}">
        <p14:creationId xmlns:p14="http://schemas.microsoft.com/office/powerpoint/2010/main" val="322635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BDC50-7748-746E-7615-74A2FD325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399"/>
            <a:ext cx="8229600" cy="914401"/>
          </a:xfrm>
        </p:spPr>
        <p:txBody>
          <a:bodyPr/>
          <a:lstStyle/>
          <a:p>
            <a:r>
              <a:rPr lang="en-US" sz="3400" dirty="0">
                <a:solidFill>
                  <a:srgbClr val="FFFFCC"/>
                </a:solidFill>
              </a:rPr>
              <a:t>Holy Spirit:  all power / wisdom / love</a:t>
            </a:r>
            <a:endParaRPr lang="en-US" sz="3400" i="1" dirty="0">
              <a:solidFill>
                <a:srgbClr val="FFFFCC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382000" cy="55626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dirty="0">
                <a:solidFill>
                  <a:srgbClr val="FFFFCC"/>
                </a:solidFill>
              </a:rPr>
              <a:t>Quench</a:t>
            </a:r>
            <a:endParaRPr lang="en-US" altLang="en-US" sz="3100" dirty="0">
              <a:solidFill>
                <a:srgbClr val="FFFFCC"/>
              </a:solidFill>
            </a:endParaRP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u="sng" dirty="0">
                <a:solidFill>
                  <a:schemeClr val="bg1"/>
                </a:solidFill>
              </a:rPr>
              <a:t>Figurative</a:t>
            </a:r>
            <a:r>
              <a:rPr lang="en-US" altLang="en-US" dirty="0">
                <a:solidFill>
                  <a:schemeClr val="bg1"/>
                </a:solidFill>
              </a:rPr>
              <a:t>: stifle, suppress  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Ac.2:13, </a:t>
            </a:r>
            <a:r>
              <a:rPr lang="en-US" altLang="en-US" sz="3000" dirty="0">
                <a:solidFill>
                  <a:srgbClr val="FFFFCC"/>
                </a:solidFill>
              </a:rPr>
              <a:t>others mocking said, They are full of new wine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Ep.6:16, </a:t>
            </a:r>
            <a:r>
              <a:rPr lang="en-US" altLang="en-US" sz="3000" dirty="0">
                <a:solidFill>
                  <a:srgbClr val="FFFFCC"/>
                </a:solidFill>
              </a:rPr>
              <a:t>above all, taking the shield of faith with which you will be able to quench all the fiery darts of the wicked one</a:t>
            </a:r>
          </a:p>
        </p:txBody>
      </p:sp>
    </p:spTree>
    <p:extLst>
      <p:ext uri="{BB962C8B-B14F-4D97-AF65-F5344CB8AC3E}">
        <p14:creationId xmlns:p14="http://schemas.microsoft.com/office/powerpoint/2010/main" val="2816918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BDC50-7748-746E-7615-74A2FD325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399"/>
            <a:ext cx="8229600" cy="914401"/>
          </a:xfrm>
        </p:spPr>
        <p:txBody>
          <a:bodyPr/>
          <a:lstStyle/>
          <a:p>
            <a:r>
              <a:rPr lang="en-US" sz="3400" dirty="0">
                <a:solidFill>
                  <a:srgbClr val="FFFFCC"/>
                </a:solidFill>
              </a:rPr>
              <a:t>How would one quench Holy Spirit?</a:t>
            </a:r>
            <a:endParaRPr lang="en-US" sz="3400" i="1" dirty="0">
              <a:solidFill>
                <a:srgbClr val="FFFFCC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066800"/>
            <a:ext cx="8382000" cy="5410200"/>
          </a:xfrm>
        </p:spPr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Free-will can say no to God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CC"/>
                </a:solidFill>
              </a:rPr>
              <a:t>Attack, ignore, refuse truth   </a:t>
            </a:r>
          </a:p>
          <a:p>
            <a:pPr lvl="2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Ezk.3:7, </a:t>
            </a:r>
            <a:r>
              <a:rPr lang="en-US" altLang="en-US" sz="3000" dirty="0">
                <a:solidFill>
                  <a:srgbClr val="FFFFCC"/>
                </a:solidFill>
              </a:rPr>
              <a:t>But the house of Israel will not listen to you, because they will not listen to Me; for all the house of Israel are impudent and hard-hearted. </a:t>
            </a:r>
          </a:p>
          <a:p>
            <a:pPr lvl="2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They did not listen, 33:30…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They built on sand, Mt.7:26-27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CC"/>
                </a:solidFill>
              </a:rPr>
              <a:t>Believe / admit truth but do not obey / insist on “my way”</a:t>
            </a:r>
          </a:p>
        </p:txBody>
      </p:sp>
    </p:spTree>
    <p:extLst>
      <p:ext uri="{BB962C8B-B14F-4D97-AF65-F5344CB8AC3E}">
        <p14:creationId xmlns:p14="http://schemas.microsoft.com/office/powerpoint/2010/main" val="238225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BDC50-7748-746E-7615-74A2FD325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399"/>
            <a:ext cx="8229600" cy="914401"/>
          </a:xfrm>
        </p:spPr>
        <p:txBody>
          <a:bodyPr/>
          <a:lstStyle/>
          <a:p>
            <a:r>
              <a:rPr lang="en-US" sz="3400" dirty="0">
                <a:solidFill>
                  <a:srgbClr val="FFFFCC"/>
                </a:solidFill>
              </a:rPr>
              <a:t>Context:  spiritual gifts </a:t>
            </a:r>
            <a:r>
              <a:rPr lang="en-US" sz="3400" dirty="0">
                <a:solidFill>
                  <a:schemeClr val="bg1"/>
                </a:solidFill>
              </a:rPr>
              <a:t>(20)</a:t>
            </a:r>
            <a:endParaRPr lang="en-US" sz="3400" i="1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066800"/>
            <a:ext cx="8382000" cy="5410200"/>
          </a:xfrm>
        </p:spPr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</a:rPr>
              <a:t>Present imperative:  either . . .</a:t>
            </a:r>
          </a:p>
          <a:p>
            <a:pPr marL="457200" lvl="1" indent="-117475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C000"/>
                </a:solidFill>
              </a:rPr>
              <a:t>1. </a:t>
            </a:r>
            <a:r>
              <a:rPr lang="en-US" altLang="en-US" sz="3100" u="sng" dirty="0">
                <a:solidFill>
                  <a:schemeClr val="bg1"/>
                </a:solidFill>
              </a:rPr>
              <a:t>Stop</a:t>
            </a:r>
            <a:r>
              <a:rPr lang="en-US" altLang="en-US" sz="3100" dirty="0">
                <a:solidFill>
                  <a:schemeClr val="bg1"/>
                </a:solidFill>
              </a:rPr>
              <a:t> prohibiting, or . . . </a:t>
            </a:r>
          </a:p>
          <a:p>
            <a:pPr marL="687388" lvl="1" indent="-347663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C000"/>
                </a:solidFill>
              </a:rPr>
              <a:t>2. </a:t>
            </a:r>
            <a:r>
              <a:rPr lang="en-US" altLang="en-US" sz="3100" u="sng" dirty="0">
                <a:solidFill>
                  <a:schemeClr val="bg1"/>
                </a:solidFill>
              </a:rPr>
              <a:t>Do not</a:t>
            </a:r>
            <a:r>
              <a:rPr lang="en-US" altLang="en-US" sz="3100" dirty="0">
                <a:solidFill>
                  <a:schemeClr val="bg1"/>
                </a:solidFill>
              </a:rPr>
              <a:t> prohibit exercise of prophetic gifts </a:t>
            </a:r>
            <a:r>
              <a:rPr lang="en-US" altLang="en-US" sz="3000" dirty="0">
                <a:solidFill>
                  <a:schemeClr val="bg1"/>
                </a:solidFill>
              </a:rPr>
              <a:t>(1 Co.14:3, </a:t>
            </a:r>
            <a:r>
              <a:rPr lang="en-US" altLang="en-US" sz="3000" dirty="0">
                <a:solidFill>
                  <a:srgbClr val="FFFFCC"/>
                </a:solidFill>
              </a:rPr>
              <a:t>he who prophesies speaks </a:t>
            </a:r>
            <a:r>
              <a:rPr lang="en-US" altLang="en-US" sz="3000" dirty="0" err="1">
                <a:solidFill>
                  <a:srgbClr val="FFFFCC"/>
                </a:solidFill>
              </a:rPr>
              <a:t>edifi</a:t>
            </a:r>
            <a:r>
              <a:rPr lang="en-US" altLang="en-US" sz="3000" dirty="0">
                <a:solidFill>
                  <a:srgbClr val="FFFFCC"/>
                </a:solidFill>
              </a:rPr>
              <a:t>-cation and exhortation and comfort to men</a:t>
            </a:r>
            <a:r>
              <a:rPr lang="en-US" altLang="en-US" sz="3000" dirty="0">
                <a:solidFill>
                  <a:schemeClr val="bg1"/>
                </a:solidFill>
              </a:rPr>
              <a:t>)</a:t>
            </a:r>
          </a:p>
          <a:p>
            <a:pPr marL="514350" indent="-45720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Prophet who withholds truth, sins.  </a:t>
            </a:r>
            <a:br>
              <a:rPr lang="en-US" altLang="en-US" sz="3100" dirty="0">
                <a:solidFill>
                  <a:schemeClr val="bg1"/>
                </a:solidFill>
              </a:rPr>
            </a:br>
            <a:r>
              <a:rPr lang="en-US" altLang="en-US" sz="3100" dirty="0">
                <a:solidFill>
                  <a:schemeClr val="bg1"/>
                </a:solidFill>
              </a:rPr>
              <a:t>2 Tim.1:6, </a:t>
            </a:r>
            <a:r>
              <a:rPr lang="en-US" altLang="en-US" sz="3000" dirty="0">
                <a:solidFill>
                  <a:srgbClr val="FFFFCC"/>
                </a:solidFill>
              </a:rPr>
              <a:t>Therefore I remind you to stir up the gift of God which is in you thru the laying on of my hands</a:t>
            </a:r>
          </a:p>
        </p:txBody>
      </p:sp>
    </p:spTree>
    <p:extLst>
      <p:ext uri="{BB962C8B-B14F-4D97-AF65-F5344CB8AC3E}">
        <p14:creationId xmlns:p14="http://schemas.microsoft.com/office/powerpoint/2010/main" val="1408793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BDC50-7748-746E-7615-74A2FD325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399"/>
            <a:ext cx="8229600" cy="914401"/>
          </a:xfrm>
        </p:spPr>
        <p:txBody>
          <a:bodyPr/>
          <a:lstStyle/>
          <a:p>
            <a:r>
              <a:rPr lang="en-US" sz="3400" dirty="0">
                <a:solidFill>
                  <a:srgbClr val="FFFFCC"/>
                </a:solidFill>
              </a:rPr>
              <a:t>Church that neglects NT message, dies</a:t>
            </a:r>
            <a:endParaRPr lang="en-US" sz="3400" i="1" dirty="0">
              <a:solidFill>
                <a:srgbClr val="FFFFCC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066800"/>
            <a:ext cx="8382000" cy="5562600"/>
          </a:xfrm>
        </p:spPr>
        <p:txBody>
          <a:bodyPr/>
          <a:lstStyle/>
          <a:p>
            <a:pPr marL="514350" indent="-4572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Our response to word = response to Holy Spirit.   Jn.16:13;   17:17;   Ac.2:3, 41</a:t>
            </a:r>
          </a:p>
          <a:p>
            <a:pPr marL="514350" indent="-45720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NT canon was incomplete; only way to grow in truth and avoid error:  </a:t>
            </a:r>
            <a:r>
              <a:rPr lang="en-US" altLang="en-US" sz="3100" u="sng" dirty="0">
                <a:solidFill>
                  <a:srgbClr val="CCFFCC"/>
                </a:solidFill>
              </a:rPr>
              <a:t>hear</a:t>
            </a:r>
            <a:r>
              <a:rPr lang="en-US" altLang="en-US" sz="3100" dirty="0">
                <a:solidFill>
                  <a:srgbClr val="CCFFCC"/>
                </a:solidFill>
              </a:rPr>
              <a:t> </a:t>
            </a:r>
            <a:r>
              <a:rPr lang="en-US" altLang="en-US" sz="3100" u="sng" dirty="0">
                <a:solidFill>
                  <a:srgbClr val="CCFFCC"/>
                </a:solidFill>
              </a:rPr>
              <a:t>prophets</a:t>
            </a:r>
            <a:endParaRPr lang="en-US" altLang="en-US" sz="3100" dirty="0">
              <a:solidFill>
                <a:srgbClr val="CCFFCC"/>
              </a:solidFill>
            </a:endParaRPr>
          </a:p>
          <a:p>
            <a:pPr marL="514350" indent="-45720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Ep.3:4, </a:t>
            </a:r>
            <a:r>
              <a:rPr lang="en-US" altLang="en-US" sz="3000" dirty="0">
                <a:solidFill>
                  <a:srgbClr val="FFFFCC"/>
                </a:solidFill>
              </a:rPr>
              <a:t>when you read, you may understand my knowledge in the mystery of Christ    </a:t>
            </a:r>
            <a:br>
              <a:rPr lang="en-US" altLang="en-US" sz="3000" dirty="0">
                <a:solidFill>
                  <a:srgbClr val="FFFFCC"/>
                </a:solidFill>
              </a:rPr>
            </a:br>
            <a:r>
              <a:rPr lang="en-US" altLang="en-US" sz="3000" dirty="0">
                <a:solidFill>
                  <a:schemeClr val="bg1"/>
                </a:solidFill>
              </a:rPr>
              <a:t>5 </a:t>
            </a:r>
            <a:r>
              <a:rPr lang="en-US" altLang="en-US" sz="3000" dirty="0">
                <a:solidFill>
                  <a:srgbClr val="FFFFCC"/>
                </a:solidFill>
              </a:rPr>
              <a:t>. . . it has now been revealed by the Spirit to His holy apostles and prophets </a:t>
            </a:r>
          </a:p>
        </p:txBody>
      </p:sp>
    </p:spTree>
    <p:extLst>
      <p:ext uri="{BB962C8B-B14F-4D97-AF65-F5344CB8AC3E}">
        <p14:creationId xmlns:p14="http://schemas.microsoft.com/office/powerpoint/2010/main" val="643503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12623</TotalTime>
  <Words>1069</Words>
  <Application>Microsoft Office PowerPoint</Application>
  <PresentationFormat>On-screen Show (4:3)</PresentationFormat>
  <Paragraphs>113</Paragraphs>
  <Slides>17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Verdana</vt:lpstr>
      <vt:lpstr>Wingdings</vt:lpstr>
      <vt:lpstr>1_Default Design</vt:lpstr>
      <vt:lpstr>Default Design</vt:lpstr>
      <vt:lpstr>PowerPoint Presentation</vt:lpstr>
      <vt:lpstr>Fan the flame</vt:lpstr>
      <vt:lpstr>PowerPoint Presentation</vt:lpstr>
      <vt:lpstr>Holy Spirit:  all power / wisdom / love</vt:lpstr>
      <vt:lpstr>Holy Spirit:  all power / wisdom / love</vt:lpstr>
      <vt:lpstr>Holy Spirit:  all power / wisdom / love</vt:lpstr>
      <vt:lpstr>How would one quench Holy Spirit?</vt:lpstr>
      <vt:lpstr>Context:  spiritual gifts (20)</vt:lpstr>
      <vt:lpstr>Church that neglects NT message, dies</vt:lpstr>
      <vt:lpstr>Satan’s fire extinguishers</vt:lpstr>
      <vt:lpstr>Spiritual bellows fan the flames</vt:lpstr>
      <vt:lpstr>PowerPoint Presentation</vt:lpstr>
      <vt:lpstr>Prophecy:  to proclaim inspired revelation</vt:lpstr>
      <vt:lpstr>Despise:  have no use for something</vt:lpstr>
      <vt:lpstr>Despise:  have no use for something</vt:lpstr>
      <vt:lpstr>History repeats: some …</vt:lpstr>
      <vt:lpstr>1 Cor.14:1, that you may prophesy…</vt:lpstr>
    </vt:vector>
  </TitlesOfParts>
  <Company>Duggin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1154</cp:revision>
  <dcterms:created xsi:type="dcterms:W3CDTF">2011-08-18T15:42:19Z</dcterms:created>
  <dcterms:modified xsi:type="dcterms:W3CDTF">2023-01-09T18:05:01Z</dcterms:modified>
</cp:coreProperties>
</file>