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 id="2147483739" r:id="rId2"/>
  </p:sldMasterIdLst>
  <p:notesMasterIdLst>
    <p:notesMasterId r:id="rId32"/>
  </p:notesMasterIdLst>
  <p:sldIdLst>
    <p:sldId id="305" r:id="rId3"/>
    <p:sldId id="374" r:id="rId4"/>
    <p:sldId id="487" r:id="rId5"/>
    <p:sldId id="454" r:id="rId6"/>
    <p:sldId id="533" r:id="rId7"/>
    <p:sldId id="511" r:id="rId8"/>
    <p:sldId id="496" r:id="rId9"/>
    <p:sldId id="512" r:id="rId10"/>
    <p:sldId id="513" r:id="rId11"/>
    <p:sldId id="514" r:id="rId12"/>
    <p:sldId id="497" r:id="rId13"/>
    <p:sldId id="515" r:id="rId14"/>
    <p:sldId id="516" r:id="rId15"/>
    <p:sldId id="517" r:id="rId16"/>
    <p:sldId id="518" r:id="rId17"/>
    <p:sldId id="519" r:id="rId18"/>
    <p:sldId id="520" r:id="rId19"/>
    <p:sldId id="521" r:id="rId20"/>
    <p:sldId id="522" r:id="rId21"/>
    <p:sldId id="523" r:id="rId22"/>
    <p:sldId id="524" r:id="rId23"/>
    <p:sldId id="525" r:id="rId24"/>
    <p:sldId id="526" r:id="rId25"/>
    <p:sldId id="527" r:id="rId26"/>
    <p:sldId id="528" r:id="rId27"/>
    <p:sldId id="529" r:id="rId28"/>
    <p:sldId id="530" r:id="rId29"/>
    <p:sldId id="531" r:id="rId30"/>
    <p:sldId id="532"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FF99"/>
    <a:srgbClr val="CCECFF"/>
    <a:srgbClr val="FFFFCC"/>
    <a:srgbClr val="CCFFFF"/>
    <a:srgbClr val="DDDDDD"/>
    <a:srgbClr val="800000"/>
    <a:srgbClr val="C0C0C0"/>
    <a:srgbClr val="CC0066"/>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7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18165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936896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526126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609010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185748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842934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692432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417624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661859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709330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56633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265592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254437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486320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135687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594591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778421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895504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68079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19547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08133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370304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46066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05287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51371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74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58447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52825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590163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2142081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1343348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34946798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19401254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200239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11678038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010005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178300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2536030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9940346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3897606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6046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61832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60684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37197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9136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0709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19392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47532370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extLst>
      <p:ext uri="{BB962C8B-B14F-4D97-AF65-F5344CB8AC3E}">
        <p14:creationId xmlns:p14="http://schemas.microsoft.com/office/powerpoint/2010/main" val="380109953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2">
            <a:lumMod val="50000"/>
          </a:schemeClr>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2" name="Rectangle 1"/>
          <p:cNvSpPr/>
          <p:nvPr/>
        </p:nvSpPr>
        <p:spPr>
          <a:xfrm>
            <a:off x="2438400" y="2379408"/>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dirty="0">
              <a:ln>
                <a:noFill/>
              </a:ln>
              <a:solidFill>
                <a:srgbClr val="000000"/>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335586" y="1600200"/>
            <a:ext cx="6477000" cy="1295400"/>
          </a:xfrm>
          <a:prstGeom prst="roundRect">
            <a:avLst/>
          </a:prstGeom>
          <a:solidFill>
            <a:schemeClr val="tx1"/>
          </a:solidFill>
          <a:ln w="31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800" dirty="0">
                <a:solidFill>
                  <a:srgbClr val="CCFFFF"/>
                </a:solidFill>
                <a:latin typeface="Arial"/>
              </a:rPr>
              <a:t>Authority </a:t>
            </a:r>
            <a:r>
              <a:rPr lang="en-US" sz="3800" dirty="0">
                <a:solidFill>
                  <a:srgbClr val="CCECFF"/>
                </a:solidFill>
                <a:latin typeface="Arial"/>
              </a:rPr>
              <a:t>Applied</a:t>
            </a:r>
            <a:endParaRPr kumimoji="0" lang="en-US" sz="3800" b="0" i="0" u="none" strike="noStrike" kern="1200" cap="none" spc="0" normalizeH="0" baseline="0" noProof="0" dirty="0">
              <a:ln>
                <a:noFill/>
              </a:ln>
              <a:solidFill>
                <a:srgbClr val="CCECFF"/>
              </a:solidFill>
              <a:effectLst/>
              <a:uLnTx/>
              <a:uFillTx/>
              <a:latin typeface="Arial"/>
              <a:ea typeface="+mn-ea"/>
              <a:cs typeface="+mn-cs"/>
            </a:endParaRP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896377" y="533400"/>
            <a:ext cx="5352893" cy="457200"/>
          </a:xfrm>
          <a:prstGeom prst="roundRect">
            <a:avLst/>
          </a:prstGeom>
          <a:solidFill>
            <a:schemeClr val="accent6">
              <a:lumMod val="50000"/>
            </a:schemeClr>
          </a:solidFill>
          <a:ln w="9525" cap="flat" cmpd="sng" algn="ctr">
            <a:solidFill>
              <a:schemeClr val="accent6">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 </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Two Philosophies of Authority</a:t>
            </a:r>
          </a:p>
        </p:txBody>
      </p:sp>
      <p:sp>
        <p:nvSpPr>
          <p:cNvPr id="3" name="Rounded Rectangle 3">
            <a:extLst>
              <a:ext uri="{FF2B5EF4-FFF2-40B4-BE49-F238E27FC236}">
                <a16:creationId xmlns:a16="http://schemas.microsoft.com/office/drawing/2014/main" id="{1B16C0D8-D433-C4CC-7501-5CE9E0C7BE23}"/>
              </a:ext>
            </a:extLst>
          </p:cNvPr>
          <p:cNvSpPr/>
          <p:nvPr/>
        </p:nvSpPr>
        <p:spPr bwMode="auto">
          <a:xfrm>
            <a:off x="657519" y="1143000"/>
            <a:ext cx="7837170" cy="1447800"/>
          </a:xfrm>
          <a:prstGeom prst="roundRect">
            <a:avLst/>
          </a:prstGeom>
          <a:solidFill>
            <a:schemeClr val="accent6">
              <a:lumMod val="50000"/>
            </a:schemeClr>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The Necessity of Authority</a:t>
            </a:r>
          </a:p>
        </p:txBody>
      </p:sp>
    </p:spTree>
    <p:extLst>
      <p:ext uri="{BB962C8B-B14F-4D97-AF65-F5344CB8AC3E}">
        <p14:creationId xmlns:p14="http://schemas.microsoft.com/office/powerpoint/2010/main" val="3459024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rgbClr val="FFFF00"/>
                </a:solidFill>
              </a:rPr>
              <a:t>Deut.4:2</a:t>
            </a:r>
          </a:p>
        </p:txBody>
      </p:sp>
      <p:sp>
        <p:nvSpPr>
          <p:cNvPr id="3075" name="Rectangle 3"/>
          <p:cNvSpPr>
            <a:spLocks noGrp="1" noChangeArrowheads="1"/>
          </p:cNvSpPr>
          <p:nvPr>
            <p:ph type="body" idx="1"/>
          </p:nvPr>
        </p:nvSpPr>
        <p:spPr>
          <a:xfrm>
            <a:off x="381000" y="733719"/>
            <a:ext cx="8382000" cy="5667081"/>
          </a:xfrm>
        </p:spPr>
        <p:txBody>
          <a:bodyPr/>
          <a:lstStyle/>
          <a:p>
            <a:pPr marL="0" indent="0">
              <a:spcAft>
                <a:spcPts val="600"/>
              </a:spcAft>
              <a:buNone/>
            </a:pPr>
            <a:r>
              <a:rPr lang="en-US" altLang="en-US" sz="3100" dirty="0">
                <a:solidFill>
                  <a:srgbClr val="FFFFCC"/>
                </a:solidFill>
              </a:rPr>
              <a:t>You shall not add to the word which I com-</a:t>
            </a:r>
            <a:r>
              <a:rPr lang="en-US" altLang="en-US" sz="3100" dirty="0" err="1">
                <a:solidFill>
                  <a:srgbClr val="FFFFCC"/>
                </a:solidFill>
              </a:rPr>
              <a:t>mand</a:t>
            </a:r>
            <a:r>
              <a:rPr lang="en-US" altLang="en-US" sz="3100" dirty="0">
                <a:solidFill>
                  <a:srgbClr val="FFFFCC"/>
                </a:solidFill>
              </a:rPr>
              <a:t> you, nor take from it, that you may keep the commandments of the L</a:t>
            </a:r>
            <a:r>
              <a:rPr lang="en-US" altLang="en-US" sz="2800" dirty="0">
                <a:solidFill>
                  <a:srgbClr val="FFFFCC"/>
                </a:solidFill>
              </a:rPr>
              <a:t>ORD</a:t>
            </a:r>
            <a:r>
              <a:rPr lang="en-US" altLang="en-US" sz="3100" dirty="0">
                <a:solidFill>
                  <a:srgbClr val="FFFFCC"/>
                </a:solidFill>
              </a:rPr>
              <a:t> your God which I command you. </a:t>
            </a:r>
          </a:p>
          <a:p>
            <a:pPr>
              <a:spcAft>
                <a:spcPts val="600"/>
              </a:spcAft>
            </a:pPr>
            <a:r>
              <a:rPr lang="en-US" altLang="en-US" sz="3100" dirty="0">
                <a:solidFill>
                  <a:schemeClr val="bg1"/>
                </a:solidFill>
              </a:rPr>
              <a:t>To add / subtract from Word is NOT keeping His commandments</a:t>
            </a:r>
          </a:p>
          <a:p>
            <a:pPr>
              <a:spcAft>
                <a:spcPts val="600"/>
              </a:spcAft>
            </a:pPr>
            <a:r>
              <a:rPr lang="en-US" altLang="en-US" sz="3100" dirty="0">
                <a:solidFill>
                  <a:schemeClr val="bg1"/>
                </a:solidFill>
              </a:rPr>
              <a:t>Jeroboam</a:t>
            </a:r>
          </a:p>
          <a:p>
            <a:pPr>
              <a:spcAft>
                <a:spcPts val="600"/>
              </a:spcAft>
            </a:pPr>
            <a:r>
              <a:rPr lang="en-US" altLang="en-US" sz="3100" dirty="0">
                <a:solidFill>
                  <a:schemeClr val="bg1"/>
                </a:solidFill>
              </a:rPr>
              <a:t>Mt.15:9</a:t>
            </a: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729874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rgbClr val="FFFF00"/>
                </a:solidFill>
              </a:rPr>
              <a:t>Josh.1:7</a:t>
            </a:r>
          </a:p>
        </p:txBody>
      </p:sp>
      <p:sp>
        <p:nvSpPr>
          <p:cNvPr id="3075" name="Rectangle 3"/>
          <p:cNvSpPr>
            <a:spLocks noGrp="1" noChangeArrowheads="1"/>
          </p:cNvSpPr>
          <p:nvPr>
            <p:ph type="body" idx="1"/>
          </p:nvPr>
        </p:nvSpPr>
        <p:spPr>
          <a:xfrm>
            <a:off x="381000" y="733719"/>
            <a:ext cx="8382000" cy="5667081"/>
          </a:xfrm>
        </p:spPr>
        <p:txBody>
          <a:bodyPr/>
          <a:lstStyle/>
          <a:p>
            <a:pPr marL="0" indent="0">
              <a:spcAft>
                <a:spcPts val="600"/>
              </a:spcAft>
              <a:buNone/>
            </a:pPr>
            <a:r>
              <a:rPr lang="en-US" altLang="en-US" sz="3100" dirty="0">
                <a:solidFill>
                  <a:srgbClr val="FFFFCC"/>
                </a:solidFill>
              </a:rPr>
              <a:t>Be strong and very courageous, that you may observe to do according to all the law which Moses My servant commanded you; do not turn from it to the right hand or to the left</a:t>
            </a:r>
          </a:p>
          <a:p>
            <a:pPr>
              <a:spcAft>
                <a:spcPts val="600"/>
              </a:spcAft>
            </a:pPr>
            <a:r>
              <a:rPr lang="en-US" altLang="en-US" sz="3100" dirty="0">
                <a:solidFill>
                  <a:schemeClr val="bg1"/>
                </a:solidFill>
              </a:rPr>
              <a:t>This is “nit-picky”??</a:t>
            </a:r>
          </a:p>
          <a:p>
            <a:pPr>
              <a:spcAft>
                <a:spcPts val="600"/>
              </a:spcAft>
            </a:pPr>
            <a:r>
              <a:rPr lang="en-US" altLang="en-US" sz="3100" dirty="0">
                <a:solidFill>
                  <a:schemeClr val="bg1"/>
                </a:solidFill>
              </a:rPr>
              <a:t>“I did it My way”??</a:t>
            </a:r>
          </a:p>
          <a:p>
            <a:pPr>
              <a:spcAft>
                <a:spcPts val="600"/>
              </a:spcAft>
            </a:pPr>
            <a:r>
              <a:rPr lang="en-US" altLang="en-US" sz="3100" dirty="0">
                <a:solidFill>
                  <a:schemeClr val="bg1"/>
                </a:solidFill>
              </a:rPr>
              <a:t>Jg.6, Gideon and his army . . . </a:t>
            </a: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907543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rgbClr val="FFFF00"/>
                </a:solidFill>
              </a:rPr>
              <a:t>Jer.6:16</a:t>
            </a:r>
          </a:p>
        </p:txBody>
      </p:sp>
      <p:sp>
        <p:nvSpPr>
          <p:cNvPr id="3075" name="Rectangle 3"/>
          <p:cNvSpPr>
            <a:spLocks noGrp="1" noChangeArrowheads="1"/>
          </p:cNvSpPr>
          <p:nvPr>
            <p:ph type="body" idx="1"/>
          </p:nvPr>
        </p:nvSpPr>
        <p:spPr>
          <a:xfrm>
            <a:off x="381000" y="733719"/>
            <a:ext cx="8382000" cy="5667081"/>
          </a:xfrm>
        </p:spPr>
        <p:txBody>
          <a:bodyPr/>
          <a:lstStyle/>
          <a:p>
            <a:pPr marL="0" indent="0">
              <a:spcAft>
                <a:spcPts val="600"/>
              </a:spcAft>
              <a:buNone/>
            </a:pPr>
            <a:r>
              <a:rPr lang="en-US" altLang="en-US" sz="3100" dirty="0">
                <a:solidFill>
                  <a:srgbClr val="FFFFCC"/>
                </a:solidFill>
              </a:rPr>
              <a:t>Stand in the ways and see, And ask for the old paths, where the good way is, And walk in it; Then you will find rest for your souls.   But they said, We will not walk in it</a:t>
            </a:r>
          </a:p>
          <a:p>
            <a:pPr>
              <a:spcAft>
                <a:spcPts val="600"/>
              </a:spcAft>
            </a:pPr>
            <a:r>
              <a:rPr lang="en-US" altLang="en-US" sz="3100" dirty="0">
                <a:solidFill>
                  <a:schemeClr val="bg1"/>
                </a:solidFill>
              </a:rPr>
              <a:t>Only the old gospel can save</a:t>
            </a: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3553818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rgbClr val="FFFF00"/>
                </a:solidFill>
              </a:rPr>
              <a:t>Jer.10:23</a:t>
            </a:r>
          </a:p>
        </p:txBody>
      </p:sp>
      <p:sp>
        <p:nvSpPr>
          <p:cNvPr id="3075" name="Rectangle 3"/>
          <p:cNvSpPr>
            <a:spLocks noGrp="1" noChangeArrowheads="1"/>
          </p:cNvSpPr>
          <p:nvPr>
            <p:ph type="body" idx="1"/>
          </p:nvPr>
        </p:nvSpPr>
        <p:spPr>
          <a:xfrm>
            <a:off x="381000" y="733719"/>
            <a:ext cx="8382000" cy="5667081"/>
          </a:xfrm>
        </p:spPr>
        <p:txBody>
          <a:bodyPr/>
          <a:lstStyle/>
          <a:p>
            <a:pPr marL="0" indent="0">
              <a:spcAft>
                <a:spcPts val="600"/>
              </a:spcAft>
              <a:buNone/>
            </a:pPr>
            <a:r>
              <a:rPr lang="en-US" altLang="en-US" sz="3100" dirty="0">
                <a:solidFill>
                  <a:srgbClr val="FFFFCC"/>
                </a:solidFill>
              </a:rPr>
              <a:t>O L</a:t>
            </a:r>
            <a:r>
              <a:rPr lang="en-US" altLang="en-US" sz="2800" dirty="0">
                <a:solidFill>
                  <a:srgbClr val="FFFFCC"/>
                </a:solidFill>
              </a:rPr>
              <a:t>ORD</a:t>
            </a:r>
            <a:r>
              <a:rPr lang="en-US" altLang="en-US" sz="3100" dirty="0">
                <a:solidFill>
                  <a:srgbClr val="FFFFCC"/>
                </a:solidFill>
              </a:rPr>
              <a:t>, I know the way of man is not in himself; It is not in man who walks to direct his own steps</a:t>
            </a:r>
          </a:p>
          <a:p>
            <a:pPr>
              <a:spcAft>
                <a:spcPts val="600"/>
              </a:spcAft>
            </a:pPr>
            <a:r>
              <a:rPr lang="en-US" altLang="en-US" sz="3100" dirty="0">
                <a:solidFill>
                  <a:schemeClr val="bg1"/>
                </a:solidFill>
              </a:rPr>
              <a:t>Commentary on Pr.14:12, There is a way that seems right to a man, But its end is the way of death</a:t>
            </a:r>
          </a:p>
          <a:p>
            <a:pPr>
              <a:spcAft>
                <a:spcPts val="600"/>
              </a:spcAft>
            </a:pPr>
            <a:r>
              <a:rPr lang="en-US" altLang="en-US" sz="3100" dirty="0">
                <a:solidFill>
                  <a:schemeClr val="bg1"/>
                </a:solidFill>
              </a:rPr>
              <a:t>Saul of Tarsus </a:t>
            </a:r>
            <a:r>
              <a:rPr lang="en-US" altLang="en-US" sz="3100" i="1" u="sng" dirty="0">
                <a:solidFill>
                  <a:schemeClr val="bg1"/>
                </a:solidFill>
              </a:rPr>
              <a:t>thought</a:t>
            </a:r>
            <a:r>
              <a:rPr lang="en-US" altLang="en-US" sz="3100" dirty="0">
                <a:solidFill>
                  <a:schemeClr val="bg1"/>
                </a:solidFill>
              </a:rPr>
              <a:t> he was doing the right thing when persecuting Christians</a:t>
            </a: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1866353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rgbClr val="FFFF00"/>
                </a:solidFill>
              </a:rPr>
              <a:t>Mt.7:21-23</a:t>
            </a:r>
          </a:p>
        </p:txBody>
      </p:sp>
      <p:sp>
        <p:nvSpPr>
          <p:cNvPr id="3075" name="Rectangle 3"/>
          <p:cNvSpPr>
            <a:spLocks noGrp="1" noChangeArrowheads="1"/>
          </p:cNvSpPr>
          <p:nvPr>
            <p:ph type="body" idx="1"/>
          </p:nvPr>
        </p:nvSpPr>
        <p:spPr>
          <a:xfrm>
            <a:off x="381000" y="733719"/>
            <a:ext cx="8382000" cy="5667081"/>
          </a:xfrm>
        </p:spPr>
        <p:txBody>
          <a:bodyPr/>
          <a:lstStyle/>
          <a:p>
            <a:pPr marL="0" indent="0">
              <a:spcAft>
                <a:spcPts val="600"/>
              </a:spcAft>
              <a:buNone/>
            </a:pPr>
            <a:r>
              <a:rPr lang="en-US" altLang="en-US" sz="3100" dirty="0">
                <a:solidFill>
                  <a:schemeClr val="bg1"/>
                </a:solidFill>
              </a:rPr>
              <a:t>21 </a:t>
            </a:r>
            <a:r>
              <a:rPr lang="en-US" altLang="en-US" sz="3100" dirty="0">
                <a:solidFill>
                  <a:srgbClr val="FFFFCC"/>
                </a:solidFill>
              </a:rPr>
              <a:t>Not everyone who says to Me, Lord, Lord, shall enter the kingdom of heaven, but he who does the will of My Father in heaven.  </a:t>
            </a:r>
            <a:r>
              <a:rPr lang="en-US" altLang="en-US" sz="3100" dirty="0">
                <a:solidFill>
                  <a:schemeClr val="bg1"/>
                </a:solidFill>
              </a:rPr>
              <a:t>22 </a:t>
            </a:r>
            <a:r>
              <a:rPr lang="en-US" altLang="en-US" sz="3100" dirty="0">
                <a:solidFill>
                  <a:srgbClr val="FFFFCC"/>
                </a:solidFill>
              </a:rPr>
              <a:t>Many will say to Me in that day, Lord, Lord, have we not prophesied in Your name, cast out demons in Your name, and done many wonders in Your name?’  </a:t>
            </a:r>
            <a:r>
              <a:rPr lang="en-US" altLang="en-US" sz="3100" dirty="0">
                <a:solidFill>
                  <a:schemeClr val="bg1"/>
                </a:solidFill>
              </a:rPr>
              <a:t>23</a:t>
            </a:r>
            <a:r>
              <a:rPr lang="en-US" altLang="en-US" sz="3100" dirty="0">
                <a:solidFill>
                  <a:srgbClr val="FFFFCC"/>
                </a:solidFill>
              </a:rPr>
              <a:t> And then I will declare to them, I </a:t>
            </a:r>
            <a:r>
              <a:rPr lang="en-US" altLang="en-US" sz="3100" u="sng" dirty="0">
                <a:solidFill>
                  <a:srgbClr val="FFFFCC"/>
                </a:solidFill>
              </a:rPr>
              <a:t>never</a:t>
            </a:r>
            <a:r>
              <a:rPr lang="en-US" altLang="en-US" sz="3100" dirty="0">
                <a:solidFill>
                  <a:srgbClr val="FFFFCC"/>
                </a:solidFill>
              </a:rPr>
              <a:t> knew you; depart from Me, you who practice </a:t>
            </a:r>
            <a:r>
              <a:rPr lang="en-US" altLang="en-US" sz="3100" u="sng" dirty="0">
                <a:solidFill>
                  <a:srgbClr val="FFFFCC"/>
                </a:solidFill>
              </a:rPr>
              <a:t>lawlessness</a:t>
            </a:r>
            <a:r>
              <a:rPr lang="en-US" altLang="en-US" sz="3100" dirty="0">
                <a:solidFill>
                  <a:srgbClr val="FFFFCC"/>
                </a:solidFill>
              </a:rPr>
              <a:t>!</a:t>
            </a:r>
          </a:p>
          <a:p>
            <a:pPr>
              <a:spcAft>
                <a:spcPts val="600"/>
              </a:spcAft>
            </a:pPr>
            <a:r>
              <a:rPr lang="en-US" altLang="en-US" sz="3100" dirty="0">
                <a:solidFill>
                  <a:schemeClr val="bg1"/>
                </a:solidFill>
              </a:rPr>
              <a:t>Live as though there were no laws </a:t>
            </a:r>
            <a:r>
              <a:rPr lang="en-US" altLang="en-US" sz="2000" dirty="0">
                <a:solidFill>
                  <a:schemeClr val="bg1"/>
                </a:solidFill>
              </a:rPr>
              <a:t>– L-N</a:t>
            </a:r>
            <a:endParaRPr lang="en-US" altLang="en-US" sz="3100" dirty="0">
              <a:solidFill>
                <a:schemeClr val="bg1"/>
              </a:solidFill>
            </a:endParaRPr>
          </a:p>
          <a:p>
            <a:pPr>
              <a:spcAft>
                <a:spcPts val="600"/>
              </a:spcAft>
            </a:pPr>
            <a:r>
              <a:rPr lang="en-US" altLang="en-US" sz="3100" dirty="0">
                <a:solidFill>
                  <a:schemeClr val="bg1"/>
                </a:solidFill>
              </a:rPr>
              <a:t>22: they try to negotiate with God</a:t>
            </a:r>
          </a:p>
        </p:txBody>
      </p:sp>
    </p:spTree>
    <p:extLst>
      <p:ext uri="{BB962C8B-B14F-4D97-AF65-F5344CB8AC3E}">
        <p14:creationId xmlns:p14="http://schemas.microsoft.com/office/powerpoint/2010/main" val="80314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rgbClr val="FFFF00"/>
                </a:solidFill>
              </a:rPr>
              <a:t>Mt.28:18-20</a:t>
            </a:r>
          </a:p>
        </p:txBody>
      </p:sp>
      <p:sp>
        <p:nvSpPr>
          <p:cNvPr id="3075" name="Rectangle 3"/>
          <p:cNvSpPr>
            <a:spLocks noGrp="1" noChangeArrowheads="1"/>
          </p:cNvSpPr>
          <p:nvPr>
            <p:ph type="body" idx="1"/>
          </p:nvPr>
        </p:nvSpPr>
        <p:spPr>
          <a:xfrm>
            <a:off x="381000" y="733719"/>
            <a:ext cx="8382000" cy="5667081"/>
          </a:xfrm>
        </p:spPr>
        <p:txBody>
          <a:bodyPr/>
          <a:lstStyle/>
          <a:p>
            <a:pPr marL="0" indent="0">
              <a:spcAft>
                <a:spcPts val="600"/>
              </a:spcAft>
              <a:buNone/>
            </a:pPr>
            <a:r>
              <a:rPr lang="en-US" altLang="en-US" sz="3000" dirty="0">
                <a:solidFill>
                  <a:schemeClr val="bg1"/>
                </a:solidFill>
              </a:rPr>
              <a:t>18 </a:t>
            </a:r>
            <a:r>
              <a:rPr lang="en-US" altLang="en-US" sz="3000" dirty="0">
                <a:solidFill>
                  <a:srgbClr val="FFFFCC"/>
                </a:solidFill>
              </a:rPr>
              <a:t>And Jesus came and spoke to them, saying, “All authority has been given to Me in heaven and on earth.   </a:t>
            </a:r>
            <a:r>
              <a:rPr lang="en-US" altLang="en-US" sz="3000" dirty="0">
                <a:solidFill>
                  <a:schemeClr val="bg1"/>
                </a:solidFill>
              </a:rPr>
              <a:t>19</a:t>
            </a:r>
            <a:r>
              <a:rPr lang="en-US" altLang="en-US" sz="3000" dirty="0">
                <a:solidFill>
                  <a:srgbClr val="FFFFCC"/>
                </a:solidFill>
              </a:rPr>
              <a:t> Go therefore and make disciples of all the nations, baptizing them in the name of the Father and of the Son and of the Holy Spirit,   </a:t>
            </a:r>
            <a:r>
              <a:rPr lang="en-US" altLang="en-US" sz="3000" dirty="0">
                <a:solidFill>
                  <a:schemeClr val="bg1"/>
                </a:solidFill>
              </a:rPr>
              <a:t>20</a:t>
            </a:r>
            <a:r>
              <a:rPr lang="en-US" altLang="en-US" sz="3000" dirty="0">
                <a:solidFill>
                  <a:srgbClr val="FFFFCC"/>
                </a:solidFill>
              </a:rPr>
              <a:t> teaching them to observe </a:t>
            </a:r>
            <a:br>
              <a:rPr lang="en-US" altLang="en-US" sz="3000" dirty="0">
                <a:solidFill>
                  <a:srgbClr val="FFFFCC"/>
                </a:solidFill>
              </a:rPr>
            </a:br>
            <a:r>
              <a:rPr lang="en-US" altLang="en-US" sz="3000" dirty="0">
                <a:solidFill>
                  <a:srgbClr val="FFFFCC"/>
                </a:solidFill>
              </a:rPr>
              <a:t>all things that I have commanded you; and lo, I am with you always, even to the end of the age.”</a:t>
            </a:r>
          </a:p>
        </p:txBody>
      </p:sp>
      <p:sp>
        <p:nvSpPr>
          <p:cNvPr id="2" name="Rectangle 1">
            <a:extLst>
              <a:ext uri="{FF2B5EF4-FFF2-40B4-BE49-F238E27FC236}">
                <a16:creationId xmlns:a16="http://schemas.microsoft.com/office/drawing/2014/main" id="{70A17E28-F368-D00A-BF08-FFF1779E8BDB}"/>
              </a:ext>
            </a:extLst>
          </p:cNvPr>
          <p:cNvSpPr/>
          <p:nvPr/>
        </p:nvSpPr>
        <p:spPr>
          <a:xfrm>
            <a:off x="534183" y="1267119"/>
            <a:ext cx="2104535" cy="457200"/>
          </a:xfrm>
          <a:prstGeom prst="rect">
            <a:avLst/>
          </a:prstGeom>
          <a:solidFill>
            <a:srgbClr val="FFC000">
              <a:alpha val="3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277903A4-CF75-4D71-EBE3-8B5E15F7F53C}"/>
              </a:ext>
            </a:extLst>
          </p:cNvPr>
          <p:cNvSpPr/>
          <p:nvPr/>
        </p:nvSpPr>
        <p:spPr>
          <a:xfrm>
            <a:off x="2393627" y="2181519"/>
            <a:ext cx="2489454" cy="457200"/>
          </a:xfrm>
          <a:prstGeom prst="rect">
            <a:avLst/>
          </a:prstGeom>
          <a:solidFill>
            <a:srgbClr val="FFC000">
              <a:alpha val="3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87EEA629-8E93-32B5-24F3-6B5D5A2C383D}"/>
              </a:ext>
            </a:extLst>
          </p:cNvPr>
          <p:cNvSpPr/>
          <p:nvPr/>
        </p:nvSpPr>
        <p:spPr>
          <a:xfrm>
            <a:off x="406146" y="3542908"/>
            <a:ext cx="1632400" cy="457200"/>
          </a:xfrm>
          <a:prstGeom prst="rect">
            <a:avLst/>
          </a:prstGeom>
          <a:solidFill>
            <a:srgbClr val="FFC000">
              <a:alpha val="3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7E15D59-BB8A-D157-E21F-AE9396CBDC7C}"/>
              </a:ext>
            </a:extLst>
          </p:cNvPr>
          <p:cNvSpPr/>
          <p:nvPr/>
        </p:nvSpPr>
        <p:spPr>
          <a:xfrm>
            <a:off x="2524027" y="4000892"/>
            <a:ext cx="1349091" cy="457200"/>
          </a:xfrm>
          <a:prstGeom prst="rect">
            <a:avLst/>
          </a:prstGeom>
          <a:solidFill>
            <a:srgbClr val="FFC000">
              <a:alpha val="3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113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rgbClr val="FFFF00"/>
                </a:solidFill>
              </a:rPr>
              <a:t>Gal.1:6-9</a:t>
            </a:r>
          </a:p>
        </p:txBody>
      </p:sp>
      <p:sp>
        <p:nvSpPr>
          <p:cNvPr id="3075" name="Rectangle 3"/>
          <p:cNvSpPr>
            <a:spLocks noGrp="1" noChangeArrowheads="1"/>
          </p:cNvSpPr>
          <p:nvPr>
            <p:ph type="body" idx="1"/>
          </p:nvPr>
        </p:nvSpPr>
        <p:spPr>
          <a:xfrm>
            <a:off x="381000" y="733719"/>
            <a:ext cx="8382000" cy="5667081"/>
          </a:xfrm>
        </p:spPr>
        <p:txBody>
          <a:bodyPr/>
          <a:lstStyle/>
          <a:p>
            <a:pPr marL="0" indent="0">
              <a:spcAft>
                <a:spcPts val="600"/>
              </a:spcAft>
              <a:buNone/>
            </a:pPr>
            <a:r>
              <a:rPr lang="en-US" altLang="en-US" sz="3000" dirty="0">
                <a:solidFill>
                  <a:schemeClr val="bg1"/>
                </a:solidFill>
              </a:rPr>
              <a:t>6</a:t>
            </a:r>
            <a:r>
              <a:rPr lang="en-US" altLang="en-US" sz="3000" dirty="0">
                <a:solidFill>
                  <a:srgbClr val="FFFFCC"/>
                </a:solidFill>
              </a:rPr>
              <a:t> I marvel that you are turning away so soon from Him who called you in the grace of Christ, to a different gospel,   </a:t>
            </a:r>
            <a:r>
              <a:rPr lang="en-US" altLang="en-US" sz="3000" dirty="0">
                <a:solidFill>
                  <a:schemeClr val="bg1"/>
                </a:solidFill>
              </a:rPr>
              <a:t>7</a:t>
            </a:r>
            <a:r>
              <a:rPr lang="en-US" altLang="en-US" sz="3000" dirty="0">
                <a:solidFill>
                  <a:srgbClr val="FFFFCC"/>
                </a:solidFill>
              </a:rPr>
              <a:t> which is not another; but there are some who trouble you and want to pervert the gospel of Christ.   </a:t>
            </a:r>
            <a:r>
              <a:rPr lang="en-US" altLang="en-US" sz="3000" dirty="0">
                <a:solidFill>
                  <a:schemeClr val="bg1"/>
                </a:solidFill>
              </a:rPr>
              <a:t>8 </a:t>
            </a:r>
            <a:r>
              <a:rPr lang="en-US" altLang="en-US" sz="3000" dirty="0">
                <a:solidFill>
                  <a:srgbClr val="FFFFCC"/>
                </a:solidFill>
              </a:rPr>
              <a:t>But even if we, or an angel from heaven, preach any other gospel to you than what we have preached to you, let him be accursed.  </a:t>
            </a:r>
            <a:r>
              <a:rPr lang="en-US" altLang="en-US" sz="3000" dirty="0">
                <a:solidFill>
                  <a:schemeClr val="bg1"/>
                </a:solidFill>
              </a:rPr>
              <a:t>9</a:t>
            </a:r>
            <a:r>
              <a:rPr lang="en-US" altLang="en-US" sz="3000" dirty="0">
                <a:solidFill>
                  <a:srgbClr val="FFFFCC"/>
                </a:solidFill>
              </a:rPr>
              <a:t> As we have said before, so now I say again, if anyone preaches any other gospel to you than what you have received, let him be accursed</a:t>
            </a:r>
          </a:p>
          <a:p>
            <a:pPr lvl="1">
              <a:spcAft>
                <a:spcPts val="600"/>
              </a:spcAft>
              <a:buFont typeface="Arial" panose="020B0604020202020204" pitchFamily="34" charset="0"/>
              <a:buChar char="•"/>
            </a:pPr>
            <a:r>
              <a:rPr lang="en-US" altLang="en-US" sz="3100" dirty="0">
                <a:solidFill>
                  <a:schemeClr val="bg1"/>
                </a:solidFill>
              </a:rPr>
              <a:t>Gal.5:4</a:t>
            </a:r>
          </a:p>
          <a:p>
            <a:pPr marL="0" indent="0">
              <a:spcAft>
                <a:spcPts val="600"/>
              </a:spcAft>
              <a:buNone/>
            </a:pPr>
            <a:endParaRPr lang="en-US" altLang="en-US" sz="3000" dirty="0">
              <a:solidFill>
                <a:schemeClr val="bg1"/>
              </a:solidFill>
            </a:endParaRPr>
          </a:p>
        </p:txBody>
      </p:sp>
    </p:spTree>
    <p:extLst>
      <p:ext uri="{BB962C8B-B14F-4D97-AF65-F5344CB8AC3E}">
        <p14:creationId xmlns:p14="http://schemas.microsoft.com/office/powerpoint/2010/main" val="3655653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rgbClr val="FFFF00"/>
                </a:solidFill>
              </a:rPr>
              <a:t>Eph.5:24</a:t>
            </a:r>
          </a:p>
        </p:txBody>
      </p:sp>
      <p:sp>
        <p:nvSpPr>
          <p:cNvPr id="3075" name="Rectangle 3"/>
          <p:cNvSpPr>
            <a:spLocks noGrp="1" noChangeArrowheads="1"/>
          </p:cNvSpPr>
          <p:nvPr>
            <p:ph type="body" idx="1"/>
          </p:nvPr>
        </p:nvSpPr>
        <p:spPr>
          <a:xfrm>
            <a:off x="381000" y="733719"/>
            <a:ext cx="8382000" cy="5667081"/>
          </a:xfrm>
        </p:spPr>
        <p:txBody>
          <a:bodyPr/>
          <a:lstStyle/>
          <a:p>
            <a:pPr marL="0" indent="0">
              <a:spcAft>
                <a:spcPts val="600"/>
              </a:spcAft>
              <a:buNone/>
            </a:pPr>
            <a:r>
              <a:rPr lang="en-US" altLang="en-US" sz="3000" dirty="0">
                <a:solidFill>
                  <a:schemeClr val="bg1"/>
                </a:solidFill>
              </a:rPr>
              <a:t>24</a:t>
            </a:r>
            <a:r>
              <a:rPr lang="en-US" altLang="en-US" sz="3000" dirty="0">
                <a:solidFill>
                  <a:srgbClr val="FFFFCC"/>
                </a:solidFill>
              </a:rPr>
              <a:t> Therefore, just as the church is subject to Christ, so let the wives be to their own husbands in everything.</a:t>
            </a:r>
          </a:p>
          <a:p>
            <a:pPr lvl="1">
              <a:spcAft>
                <a:spcPts val="600"/>
              </a:spcAft>
              <a:buFont typeface="Wingdings" panose="05000000000000000000" pitchFamily="2" charset="2"/>
              <a:buChar char="§"/>
            </a:pPr>
            <a:r>
              <a:rPr lang="en-US" altLang="en-US" sz="3100" dirty="0">
                <a:solidFill>
                  <a:schemeClr val="bg1"/>
                </a:solidFill>
              </a:rPr>
              <a:t>Some churches despise His authority</a:t>
            </a:r>
          </a:p>
        </p:txBody>
      </p:sp>
    </p:spTree>
    <p:extLst>
      <p:ext uri="{BB962C8B-B14F-4D97-AF65-F5344CB8AC3E}">
        <p14:creationId xmlns:p14="http://schemas.microsoft.com/office/powerpoint/2010/main" val="1531366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rgbClr val="FFFF00"/>
                </a:solidFill>
              </a:rPr>
              <a:t>Phil.3:16</a:t>
            </a:r>
          </a:p>
        </p:txBody>
      </p:sp>
      <p:sp>
        <p:nvSpPr>
          <p:cNvPr id="3075" name="Rectangle 3"/>
          <p:cNvSpPr>
            <a:spLocks noGrp="1" noChangeArrowheads="1"/>
          </p:cNvSpPr>
          <p:nvPr>
            <p:ph type="body" idx="1"/>
          </p:nvPr>
        </p:nvSpPr>
        <p:spPr>
          <a:xfrm>
            <a:off x="381000" y="733719"/>
            <a:ext cx="8382000" cy="5667081"/>
          </a:xfrm>
        </p:spPr>
        <p:txBody>
          <a:bodyPr/>
          <a:lstStyle/>
          <a:p>
            <a:pPr marL="0" indent="0">
              <a:spcAft>
                <a:spcPts val="600"/>
              </a:spcAft>
              <a:buNone/>
            </a:pPr>
            <a:r>
              <a:rPr lang="en-US" altLang="en-US" sz="3000" dirty="0">
                <a:solidFill>
                  <a:schemeClr val="bg1"/>
                </a:solidFill>
              </a:rPr>
              <a:t>16</a:t>
            </a:r>
            <a:r>
              <a:rPr lang="en-US" altLang="en-US" sz="3000" dirty="0">
                <a:solidFill>
                  <a:srgbClr val="FFFFCC"/>
                </a:solidFill>
              </a:rPr>
              <a:t> let us walk by the </a:t>
            </a:r>
            <a:r>
              <a:rPr lang="en-US" altLang="en-US" sz="3000" u="sng" dirty="0">
                <a:solidFill>
                  <a:srgbClr val="FFFFCC"/>
                </a:solidFill>
              </a:rPr>
              <a:t>same</a:t>
            </a:r>
            <a:r>
              <a:rPr lang="en-US" altLang="en-US" sz="3000" dirty="0">
                <a:solidFill>
                  <a:srgbClr val="FFFFCC"/>
                </a:solidFill>
              </a:rPr>
              <a:t> </a:t>
            </a:r>
            <a:r>
              <a:rPr lang="en-US" altLang="en-US" sz="3000" u="sng" dirty="0">
                <a:solidFill>
                  <a:srgbClr val="FFFFCC"/>
                </a:solidFill>
              </a:rPr>
              <a:t>rule</a:t>
            </a:r>
            <a:r>
              <a:rPr lang="en-US" altLang="en-US" sz="3000" dirty="0">
                <a:solidFill>
                  <a:srgbClr val="FFFFCC"/>
                </a:solidFill>
              </a:rPr>
              <a:t>, let us be of the </a:t>
            </a:r>
            <a:r>
              <a:rPr lang="en-US" altLang="en-US" sz="3000" u="sng" dirty="0">
                <a:solidFill>
                  <a:srgbClr val="FFFFCC"/>
                </a:solidFill>
              </a:rPr>
              <a:t>same</a:t>
            </a:r>
            <a:r>
              <a:rPr lang="en-US" altLang="en-US" sz="3000" dirty="0">
                <a:solidFill>
                  <a:srgbClr val="FFFFCC"/>
                </a:solidFill>
              </a:rPr>
              <a:t> </a:t>
            </a:r>
            <a:r>
              <a:rPr lang="en-US" altLang="en-US" sz="3000" u="sng" dirty="0">
                <a:solidFill>
                  <a:srgbClr val="FFFFCC"/>
                </a:solidFill>
              </a:rPr>
              <a:t>mind</a:t>
            </a:r>
          </a:p>
          <a:p>
            <a:pPr lvl="1">
              <a:spcAft>
                <a:spcPts val="600"/>
              </a:spcAft>
              <a:buFont typeface="Wingdings" panose="05000000000000000000" pitchFamily="2" charset="2"/>
              <a:buChar char="§"/>
            </a:pPr>
            <a:r>
              <a:rPr lang="en-US" altLang="en-US" sz="3100" dirty="0">
                <a:solidFill>
                  <a:schemeClr val="bg1"/>
                </a:solidFill>
              </a:rPr>
              <a:t>Truth unites</a:t>
            </a:r>
          </a:p>
        </p:txBody>
      </p:sp>
    </p:spTree>
    <p:extLst>
      <p:ext uri="{BB962C8B-B14F-4D97-AF65-F5344CB8AC3E}">
        <p14:creationId xmlns:p14="http://schemas.microsoft.com/office/powerpoint/2010/main" val="3095486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400" dirty="0">
                <a:solidFill>
                  <a:srgbClr val="FFFF00"/>
                </a:solidFill>
              </a:rPr>
              <a:t>We recognize need for authority . . . </a:t>
            </a:r>
          </a:p>
        </p:txBody>
      </p:sp>
      <p:sp>
        <p:nvSpPr>
          <p:cNvPr id="3075" name="Rectangle 3"/>
          <p:cNvSpPr>
            <a:spLocks noGrp="1" noChangeArrowheads="1"/>
          </p:cNvSpPr>
          <p:nvPr>
            <p:ph type="body" idx="1"/>
          </p:nvPr>
        </p:nvSpPr>
        <p:spPr>
          <a:xfrm>
            <a:off x="457200" y="914400"/>
            <a:ext cx="8229600" cy="5638800"/>
          </a:xfrm>
        </p:spPr>
        <p:txBody>
          <a:bodyPr/>
          <a:lstStyle/>
          <a:p>
            <a:pPr>
              <a:spcAft>
                <a:spcPts val="300"/>
              </a:spcAft>
            </a:pPr>
            <a:r>
              <a:rPr lang="en-US" altLang="en-US" sz="3100" dirty="0">
                <a:solidFill>
                  <a:srgbClr val="CCFFFF"/>
                </a:solidFill>
              </a:rPr>
              <a:t>Money</a:t>
            </a:r>
          </a:p>
          <a:p>
            <a:pPr>
              <a:spcAft>
                <a:spcPts val="300"/>
              </a:spcAft>
            </a:pPr>
            <a:r>
              <a:rPr lang="en-US" altLang="en-US" sz="3100" dirty="0">
                <a:solidFill>
                  <a:srgbClr val="CCFFFF"/>
                </a:solidFill>
              </a:rPr>
              <a:t>Weights / measurements</a:t>
            </a:r>
          </a:p>
          <a:p>
            <a:pPr>
              <a:spcAft>
                <a:spcPts val="300"/>
              </a:spcAft>
            </a:pPr>
            <a:r>
              <a:rPr lang="en-US" altLang="en-US" sz="3100" dirty="0">
                <a:solidFill>
                  <a:srgbClr val="CCFFFF"/>
                </a:solidFill>
              </a:rPr>
              <a:t>Time</a:t>
            </a:r>
          </a:p>
          <a:p>
            <a:pPr>
              <a:spcAft>
                <a:spcPts val="300"/>
              </a:spcAft>
            </a:pPr>
            <a:r>
              <a:rPr lang="en-US" altLang="en-US" sz="3100" dirty="0">
                <a:solidFill>
                  <a:srgbClr val="CCFFFF"/>
                </a:solidFill>
              </a:rPr>
              <a:t>Traffic</a:t>
            </a:r>
          </a:p>
          <a:p>
            <a:pPr>
              <a:spcAft>
                <a:spcPts val="300"/>
              </a:spcAft>
            </a:pPr>
            <a:r>
              <a:rPr lang="en-US" altLang="en-US" sz="3100" dirty="0">
                <a:solidFill>
                  <a:srgbClr val="CCFFFF"/>
                </a:solidFill>
              </a:rPr>
              <a:t>Government</a:t>
            </a:r>
          </a:p>
          <a:p>
            <a:pPr>
              <a:spcAft>
                <a:spcPts val="300"/>
              </a:spcAft>
            </a:pPr>
            <a:r>
              <a:rPr lang="en-US" altLang="en-US" sz="3100" dirty="0">
                <a:solidFill>
                  <a:srgbClr val="CCFFFF"/>
                </a:solidFill>
              </a:rPr>
              <a:t>Religion</a:t>
            </a:r>
          </a:p>
          <a:p>
            <a:pPr lvl="1">
              <a:spcAft>
                <a:spcPts val="300"/>
              </a:spcAft>
            </a:pPr>
            <a:r>
              <a:rPr lang="en-US" altLang="en-US" sz="3100" dirty="0">
                <a:solidFill>
                  <a:schemeClr val="bg1"/>
                </a:solidFill>
              </a:rPr>
              <a:t>Jn.8:46</a:t>
            </a:r>
          </a:p>
          <a:p>
            <a:pPr lvl="1">
              <a:spcAft>
                <a:spcPts val="300"/>
              </a:spcAft>
            </a:pPr>
            <a:r>
              <a:rPr lang="en-US" altLang="en-US" sz="3100" dirty="0">
                <a:solidFill>
                  <a:schemeClr val="bg1"/>
                </a:solidFill>
              </a:rPr>
              <a:t>Tit.2:15</a:t>
            </a:r>
          </a:p>
        </p:txBody>
      </p:sp>
    </p:spTree>
    <p:extLst>
      <p:ext uri="{BB962C8B-B14F-4D97-AF65-F5344CB8AC3E}">
        <p14:creationId xmlns:p14="http://schemas.microsoft.com/office/powerpoint/2010/main" val="296071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rgbClr val="FFFF00"/>
                </a:solidFill>
              </a:rPr>
              <a:t>Col.3:17</a:t>
            </a:r>
          </a:p>
        </p:txBody>
      </p:sp>
      <p:sp>
        <p:nvSpPr>
          <p:cNvPr id="3075" name="Rectangle 3"/>
          <p:cNvSpPr>
            <a:spLocks noGrp="1" noChangeArrowheads="1"/>
          </p:cNvSpPr>
          <p:nvPr>
            <p:ph type="body" idx="1"/>
          </p:nvPr>
        </p:nvSpPr>
        <p:spPr>
          <a:xfrm>
            <a:off x="381000" y="733719"/>
            <a:ext cx="8382000" cy="5667081"/>
          </a:xfrm>
        </p:spPr>
        <p:txBody>
          <a:bodyPr/>
          <a:lstStyle/>
          <a:p>
            <a:pPr marL="0" indent="0">
              <a:spcAft>
                <a:spcPts val="600"/>
              </a:spcAft>
              <a:buNone/>
            </a:pPr>
            <a:r>
              <a:rPr lang="en-US" altLang="en-US" sz="3000" dirty="0">
                <a:solidFill>
                  <a:schemeClr val="bg1"/>
                </a:solidFill>
              </a:rPr>
              <a:t>17</a:t>
            </a:r>
            <a:r>
              <a:rPr lang="en-US" altLang="en-US" sz="3000" dirty="0">
                <a:solidFill>
                  <a:srgbClr val="FFFFCC"/>
                </a:solidFill>
              </a:rPr>
              <a:t> </a:t>
            </a:r>
            <a:r>
              <a:rPr lang="en-US" altLang="en-US" sz="3000" u="sng" dirty="0">
                <a:solidFill>
                  <a:srgbClr val="FFFFCC"/>
                </a:solidFill>
              </a:rPr>
              <a:t>whatever</a:t>
            </a:r>
            <a:r>
              <a:rPr lang="en-US" altLang="en-US" sz="3000" dirty="0">
                <a:solidFill>
                  <a:srgbClr val="FFFFCC"/>
                </a:solidFill>
              </a:rPr>
              <a:t> you do in </a:t>
            </a:r>
            <a:r>
              <a:rPr lang="en-US" altLang="en-US" sz="3000" u="sng" dirty="0">
                <a:solidFill>
                  <a:srgbClr val="FFFFCC"/>
                </a:solidFill>
              </a:rPr>
              <a:t>word</a:t>
            </a:r>
            <a:r>
              <a:rPr lang="en-US" altLang="en-US" sz="3000" dirty="0">
                <a:solidFill>
                  <a:srgbClr val="FFFFCC"/>
                </a:solidFill>
              </a:rPr>
              <a:t> or </a:t>
            </a:r>
            <a:r>
              <a:rPr lang="en-US" altLang="en-US" sz="3000" u="sng" dirty="0">
                <a:solidFill>
                  <a:srgbClr val="FFFFCC"/>
                </a:solidFill>
              </a:rPr>
              <a:t>deed</a:t>
            </a:r>
            <a:r>
              <a:rPr lang="en-US" altLang="en-US" sz="3000" dirty="0">
                <a:solidFill>
                  <a:srgbClr val="FFFFCC"/>
                </a:solidFill>
              </a:rPr>
              <a:t>, do </a:t>
            </a:r>
            <a:r>
              <a:rPr lang="en-US" altLang="en-US" sz="3000" u="sng" dirty="0">
                <a:solidFill>
                  <a:srgbClr val="FFFFCC"/>
                </a:solidFill>
              </a:rPr>
              <a:t>all</a:t>
            </a:r>
            <a:r>
              <a:rPr lang="en-US" altLang="en-US" sz="3000" dirty="0">
                <a:solidFill>
                  <a:srgbClr val="FFFFCC"/>
                </a:solidFill>
              </a:rPr>
              <a:t> in the name of the Lord Jesus, giving thanks to God the Father through Him</a:t>
            </a:r>
          </a:p>
          <a:p>
            <a:pPr lvl="1">
              <a:spcAft>
                <a:spcPts val="600"/>
              </a:spcAft>
              <a:buFont typeface="Wingdings" panose="05000000000000000000" pitchFamily="2" charset="2"/>
              <a:buChar char="§"/>
            </a:pPr>
            <a:r>
              <a:rPr lang="en-US" altLang="en-US" sz="3100" dirty="0">
                <a:solidFill>
                  <a:schemeClr val="bg1"/>
                </a:solidFill>
              </a:rPr>
              <a:t>Comprehensive coverage</a:t>
            </a:r>
          </a:p>
        </p:txBody>
      </p:sp>
    </p:spTree>
    <p:extLst>
      <p:ext uri="{BB962C8B-B14F-4D97-AF65-F5344CB8AC3E}">
        <p14:creationId xmlns:p14="http://schemas.microsoft.com/office/powerpoint/2010/main" val="2219743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rgbClr val="FFFF00"/>
                </a:solidFill>
              </a:rPr>
              <a:t>1 Tim.1:3</a:t>
            </a:r>
          </a:p>
        </p:txBody>
      </p:sp>
      <p:sp>
        <p:nvSpPr>
          <p:cNvPr id="3075" name="Rectangle 3"/>
          <p:cNvSpPr>
            <a:spLocks noGrp="1" noChangeArrowheads="1"/>
          </p:cNvSpPr>
          <p:nvPr>
            <p:ph type="body" idx="1"/>
          </p:nvPr>
        </p:nvSpPr>
        <p:spPr>
          <a:xfrm>
            <a:off x="381000" y="733719"/>
            <a:ext cx="8382000" cy="5667081"/>
          </a:xfrm>
        </p:spPr>
        <p:txBody>
          <a:bodyPr/>
          <a:lstStyle/>
          <a:p>
            <a:pPr marL="0" indent="0">
              <a:spcAft>
                <a:spcPts val="600"/>
              </a:spcAft>
              <a:buNone/>
            </a:pPr>
            <a:r>
              <a:rPr lang="en-US" altLang="en-US" sz="3000" dirty="0">
                <a:solidFill>
                  <a:schemeClr val="bg1"/>
                </a:solidFill>
              </a:rPr>
              <a:t>3</a:t>
            </a:r>
            <a:r>
              <a:rPr lang="en-US" altLang="en-US" sz="3000" dirty="0">
                <a:solidFill>
                  <a:srgbClr val="FFFFCC"/>
                </a:solidFill>
              </a:rPr>
              <a:t> As I urged you when I went into Macedonia—remain in Ephesus that you may </a:t>
            </a:r>
            <a:r>
              <a:rPr lang="en-US" altLang="en-US" sz="3000" u="sng" dirty="0">
                <a:solidFill>
                  <a:srgbClr val="FFFFCC"/>
                </a:solidFill>
              </a:rPr>
              <a:t>charge</a:t>
            </a:r>
            <a:r>
              <a:rPr lang="en-US" altLang="en-US" sz="3000" dirty="0">
                <a:solidFill>
                  <a:srgbClr val="FFFFCC"/>
                </a:solidFill>
              </a:rPr>
              <a:t> some that they teach no other doctrine </a:t>
            </a:r>
          </a:p>
          <a:p>
            <a:pPr lvl="1">
              <a:spcAft>
                <a:spcPts val="600"/>
              </a:spcAft>
              <a:buFont typeface="Wingdings" panose="05000000000000000000" pitchFamily="2" charset="2"/>
              <a:buChar char="§"/>
            </a:pPr>
            <a:r>
              <a:rPr lang="en-US" altLang="en-US" sz="3100" i="1" dirty="0">
                <a:solidFill>
                  <a:schemeClr val="bg1"/>
                </a:solidFill>
              </a:rPr>
              <a:t>Charge</a:t>
            </a:r>
            <a:r>
              <a:rPr lang="en-US" altLang="en-US" sz="3100" dirty="0">
                <a:solidFill>
                  <a:schemeClr val="bg1"/>
                </a:solidFill>
              </a:rPr>
              <a:t>: command, give orders; no multiple choice…</a:t>
            </a:r>
          </a:p>
        </p:txBody>
      </p:sp>
    </p:spTree>
    <p:extLst>
      <p:ext uri="{BB962C8B-B14F-4D97-AF65-F5344CB8AC3E}">
        <p14:creationId xmlns:p14="http://schemas.microsoft.com/office/powerpoint/2010/main" val="180615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rgbClr val="FFFF00"/>
                </a:solidFill>
              </a:rPr>
              <a:t>2 Tim.3:16-17</a:t>
            </a:r>
          </a:p>
        </p:txBody>
      </p:sp>
      <p:sp>
        <p:nvSpPr>
          <p:cNvPr id="3075" name="Rectangle 3"/>
          <p:cNvSpPr>
            <a:spLocks noGrp="1" noChangeArrowheads="1"/>
          </p:cNvSpPr>
          <p:nvPr>
            <p:ph type="body" idx="1"/>
          </p:nvPr>
        </p:nvSpPr>
        <p:spPr>
          <a:xfrm>
            <a:off x="381000" y="733719"/>
            <a:ext cx="8382000" cy="5667081"/>
          </a:xfrm>
        </p:spPr>
        <p:txBody>
          <a:bodyPr/>
          <a:lstStyle/>
          <a:p>
            <a:pPr marL="0" indent="0">
              <a:spcAft>
                <a:spcPts val="600"/>
              </a:spcAft>
              <a:buNone/>
            </a:pPr>
            <a:r>
              <a:rPr lang="en-US" altLang="en-US" sz="3000" dirty="0">
                <a:solidFill>
                  <a:schemeClr val="bg1"/>
                </a:solidFill>
              </a:rPr>
              <a:t>16</a:t>
            </a:r>
            <a:r>
              <a:rPr lang="en-US" altLang="en-US" sz="3000" dirty="0">
                <a:solidFill>
                  <a:srgbClr val="FFFFCC"/>
                </a:solidFill>
              </a:rPr>
              <a:t> All Scripture is given by inspiration of God, and is profitable for doctrine, for reproof, for correction, for instruction in righteousness, </a:t>
            </a:r>
            <a:r>
              <a:rPr lang="en-US" altLang="en-US" sz="3000" dirty="0">
                <a:solidFill>
                  <a:schemeClr val="bg1"/>
                </a:solidFill>
              </a:rPr>
              <a:t>17</a:t>
            </a:r>
            <a:r>
              <a:rPr lang="en-US" altLang="en-US" sz="3000" dirty="0">
                <a:solidFill>
                  <a:srgbClr val="FFFFCC"/>
                </a:solidFill>
              </a:rPr>
              <a:t> that the man of God may be complete, thoroughly equipped for every good work</a:t>
            </a:r>
          </a:p>
          <a:p>
            <a:pPr lvl="1">
              <a:spcAft>
                <a:spcPts val="600"/>
              </a:spcAft>
              <a:buFont typeface="Wingdings" panose="05000000000000000000" pitchFamily="2" charset="2"/>
              <a:buChar char="§"/>
            </a:pPr>
            <a:r>
              <a:rPr lang="en-US" altLang="en-US" sz="3100" dirty="0">
                <a:solidFill>
                  <a:schemeClr val="bg1"/>
                </a:solidFill>
              </a:rPr>
              <a:t>Respect silence of Scripture</a:t>
            </a:r>
          </a:p>
        </p:txBody>
      </p:sp>
    </p:spTree>
    <p:extLst>
      <p:ext uri="{BB962C8B-B14F-4D97-AF65-F5344CB8AC3E}">
        <p14:creationId xmlns:p14="http://schemas.microsoft.com/office/powerpoint/2010/main" val="1834351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rgbClr val="FFFF00"/>
                </a:solidFill>
              </a:rPr>
              <a:t>James 2:10</a:t>
            </a:r>
          </a:p>
        </p:txBody>
      </p:sp>
      <p:sp>
        <p:nvSpPr>
          <p:cNvPr id="3075" name="Rectangle 3"/>
          <p:cNvSpPr>
            <a:spLocks noGrp="1" noChangeArrowheads="1"/>
          </p:cNvSpPr>
          <p:nvPr>
            <p:ph type="body" idx="1"/>
          </p:nvPr>
        </p:nvSpPr>
        <p:spPr>
          <a:xfrm>
            <a:off x="381000" y="733719"/>
            <a:ext cx="8382000" cy="5667081"/>
          </a:xfrm>
        </p:spPr>
        <p:txBody>
          <a:bodyPr/>
          <a:lstStyle/>
          <a:p>
            <a:pPr marL="0" indent="0">
              <a:spcAft>
                <a:spcPts val="600"/>
              </a:spcAft>
              <a:buNone/>
            </a:pPr>
            <a:r>
              <a:rPr lang="en-US" altLang="en-US" sz="3000" dirty="0">
                <a:solidFill>
                  <a:schemeClr val="bg1"/>
                </a:solidFill>
              </a:rPr>
              <a:t>10</a:t>
            </a:r>
            <a:r>
              <a:rPr lang="en-US" altLang="en-US" sz="3000" dirty="0">
                <a:solidFill>
                  <a:srgbClr val="FFFFCC"/>
                </a:solidFill>
              </a:rPr>
              <a:t> For whoever shall keep the whole law, and yet stumble in one point, he is guilty of all</a:t>
            </a:r>
          </a:p>
          <a:p>
            <a:pPr lvl="1">
              <a:spcAft>
                <a:spcPts val="600"/>
              </a:spcAft>
              <a:buFont typeface="Wingdings" panose="05000000000000000000" pitchFamily="2" charset="2"/>
              <a:buChar char="§"/>
            </a:pPr>
            <a:r>
              <a:rPr lang="en-US" altLang="en-US" sz="3100" dirty="0">
                <a:solidFill>
                  <a:schemeClr val="bg1"/>
                </a:solidFill>
              </a:rPr>
              <a:t>Jews: </a:t>
            </a:r>
            <a:r>
              <a:rPr lang="en-US" altLang="en-US" sz="3100" dirty="0">
                <a:solidFill>
                  <a:srgbClr val="CCFFCC"/>
                </a:solidFill>
              </a:rPr>
              <a:t>‘he who transgresses all the pre-</a:t>
            </a:r>
            <a:r>
              <a:rPr lang="en-US" altLang="en-US" sz="3100" dirty="0" err="1">
                <a:solidFill>
                  <a:srgbClr val="CCFFCC"/>
                </a:solidFill>
              </a:rPr>
              <a:t>cepts</a:t>
            </a:r>
            <a:r>
              <a:rPr lang="en-US" altLang="en-US" sz="3100" dirty="0">
                <a:solidFill>
                  <a:srgbClr val="CCFFCC"/>
                </a:solidFill>
              </a:rPr>
              <a:t> of law has broken the yoke, dis-solved the covenant, and exposed the law to contempt; and so has he done who has only broken one precept.’ </a:t>
            </a:r>
          </a:p>
          <a:p>
            <a:pPr lvl="1">
              <a:spcAft>
                <a:spcPts val="600"/>
              </a:spcAft>
              <a:buFont typeface="Wingdings" panose="05000000000000000000" pitchFamily="2" charset="2"/>
              <a:buChar char="§"/>
            </a:pPr>
            <a:r>
              <a:rPr lang="en-US" altLang="en-US" sz="3100" dirty="0">
                <a:solidFill>
                  <a:schemeClr val="bg1"/>
                </a:solidFill>
              </a:rPr>
              <a:t>They added: </a:t>
            </a:r>
            <a:r>
              <a:rPr lang="en-US" altLang="en-US" sz="3100" dirty="0">
                <a:solidFill>
                  <a:srgbClr val="CCFFCC"/>
                </a:solidFill>
              </a:rPr>
              <a:t>‘That he who observed any principle command was equal to him who kept the whole law.’ </a:t>
            </a:r>
          </a:p>
        </p:txBody>
      </p:sp>
    </p:spTree>
    <p:extLst>
      <p:ext uri="{BB962C8B-B14F-4D97-AF65-F5344CB8AC3E}">
        <p14:creationId xmlns:p14="http://schemas.microsoft.com/office/powerpoint/2010/main" val="4042339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rgbClr val="FFFF00"/>
                </a:solidFill>
              </a:rPr>
              <a:t>1 Pt.4:11</a:t>
            </a:r>
          </a:p>
        </p:txBody>
      </p:sp>
      <p:sp>
        <p:nvSpPr>
          <p:cNvPr id="3075" name="Rectangle 3"/>
          <p:cNvSpPr>
            <a:spLocks noGrp="1" noChangeArrowheads="1"/>
          </p:cNvSpPr>
          <p:nvPr>
            <p:ph type="body" idx="1"/>
          </p:nvPr>
        </p:nvSpPr>
        <p:spPr>
          <a:xfrm>
            <a:off x="381000" y="733719"/>
            <a:ext cx="8382000" cy="5667081"/>
          </a:xfrm>
        </p:spPr>
        <p:txBody>
          <a:bodyPr/>
          <a:lstStyle/>
          <a:p>
            <a:pPr marL="0" indent="0">
              <a:spcAft>
                <a:spcPts val="600"/>
              </a:spcAft>
              <a:buNone/>
            </a:pPr>
            <a:r>
              <a:rPr lang="en-US" altLang="en-US" sz="3000" dirty="0">
                <a:solidFill>
                  <a:schemeClr val="bg1"/>
                </a:solidFill>
              </a:rPr>
              <a:t>11</a:t>
            </a:r>
            <a:r>
              <a:rPr lang="en-US" altLang="en-US" sz="3000" dirty="0">
                <a:solidFill>
                  <a:srgbClr val="FFFFCC"/>
                </a:solidFill>
              </a:rPr>
              <a:t> If anyone speaks, let him speak as the oracles of God</a:t>
            </a:r>
          </a:p>
          <a:p>
            <a:pPr lvl="1">
              <a:spcAft>
                <a:spcPts val="600"/>
              </a:spcAft>
              <a:buFont typeface="Wingdings" panose="05000000000000000000" pitchFamily="2" charset="2"/>
              <a:buChar char="§"/>
            </a:pPr>
            <a:r>
              <a:rPr lang="en-US" altLang="en-US" sz="3100" dirty="0">
                <a:solidFill>
                  <a:schemeClr val="bg1"/>
                </a:solidFill>
              </a:rPr>
              <a:t>Oracles of God – a divine saying</a:t>
            </a:r>
          </a:p>
        </p:txBody>
      </p:sp>
    </p:spTree>
    <p:extLst>
      <p:ext uri="{BB962C8B-B14F-4D97-AF65-F5344CB8AC3E}">
        <p14:creationId xmlns:p14="http://schemas.microsoft.com/office/powerpoint/2010/main" val="3177232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rgbClr val="FFFF00"/>
                </a:solidFill>
              </a:rPr>
              <a:t>2 Jn.9</a:t>
            </a:r>
          </a:p>
        </p:txBody>
      </p:sp>
      <p:sp>
        <p:nvSpPr>
          <p:cNvPr id="3075" name="Rectangle 3"/>
          <p:cNvSpPr>
            <a:spLocks noGrp="1" noChangeArrowheads="1"/>
          </p:cNvSpPr>
          <p:nvPr>
            <p:ph type="body" idx="1"/>
          </p:nvPr>
        </p:nvSpPr>
        <p:spPr>
          <a:xfrm>
            <a:off x="381000" y="733719"/>
            <a:ext cx="8382000" cy="5667081"/>
          </a:xfrm>
        </p:spPr>
        <p:txBody>
          <a:bodyPr/>
          <a:lstStyle/>
          <a:p>
            <a:pPr marL="0" indent="0">
              <a:spcAft>
                <a:spcPts val="600"/>
              </a:spcAft>
              <a:buNone/>
            </a:pPr>
            <a:r>
              <a:rPr lang="en-US" altLang="en-US" sz="3000" dirty="0">
                <a:solidFill>
                  <a:schemeClr val="bg1"/>
                </a:solidFill>
              </a:rPr>
              <a:t>9</a:t>
            </a:r>
            <a:r>
              <a:rPr lang="en-US" altLang="en-US" sz="3000" dirty="0">
                <a:solidFill>
                  <a:srgbClr val="FFFFCC"/>
                </a:solidFill>
              </a:rPr>
              <a:t> Whoever transgresses and does not abide in the doctrine of Christ does not have God.  He who abides in the doctrine of Christ has both the Father and the Son.</a:t>
            </a:r>
          </a:p>
          <a:p>
            <a:pPr lvl="1">
              <a:spcAft>
                <a:spcPts val="600"/>
              </a:spcAft>
              <a:buFont typeface="Wingdings" panose="05000000000000000000" pitchFamily="2" charset="2"/>
              <a:buChar char="§"/>
            </a:pPr>
            <a:r>
              <a:rPr lang="en-US" altLang="en-US" sz="3100" dirty="0">
                <a:solidFill>
                  <a:schemeClr val="bg1"/>
                </a:solidFill>
              </a:rPr>
              <a:t>Transgresses – anyone who does not remain in the teaching of Christ but goes beyond it’ </a:t>
            </a:r>
            <a:r>
              <a:rPr lang="en-US" altLang="en-US" sz="2000" dirty="0">
                <a:solidFill>
                  <a:schemeClr val="bg1"/>
                </a:solidFill>
              </a:rPr>
              <a:t>– L-N</a:t>
            </a:r>
            <a:endParaRPr lang="en-US" altLang="en-US" sz="3100" dirty="0">
              <a:solidFill>
                <a:schemeClr val="bg1"/>
              </a:solidFill>
            </a:endParaRPr>
          </a:p>
        </p:txBody>
      </p:sp>
    </p:spTree>
    <p:extLst>
      <p:ext uri="{BB962C8B-B14F-4D97-AF65-F5344CB8AC3E}">
        <p14:creationId xmlns:p14="http://schemas.microsoft.com/office/powerpoint/2010/main" val="2098996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rgbClr val="FFFF00"/>
                </a:solidFill>
              </a:rPr>
              <a:t>Rv.22:18-19</a:t>
            </a:r>
          </a:p>
        </p:txBody>
      </p:sp>
      <p:sp>
        <p:nvSpPr>
          <p:cNvPr id="3075" name="Rectangle 3"/>
          <p:cNvSpPr>
            <a:spLocks noGrp="1" noChangeArrowheads="1"/>
          </p:cNvSpPr>
          <p:nvPr>
            <p:ph type="body" idx="1"/>
          </p:nvPr>
        </p:nvSpPr>
        <p:spPr>
          <a:xfrm>
            <a:off x="381000" y="733719"/>
            <a:ext cx="8382000" cy="5667081"/>
          </a:xfrm>
        </p:spPr>
        <p:txBody>
          <a:bodyPr/>
          <a:lstStyle/>
          <a:p>
            <a:pPr marL="0" indent="0">
              <a:spcAft>
                <a:spcPts val="600"/>
              </a:spcAft>
              <a:buNone/>
            </a:pPr>
            <a:r>
              <a:rPr lang="en-US" altLang="en-US" sz="3000" dirty="0">
                <a:solidFill>
                  <a:schemeClr val="bg1"/>
                </a:solidFill>
              </a:rPr>
              <a:t>18</a:t>
            </a:r>
            <a:r>
              <a:rPr lang="en-US" altLang="en-US" sz="3000" dirty="0">
                <a:solidFill>
                  <a:srgbClr val="FFFFCC"/>
                </a:solidFill>
              </a:rPr>
              <a:t> For I testify to everyone who hears the words of the prophecy of this book: If anyone adds to these things, God will add to him the plagues that are written in this book;  </a:t>
            </a:r>
            <a:r>
              <a:rPr lang="en-US" altLang="en-US" sz="3000" dirty="0">
                <a:solidFill>
                  <a:schemeClr val="bg1"/>
                </a:solidFill>
              </a:rPr>
              <a:t>19</a:t>
            </a:r>
            <a:r>
              <a:rPr lang="en-US" altLang="en-US" sz="3000" dirty="0">
                <a:solidFill>
                  <a:srgbClr val="FFFFCC"/>
                </a:solidFill>
              </a:rPr>
              <a:t> and if anyone takes away from the words of the book of this prophecy, God shall take away his part from the Book of Life, from the holy city, and from the things which are written in this book</a:t>
            </a:r>
          </a:p>
          <a:p>
            <a:pPr lvl="1">
              <a:spcAft>
                <a:spcPts val="600"/>
              </a:spcAft>
              <a:buFont typeface="Wingdings" panose="05000000000000000000" pitchFamily="2" charset="2"/>
              <a:buChar char="§"/>
            </a:pPr>
            <a:r>
              <a:rPr lang="en-US" altLang="en-US" sz="3100" dirty="0">
                <a:solidFill>
                  <a:schemeClr val="bg1"/>
                </a:solidFill>
              </a:rPr>
              <a:t>Final warning against adding to or taking from Scripture</a:t>
            </a:r>
          </a:p>
        </p:txBody>
      </p:sp>
    </p:spTree>
    <p:extLst>
      <p:ext uri="{BB962C8B-B14F-4D97-AF65-F5344CB8AC3E}">
        <p14:creationId xmlns:p14="http://schemas.microsoft.com/office/powerpoint/2010/main" val="1587986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896377" y="533400"/>
            <a:ext cx="5352893" cy="457200"/>
          </a:xfrm>
          <a:prstGeom prst="roundRect">
            <a:avLst/>
          </a:prstGeom>
          <a:solidFill>
            <a:schemeClr val="accent6">
              <a:lumMod val="50000"/>
            </a:schemeClr>
          </a:solidFill>
          <a:ln w="9525" cap="flat" cmpd="sng" algn="ctr">
            <a:solidFill>
              <a:schemeClr val="accent6">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 </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Two Philosophies of Authority</a:t>
            </a:r>
          </a:p>
        </p:txBody>
      </p:sp>
      <p:sp>
        <p:nvSpPr>
          <p:cNvPr id="3" name="Rounded Rectangle 3">
            <a:extLst>
              <a:ext uri="{FF2B5EF4-FFF2-40B4-BE49-F238E27FC236}">
                <a16:creationId xmlns:a16="http://schemas.microsoft.com/office/drawing/2014/main" id="{1B16C0D8-D433-C4CC-7501-5CE9E0C7BE23}"/>
              </a:ext>
            </a:extLst>
          </p:cNvPr>
          <p:cNvSpPr/>
          <p:nvPr/>
        </p:nvSpPr>
        <p:spPr bwMode="auto">
          <a:xfrm>
            <a:off x="657519" y="1762027"/>
            <a:ext cx="7837170" cy="1447800"/>
          </a:xfrm>
          <a:prstGeom prst="roundRect">
            <a:avLst/>
          </a:prstGeom>
          <a:solidFill>
            <a:schemeClr val="accent6">
              <a:lumMod val="50000"/>
            </a:schemeClr>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III. </a:t>
            </a:r>
            <a:r>
              <a:rPr lang="en-US" sz="3600" kern="0" dirty="0">
                <a:solidFill>
                  <a:srgbClr val="CCFFCC"/>
                </a:solidFill>
                <a:latin typeface="+mn-lt"/>
                <a:ea typeface="Verdana" panose="020B0604030504040204" pitchFamily="34" charset="0"/>
                <a:cs typeface="Verdana" panose="020B0604030504040204" pitchFamily="34" charset="0"/>
              </a:rPr>
              <a:t>What Do These</a:t>
            </a:r>
            <a:br>
              <a:rPr lang="en-US" sz="3600" kern="0" dirty="0">
                <a:solidFill>
                  <a:srgbClr val="CCFFCC"/>
                </a:solidFill>
                <a:latin typeface="+mn-lt"/>
                <a:ea typeface="Verdana" panose="020B0604030504040204" pitchFamily="34" charset="0"/>
                <a:cs typeface="Verdana" panose="020B0604030504040204" pitchFamily="34" charset="0"/>
              </a:rPr>
            </a:br>
            <a:r>
              <a:rPr lang="en-US" sz="3600" kern="0" dirty="0">
                <a:solidFill>
                  <a:srgbClr val="CCFFCC"/>
                </a:solidFill>
                <a:latin typeface="+mn-lt"/>
                <a:ea typeface="Verdana" panose="020B0604030504040204" pitchFamily="34" charset="0"/>
                <a:cs typeface="Verdana" panose="020B0604030504040204" pitchFamily="34" charset="0"/>
              </a:rPr>
              <a:t>Passages Teach Us?</a:t>
            </a:r>
            <a:endPar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endParaRPr>
          </a:p>
        </p:txBody>
      </p:sp>
      <p:sp>
        <p:nvSpPr>
          <p:cNvPr id="4" name="Rounded Rectangle 3">
            <a:extLst>
              <a:ext uri="{FF2B5EF4-FFF2-40B4-BE49-F238E27FC236}">
                <a16:creationId xmlns:a16="http://schemas.microsoft.com/office/drawing/2014/main" id="{78178A4C-5FB3-F363-FC6C-8DE7A322084B}"/>
              </a:ext>
            </a:extLst>
          </p:cNvPr>
          <p:cNvSpPr/>
          <p:nvPr/>
        </p:nvSpPr>
        <p:spPr bwMode="auto">
          <a:xfrm>
            <a:off x="1895573" y="1143000"/>
            <a:ext cx="5352893" cy="457200"/>
          </a:xfrm>
          <a:prstGeom prst="roundRect">
            <a:avLst/>
          </a:prstGeom>
          <a:solidFill>
            <a:schemeClr val="accent6">
              <a:lumMod val="50000"/>
            </a:schemeClr>
          </a:solidFill>
          <a:ln w="9525" cap="flat" cmpd="sng" algn="ctr">
            <a:solidFill>
              <a:schemeClr val="accent6">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 </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The Necessity of Authority</a:t>
            </a:r>
          </a:p>
        </p:txBody>
      </p:sp>
    </p:spTree>
    <p:extLst>
      <p:ext uri="{BB962C8B-B14F-4D97-AF65-F5344CB8AC3E}">
        <p14:creationId xmlns:p14="http://schemas.microsoft.com/office/powerpoint/2010/main" val="33692879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1066801"/>
          </a:xfrm>
        </p:spPr>
        <p:txBody>
          <a:bodyPr/>
          <a:lstStyle/>
          <a:p>
            <a:r>
              <a:rPr lang="en-US" altLang="en-US" sz="2800" dirty="0">
                <a:solidFill>
                  <a:schemeClr val="bg1"/>
                </a:solidFill>
              </a:rPr>
              <a:t>1. </a:t>
            </a:r>
            <a:r>
              <a:rPr lang="en-US" altLang="en-US" sz="3400" dirty="0">
                <a:solidFill>
                  <a:srgbClr val="CCECFF"/>
                </a:solidFill>
              </a:rPr>
              <a:t>It is wise to avoid danger.</a:t>
            </a:r>
          </a:p>
        </p:txBody>
      </p:sp>
      <p:sp>
        <p:nvSpPr>
          <p:cNvPr id="3075" name="Rectangle 3"/>
          <p:cNvSpPr>
            <a:spLocks noGrp="1" noChangeArrowheads="1"/>
          </p:cNvSpPr>
          <p:nvPr>
            <p:ph type="body" idx="1"/>
          </p:nvPr>
        </p:nvSpPr>
        <p:spPr>
          <a:xfrm>
            <a:off x="381000" y="1066800"/>
            <a:ext cx="8382000" cy="5334000"/>
          </a:xfrm>
        </p:spPr>
        <p:txBody>
          <a:bodyPr/>
          <a:lstStyle/>
          <a:p>
            <a:pPr marL="0" indent="0">
              <a:spcAft>
                <a:spcPts val="300"/>
              </a:spcAft>
              <a:buNone/>
            </a:pPr>
            <a:r>
              <a:rPr lang="en-US" altLang="en-US" sz="3000" dirty="0">
                <a:solidFill>
                  <a:srgbClr val="FFFFCC"/>
                </a:solidFill>
              </a:rPr>
              <a:t>Acts 27</a:t>
            </a:r>
          </a:p>
          <a:p>
            <a:pPr lvl="1">
              <a:spcAft>
                <a:spcPts val="600"/>
              </a:spcAft>
              <a:buFont typeface="Wingdings" panose="05000000000000000000" pitchFamily="2" charset="2"/>
              <a:buChar char="§"/>
            </a:pPr>
            <a:r>
              <a:rPr lang="en-US" altLang="en-US" sz="3100" dirty="0">
                <a:solidFill>
                  <a:schemeClr val="bg1"/>
                </a:solidFill>
              </a:rPr>
              <a:t>God’s grace saved them</a:t>
            </a:r>
          </a:p>
          <a:p>
            <a:pPr lvl="1">
              <a:spcAft>
                <a:spcPts val="600"/>
              </a:spcAft>
              <a:buFont typeface="Wingdings" panose="05000000000000000000" pitchFamily="2" charset="2"/>
              <a:buChar char="§"/>
            </a:pPr>
            <a:r>
              <a:rPr lang="en-US" altLang="en-US" sz="3100" dirty="0">
                <a:solidFill>
                  <a:schemeClr val="bg1"/>
                </a:solidFill>
              </a:rPr>
              <a:t>It was conditional</a:t>
            </a:r>
          </a:p>
        </p:txBody>
      </p:sp>
    </p:spTree>
    <p:extLst>
      <p:ext uri="{BB962C8B-B14F-4D97-AF65-F5344CB8AC3E}">
        <p14:creationId xmlns:p14="http://schemas.microsoft.com/office/powerpoint/2010/main" val="2390219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1143001"/>
          </a:xfrm>
        </p:spPr>
        <p:txBody>
          <a:bodyPr/>
          <a:lstStyle/>
          <a:p>
            <a:r>
              <a:rPr lang="en-US" altLang="en-US" sz="2800" dirty="0">
                <a:solidFill>
                  <a:schemeClr val="bg1"/>
                </a:solidFill>
              </a:rPr>
              <a:t>2. </a:t>
            </a:r>
            <a:r>
              <a:rPr lang="en-US" altLang="en-US" sz="3400" dirty="0">
                <a:solidFill>
                  <a:srgbClr val="CCECFF"/>
                </a:solidFill>
              </a:rPr>
              <a:t>It is wise to avoid dangers</a:t>
            </a:r>
            <a:br>
              <a:rPr lang="en-US" altLang="en-US" sz="3400" dirty="0">
                <a:solidFill>
                  <a:srgbClr val="CCECFF"/>
                </a:solidFill>
              </a:rPr>
            </a:br>
            <a:r>
              <a:rPr lang="en-US" altLang="en-US" sz="3400" dirty="0">
                <a:solidFill>
                  <a:srgbClr val="CCECFF"/>
                </a:solidFill>
              </a:rPr>
              <a:t> that threaten our soul.</a:t>
            </a:r>
          </a:p>
        </p:txBody>
      </p:sp>
      <p:sp>
        <p:nvSpPr>
          <p:cNvPr id="3075" name="Rectangle 3"/>
          <p:cNvSpPr>
            <a:spLocks noGrp="1" noChangeArrowheads="1"/>
          </p:cNvSpPr>
          <p:nvPr>
            <p:ph type="body" idx="1"/>
          </p:nvPr>
        </p:nvSpPr>
        <p:spPr>
          <a:xfrm>
            <a:off x="381000" y="1143000"/>
            <a:ext cx="8382000" cy="5257800"/>
          </a:xfrm>
        </p:spPr>
        <p:txBody>
          <a:bodyPr/>
          <a:lstStyle/>
          <a:p>
            <a:pPr marL="0" indent="0">
              <a:spcAft>
                <a:spcPts val="600"/>
              </a:spcAft>
              <a:buNone/>
            </a:pPr>
            <a:r>
              <a:rPr lang="en-US" altLang="en-US" sz="3100" dirty="0">
                <a:solidFill>
                  <a:schemeClr val="bg1"/>
                </a:solidFill>
              </a:rPr>
              <a:t>Hb.2</a:t>
            </a:r>
            <a:r>
              <a:rPr lang="en-US" altLang="en-US" sz="3100" baseline="30000" dirty="0">
                <a:solidFill>
                  <a:srgbClr val="FFC000"/>
                </a:solidFill>
              </a:rPr>
              <a:t>1 </a:t>
            </a:r>
            <a:r>
              <a:rPr lang="en-US" altLang="en-US" sz="3100" dirty="0">
                <a:solidFill>
                  <a:schemeClr val="bg1"/>
                </a:solidFill>
              </a:rPr>
              <a:t>Therefore we must give the more earnest heed to the things we have heard, lest we drift away.   </a:t>
            </a:r>
            <a:r>
              <a:rPr lang="en-US" altLang="en-US" sz="3100" baseline="30000" dirty="0">
                <a:solidFill>
                  <a:srgbClr val="FFC000"/>
                </a:solidFill>
              </a:rPr>
              <a:t>2</a:t>
            </a:r>
            <a:r>
              <a:rPr lang="en-US" altLang="en-US" sz="3100" dirty="0">
                <a:solidFill>
                  <a:schemeClr val="bg1"/>
                </a:solidFill>
              </a:rPr>
              <a:t> For if the word spoken thru angels proved steadfast, and every trans-</a:t>
            </a:r>
            <a:r>
              <a:rPr lang="en-US" altLang="en-US" sz="3100" dirty="0" err="1">
                <a:solidFill>
                  <a:schemeClr val="bg1"/>
                </a:solidFill>
              </a:rPr>
              <a:t>gression</a:t>
            </a:r>
            <a:r>
              <a:rPr lang="en-US" altLang="en-US" sz="3100" dirty="0">
                <a:solidFill>
                  <a:schemeClr val="bg1"/>
                </a:solidFill>
              </a:rPr>
              <a:t> and disobedience received a just reward,  </a:t>
            </a:r>
            <a:r>
              <a:rPr lang="en-US" altLang="en-US" sz="3100" baseline="30000" dirty="0">
                <a:solidFill>
                  <a:srgbClr val="FFC000"/>
                </a:solidFill>
              </a:rPr>
              <a:t>3</a:t>
            </a:r>
            <a:r>
              <a:rPr lang="en-US" altLang="en-US" sz="3100" dirty="0">
                <a:solidFill>
                  <a:schemeClr val="bg1"/>
                </a:solidFill>
              </a:rPr>
              <a:t> how shall we escape if we neglect so great a salvation, which at the first began to be spoken by the Lord, and was confirmed to us by those who heard Him</a:t>
            </a:r>
          </a:p>
        </p:txBody>
      </p:sp>
    </p:spTree>
    <p:extLst>
      <p:ext uri="{BB962C8B-B14F-4D97-AF65-F5344CB8AC3E}">
        <p14:creationId xmlns:p14="http://schemas.microsoft.com/office/powerpoint/2010/main" val="1809715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654238" y="533400"/>
            <a:ext cx="7837170" cy="1447800"/>
          </a:xfrm>
          <a:prstGeom prst="roundRect">
            <a:avLst/>
          </a:prstGeom>
          <a:solidFill>
            <a:schemeClr val="accent6">
              <a:lumMod val="50000"/>
            </a:schemeClr>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Two Philosophies of Authority</a:t>
            </a:r>
          </a:p>
        </p:txBody>
      </p:sp>
    </p:spTree>
    <p:extLst>
      <p:ext uri="{BB962C8B-B14F-4D97-AF65-F5344CB8AC3E}">
        <p14:creationId xmlns:p14="http://schemas.microsoft.com/office/powerpoint/2010/main" val="2672446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rgbClr val="FFFF00"/>
                </a:solidFill>
              </a:rPr>
              <a:t>Mt.21:23-27, one question, two forms</a:t>
            </a:r>
          </a:p>
        </p:txBody>
      </p:sp>
      <p:sp>
        <p:nvSpPr>
          <p:cNvPr id="3075" name="Rectangle 3"/>
          <p:cNvSpPr>
            <a:spLocks noGrp="1" noChangeArrowheads="1"/>
          </p:cNvSpPr>
          <p:nvPr>
            <p:ph type="body" idx="1"/>
          </p:nvPr>
        </p:nvSpPr>
        <p:spPr>
          <a:xfrm>
            <a:off x="381000" y="685800"/>
            <a:ext cx="8382000" cy="5667082"/>
          </a:xfrm>
        </p:spPr>
        <p:txBody>
          <a:bodyPr/>
          <a:lstStyle/>
          <a:p>
            <a:pPr marL="0" indent="0">
              <a:spcAft>
                <a:spcPts val="0"/>
              </a:spcAft>
              <a:buNone/>
            </a:pPr>
            <a:r>
              <a:rPr lang="en-US" altLang="en-US" sz="3100" dirty="0">
                <a:solidFill>
                  <a:srgbClr val="CCFFFF"/>
                </a:solidFill>
              </a:rPr>
              <a:t>23:</a:t>
            </a:r>
            <a:r>
              <a:rPr lang="en-US" altLang="en-US" sz="3100" dirty="0">
                <a:solidFill>
                  <a:schemeClr val="bg1"/>
                </a:solidFill>
              </a:rPr>
              <a:t> ‘these things’ ??  Jews were out to get Him</a:t>
            </a:r>
          </a:p>
          <a:p>
            <a:pPr marL="744538" lvl="1" indent="-282575" defTabSz="687388">
              <a:spcAft>
                <a:spcPts val="600"/>
              </a:spcAft>
              <a:buNone/>
            </a:pPr>
            <a:r>
              <a:rPr lang="en-US" altLang="en-US" sz="2700" dirty="0">
                <a:solidFill>
                  <a:srgbClr val="CCFFCC"/>
                </a:solidFill>
              </a:rPr>
              <a:t>a. </a:t>
            </a:r>
            <a:r>
              <a:rPr lang="en-US" altLang="en-US" sz="3000" dirty="0">
                <a:solidFill>
                  <a:schemeClr val="bg1"/>
                </a:solidFill>
              </a:rPr>
              <a:t>1-11: </a:t>
            </a:r>
            <a:r>
              <a:rPr lang="en-US" altLang="en-US" sz="3100" u="sng" dirty="0">
                <a:solidFill>
                  <a:srgbClr val="FFFF99"/>
                </a:solidFill>
              </a:rPr>
              <a:t>His royal entry</a:t>
            </a:r>
            <a:r>
              <a:rPr lang="en-US" altLang="en-US" sz="3100" dirty="0">
                <a:solidFill>
                  <a:srgbClr val="FFFF99"/>
                </a:solidFill>
              </a:rPr>
              <a:t> </a:t>
            </a:r>
            <a:r>
              <a:rPr lang="en-US" altLang="en-US" sz="3000" dirty="0">
                <a:solidFill>
                  <a:schemeClr val="bg1"/>
                </a:solidFill>
              </a:rPr>
              <a:t>into Jerusalem</a:t>
            </a:r>
          </a:p>
          <a:p>
            <a:pPr marL="744538" lvl="1" indent="-282575" defTabSz="687388">
              <a:spcAft>
                <a:spcPts val="600"/>
              </a:spcAft>
              <a:buNone/>
            </a:pPr>
            <a:r>
              <a:rPr lang="en-US" altLang="en-US" sz="2700" dirty="0">
                <a:solidFill>
                  <a:srgbClr val="CCFFCC"/>
                </a:solidFill>
              </a:rPr>
              <a:t>b. </a:t>
            </a:r>
            <a:r>
              <a:rPr lang="en-US" altLang="en-US" sz="3000" dirty="0">
                <a:solidFill>
                  <a:schemeClr val="bg1"/>
                </a:solidFill>
              </a:rPr>
              <a:t>12-13: </a:t>
            </a:r>
            <a:r>
              <a:rPr lang="en-US" altLang="en-US" sz="3100" u="sng" dirty="0">
                <a:solidFill>
                  <a:srgbClr val="FFFF99"/>
                </a:solidFill>
              </a:rPr>
              <a:t>His violence</a:t>
            </a:r>
            <a:r>
              <a:rPr lang="en-US" altLang="en-US" sz="3100" dirty="0">
                <a:solidFill>
                  <a:schemeClr val="bg1"/>
                </a:solidFill>
              </a:rPr>
              <a:t> </a:t>
            </a:r>
            <a:r>
              <a:rPr lang="en-US" altLang="en-US" sz="3000" dirty="0">
                <a:solidFill>
                  <a:schemeClr val="bg1"/>
                </a:solidFill>
              </a:rPr>
              <a:t>against ‘sacred’ temple</a:t>
            </a:r>
          </a:p>
          <a:p>
            <a:pPr marL="857250" lvl="1" indent="-396875" defTabSz="687388">
              <a:spcAft>
                <a:spcPts val="600"/>
              </a:spcAft>
              <a:buNone/>
            </a:pPr>
            <a:r>
              <a:rPr lang="en-US" altLang="en-US" sz="2700" dirty="0">
                <a:solidFill>
                  <a:srgbClr val="CCFFCC"/>
                </a:solidFill>
              </a:rPr>
              <a:t>c.</a:t>
            </a:r>
            <a:r>
              <a:rPr lang="en-US" altLang="en-US" sz="3100" dirty="0">
                <a:solidFill>
                  <a:schemeClr val="bg1"/>
                </a:solidFill>
              </a:rPr>
              <a:t> 14-17: </a:t>
            </a:r>
            <a:r>
              <a:rPr lang="en-US" altLang="en-US" sz="3100" u="sng" dirty="0">
                <a:solidFill>
                  <a:srgbClr val="FFFF99"/>
                </a:solidFill>
              </a:rPr>
              <a:t>His adoration</a:t>
            </a:r>
            <a:r>
              <a:rPr lang="en-US" altLang="en-US" sz="3100" dirty="0">
                <a:solidFill>
                  <a:srgbClr val="FFFF99"/>
                </a:solidFill>
              </a:rPr>
              <a:t> </a:t>
            </a:r>
            <a:r>
              <a:rPr lang="en-US" altLang="en-US" sz="3000" dirty="0">
                <a:solidFill>
                  <a:schemeClr val="bg1"/>
                </a:solidFill>
              </a:rPr>
              <a:t>by the common people (cf. 15, 9).</a:t>
            </a:r>
          </a:p>
          <a:p>
            <a:pPr marL="461962" lvl="1" indent="0" defTabSz="687388">
              <a:spcAft>
                <a:spcPts val="600"/>
              </a:spcAft>
              <a:buNone/>
            </a:pPr>
            <a:r>
              <a:rPr lang="en-US" altLang="en-US" sz="2700" dirty="0">
                <a:solidFill>
                  <a:srgbClr val="CCFFCC"/>
                </a:solidFill>
              </a:rPr>
              <a:t>d.</a:t>
            </a:r>
            <a:r>
              <a:rPr lang="en-US" altLang="en-US" sz="3100" dirty="0">
                <a:solidFill>
                  <a:schemeClr val="bg1"/>
                </a:solidFill>
              </a:rPr>
              <a:t> 18: </a:t>
            </a:r>
            <a:r>
              <a:rPr lang="en-US" altLang="en-US" sz="3100" u="sng" dirty="0">
                <a:solidFill>
                  <a:srgbClr val="FFFF99"/>
                </a:solidFill>
              </a:rPr>
              <a:t>His object lesson</a:t>
            </a:r>
            <a:r>
              <a:rPr lang="en-US" altLang="en-US" sz="3100" dirty="0">
                <a:solidFill>
                  <a:srgbClr val="FFFF99"/>
                </a:solidFill>
              </a:rPr>
              <a:t> </a:t>
            </a:r>
            <a:r>
              <a:rPr lang="en-US" altLang="en-US" sz="3000" dirty="0">
                <a:solidFill>
                  <a:schemeClr val="bg1"/>
                </a:solidFill>
              </a:rPr>
              <a:t>– fig…</a:t>
            </a:r>
          </a:p>
          <a:p>
            <a:pPr marL="857250" lvl="1" indent="-395288" defTabSz="687388">
              <a:spcAft>
                <a:spcPts val="600"/>
              </a:spcAft>
              <a:buNone/>
            </a:pPr>
            <a:r>
              <a:rPr lang="en-US" altLang="en-US" sz="2700" dirty="0">
                <a:solidFill>
                  <a:srgbClr val="CCFFCC"/>
                </a:solidFill>
              </a:rPr>
              <a:t>e.</a:t>
            </a:r>
            <a:r>
              <a:rPr lang="en-US" altLang="en-US" dirty="0">
                <a:solidFill>
                  <a:srgbClr val="CCFFCC"/>
                </a:solidFill>
              </a:rPr>
              <a:t> </a:t>
            </a:r>
            <a:r>
              <a:rPr lang="en-US" altLang="en-US" sz="3100" dirty="0">
                <a:solidFill>
                  <a:schemeClr val="bg1"/>
                </a:solidFill>
              </a:rPr>
              <a:t>23: </a:t>
            </a:r>
            <a:r>
              <a:rPr lang="en-US" altLang="en-US" sz="3100" u="sng" dirty="0">
                <a:solidFill>
                  <a:srgbClr val="FFFF99"/>
                </a:solidFill>
              </a:rPr>
              <a:t>His teaching</a:t>
            </a:r>
            <a:r>
              <a:rPr lang="en-US" altLang="en-US" sz="3100" dirty="0">
                <a:solidFill>
                  <a:srgbClr val="FFFF99"/>
                </a:solidFill>
              </a:rPr>
              <a:t> </a:t>
            </a:r>
            <a:r>
              <a:rPr lang="en-US" altLang="en-US" sz="3000" dirty="0">
                <a:solidFill>
                  <a:schemeClr val="bg1"/>
                </a:solidFill>
              </a:rPr>
              <a:t>was convincing the  common people.</a:t>
            </a:r>
            <a:r>
              <a:rPr lang="en-US" altLang="en-US" sz="2700" dirty="0">
                <a:solidFill>
                  <a:schemeClr val="bg1"/>
                </a:solidFill>
              </a:rPr>
              <a:t>    Mt.26:47</a:t>
            </a:r>
          </a:p>
          <a:p>
            <a:pPr marL="519113" indent="-519113" defTabSz="687388">
              <a:spcAft>
                <a:spcPts val="600"/>
              </a:spcAft>
              <a:buNone/>
            </a:pPr>
            <a:r>
              <a:rPr lang="en-US" altLang="en-US" sz="3100" dirty="0">
                <a:solidFill>
                  <a:srgbClr val="CCFFFF"/>
                </a:solidFill>
              </a:rPr>
              <a:t>24:</a:t>
            </a:r>
            <a:r>
              <a:rPr lang="en-US" altLang="en-US" sz="3100" dirty="0">
                <a:solidFill>
                  <a:schemeClr val="bg1"/>
                </a:solidFill>
              </a:rPr>
              <a:t> Lord does not criticize them for asking questions  </a:t>
            </a: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305669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rgbClr val="FFFF00"/>
                </a:solidFill>
              </a:rPr>
              <a:t>Mt.21:23-27</a:t>
            </a:r>
          </a:p>
        </p:txBody>
      </p:sp>
      <p:sp>
        <p:nvSpPr>
          <p:cNvPr id="3075" name="Rectangle 3"/>
          <p:cNvSpPr>
            <a:spLocks noGrp="1" noChangeArrowheads="1"/>
          </p:cNvSpPr>
          <p:nvPr>
            <p:ph type="body" idx="1"/>
          </p:nvPr>
        </p:nvSpPr>
        <p:spPr>
          <a:xfrm>
            <a:off x="381000" y="685800"/>
            <a:ext cx="8382000" cy="5667082"/>
          </a:xfrm>
        </p:spPr>
        <p:txBody>
          <a:bodyPr/>
          <a:lstStyle/>
          <a:p>
            <a:pPr marL="631825" indent="-631825">
              <a:spcAft>
                <a:spcPts val="0"/>
              </a:spcAft>
              <a:buNone/>
            </a:pPr>
            <a:r>
              <a:rPr lang="en-US" altLang="en-US" sz="3100" dirty="0">
                <a:solidFill>
                  <a:srgbClr val="CCFFFF"/>
                </a:solidFill>
              </a:rPr>
              <a:t>25a:</a:t>
            </a:r>
            <a:r>
              <a:rPr lang="en-US" altLang="en-US" sz="3100" dirty="0">
                <a:solidFill>
                  <a:schemeClr val="bg1"/>
                </a:solidFill>
              </a:rPr>
              <a:t> Lord shows only two possible sources of authority: </a:t>
            </a:r>
            <a:r>
              <a:rPr lang="en-US" altLang="en-US" sz="3100" i="1" dirty="0">
                <a:solidFill>
                  <a:srgbClr val="CCFFFF"/>
                </a:solidFill>
              </a:rPr>
              <a:t>heaven</a:t>
            </a:r>
            <a:r>
              <a:rPr lang="en-US" altLang="en-US" sz="3100" dirty="0">
                <a:solidFill>
                  <a:schemeClr val="bg1"/>
                </a:solidFill>
              </a:rPr>
              <a:t> or </a:t>
            </a:r>
            <a:r>
              <a:rPr lang="en-US" altLang="en-US" sz="3100" i="1" dirty="0">
                <a:solidFill>
                  <a:srgbClr val="CCFFFF"/>
                </a:solidFill>
              </a:rPr>
              <a:t>men</a:t>
            </a:r>
            <a:r>
              <a:rPr lang="en-US" altLang="en-US" sz="3100" dirty="0">
                <a:solidFill>
                  <a:schemeClr val="bg1"/>
                </a:solidFill>
              </a:rPr>
              <a:t>    </a:t>
            </a:r>
          </a:p>
          <a:p>
            <a:pPr marL="1027113" lvl="1" indent="-395288">
              <a:spcAft>
                <a:spcPts val="0"/>
              </a:spcAft>
              <a:buFont typeface="Courier New" panose="02070309020205020404" pitchFamily="49" charset="0"/>
              <a:buChar char="o"/>
            </a:pPr>
            <a:r>
              <a:rPr lang="en-US" altLang="en-US" sz="3100" dirty="0">
                <a:solidFill>
                  <a:schemeClr val="bg1"/>
                </a:solidFill>
              </a:rPr>
              <a:t>If John’s authority is from heaven, that settles the issue.   </a:t>
            </a:r>
            <a:r>
              <a:rPr lang="en-US" altLang="en-US" sz="3100" dirty="0">
                <a:solidFill>
                  <a:srgbClr val="CCFFCC"/>
                </a:solidFill>
              </a:rPr>
              <a:t>Jn.1:34, </a:t>
            </a:r>
            <a:r>
              <a:rPr lang="en-US" altLang="en-US" sz="3100" dirty="0">
                <a:solidFill>
                  <a:srgbClr val="FFFFCC"/>
                </a:solidFill>
              </a:rPr>
              <a:t>And I have seen and have borne witness that this is the Son of God</a:t>
            </a:r>
          </a:p>
          <a:p>
            <a:pPr marL="631825" indent="-631825">
              <a:spcAft>
                <a:spcPts val="600"/>
              </a:spcAft>
              <a:buNone/>
            </a:pPr>
            <a:r>
              <a:rPr lang="en-US" altLang="en-US" sz="3100" dirty="0">
                <a:solidFill>
                  <a:srgbClr val="CCECFF"/>
                </a:solidFill>
              </a:rPr>
              <a:t>25b-26:</a:t>
            </a:r>
            <a:r>
              <a:rPr lang="en-US" altLang="en-US" sz="3100" dirty="0">
                <a:solidFill>
                  <a:schemeClr val="bg1"/>
                </a:solidFill>
              </a:rPr>
              <a:t> Jewish dishonesty – no courage of convictions</a:t>
            </a:r>
          </a:p>
          <a:p>
            <a:pPr marL="631825" indent="-631825">
              <a:spcAft>
                <a:spcPts val="600"/>
              </a:spcAft>
              <a:buNone/>
            </a:pPr>
            <a:r>
              <a:rPr lang="en-US" altLang="en-US" sz="3100" dirty="0">
                <a:solidFill>
                  <a:srgbClr val="CCECFF"/>
                </a:solidFill>
              </a:rPr>
              <a:t>27:</a:t>
            </a:r>
            <a:r>
              <a:rPr lang="en-US" altLang="en-US" sz="3100" dirty="0">
                <a:solidFill>
                  <a:schemeClr val="bg1"/>
                </a:solidFill>
              </a:rPr>
              <a:t> professed law ‘experts’ admit ignorance of Law.   He exposed partisan dishonesty</a:t>
            </a:r>
          </a:p>
        </p:txBody>
      </p:sp>
    </p:spTree>
    <p:extLst>
      <p:ext uri="{BB962C8B-B14F-4D97-AF65-F5344CB8AC3E}">
        <p14:creationId xmlns:p14="http://schemas.microsoft.com/office/powerpoint/2010/main" val="3493796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rgbClr val="FFFF00"/>
                </a:solidFill>
              </a:rPr>
              <a:t>Mt.21:23-27</a:t>
            </a:r>
          </a:p>
        </p:txBody>
      </p:sp>
      <p:sp>
        <p:nvSpPr>
          <p:cNvPr id="3075" name="Rectangle 3"/>
          <p:cNvSpPr>
            <a:spLocks noGrp="1" noChangeArrowheads="1"/>
          </p:cNvSpPr>
          <p:nvPr>
            <p:ph type="body" idx="1"/>
          </p:nvPr>
        </p:nvSpPr>
        <p:spPr>
          <a:xfrm>
            <a:off x="381000" y="685800"/>
            <a:ext cx="8382000" cy="5667082"/>
          </a:xfrm>
        </p:spPr>
        <p:txBody>
          <a:bodyPr/>
          <a:lstStyle/>
          <a:p>
            <a:pPr marL="395288" indent="-395288">
              <a:spcAft>
                <a:spcPts val="0"/>
              </a:spcAft>
              <a:buNone/>
            </a:pPr>
            <a:r>
              <a:rPr lang="en-US" altLang="en-US" sz="3100" dirty="0">
                <a:solidFill>
                  <a:srgbClr val="CCFFFF"/>
                </a:solidFill>
              </a:rPr>
              <a:t>Illustrates two possible sources of authority – </a:t>
            </a:r>
          </a:p>
          <a:p>
            <a:pPr marL="339725" indent="-339725">
              <a:spcAft>
                <a:spcPts val="600"/>
              </a:spcAft>
              <a:buNone/>
            </a:pPr>
            <a:r>
              <a:rPr lang="en-US" altLang="en-US" sz="2400" dirty="0">
                <a:solidFill>
                  <a:srgbClr val="FFFF00"/>
                </a:solidFill>
              </a:rPr>
              <a:t>1. </a:t>
            </a:r>
            <a:r>
              <a:rPr lang="en-US" altLang="en-US" sz="3100" dirty="0">
                <a:solidFill>
                  <a:srgbClr val="FFC000"/>
                </a:solidFill>
              </a:rPr>
              <a:t>External</a:t>
            </a:r>
            <a:r>
              <a:rPr lang="en-US" altLang="en-US" sz="3100" dirty="0">
                <a:solidFill>
                  <a:schemeClr val="bg1"/>
                </a:solidFill>
              </a:rPr>
              <a:t> – calls on subjects to submit their will to God </a:t>
            </a:r>
            <a:r>
              <a:rPr lang="en-US" altLang="en-US" sz="3100" dirty="0">
                <a:solidFill>
                  <a:srgbClr val="CCFFCC"/>
                </a:solidFill>
              </a:rPr>
              <a:t>(Heaven).   </a:t>
            </a:r>
            <a:r>
              <a:rPr lang="en-US" altLang="en-US" sz="3100" dirty="0">
                <a:solidFill>
                  <a:srgbClr val="FFFFCC"/>
                </a:solidFill>
              </a:rPr>
              <a:t>“Bible says…”</a:t>
            </a:r>
          </a:p>
          <a:p>
            <a:pPr marL="339725" indent="-339725">
              <a:spcAft>
                <a:spcPts val="0"/>
              </a:spcAft>
              <a:buNone/>
            </a:pPr>
            <a:r>
              <a:rPr lang="en-US" altLang="en-US" sz="2400" dirty="0">
                <a:solidFill>
                  <a:srgbClr val="FFFF00"/>
                </a:solidFill>
              </a:rPr>
              <a:t>2. </a:t>
            </a:r>
            <a:r>
              <a:rPr lang="en-US" altLang="en-US" sz="3100" dirty="0">
                <a:solidFill>
                  <a:srgbClr val="FFC000"/>
                </a:solidFill>
              </a:rPr>
              <a:t>Internal</a:t>
            </a:r>
            <a:r>
              <a:rPr lang="en-US" altLang="en-US" sz="3100" dirty="0">
                <a:solidFill>
                  <a:schemeClr val="bg1"/>
                </a:solidFill>
              </a:rPr>
              <a:t> – elevates personal judgment as last word in determining authority </a:t>
            </a:r>
            <a:r>
              <a:rPr lang="en-US" altLang="en-US" sz="3100" dirty="0">
                <a:solidFill>
                  <a:srgbClr val="CCFFCC"/>
                </a:solidFill>
              </a:rPr>
              <a:t>(Men).   </a:t>
            </a:r>
            <a:br>
              <a:rPr lang="en-US" altLang="en-US" sz="3100" dirty="0">
                <a:solidFill>
                  <a:srgbClr val="CCFFCC"/>
                </a:solidFill>
              </a:rPr>
            </a:br>
            <a:r>
              <a:rPr lang="en-US" altLang="en-US" sz="3100" dirty="0">
                <a:solidFill>
                  <a:srgbClr val="FFFFCC"/>
                </a:solidFill>
              </a:rPr>
              <a:t>“I think . . . I feel…”</a:t>
            </a:r>
          </a:p>
        </p:txBody>
      </p:sp>
    </p:spTree>
    <p:extLst>
      <p:ext uri="{BB962C8B-B14F-4D97-AF65-F5344CB8AC3E}">
        <p14:creationId xmlns:p14="http://schemas.microsoft.com/office/powerpoint/2010/main" val="3118642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rgbClr val="FFFF00"/>
                </a:solidFill>
              </a:rPr>
              <a:t>We must recognize Divine authority</a:t>
            </a:r>
          </a:p>
        </p:txBody>
      </p:sp>
      <p:sp>
        <p:nvSpPr>
          <p:cNvPr id="3075" name="Rectangle 3"/>
          <p:cNvSpPr>
            <a:spLocks noGrp="1" noChangeArrowheads="1"/>
          </p:cNvSpPr>
          <p:nvPr>
            <p:ph type="body" idx="1"/>
          </p:nvPr>
        </p:nvSpPr>
        <p:spPr>
          <a:xfrm>
            <a:off x="381000" y="685800"/>
            <a:ext cx="8382000" cy="5667081"/>
          </a:xfrm>
        </p:spPr>
        <p:txBody>
          <a:bodyPr/>
          <a:lstStyle/>
          <a:p>
            <a:pPr marL="0" indent="0">
              <a:spcAft>
                <a:spcPts val="0"/>
              </a:spcAft>
              <a:buNone/>
            </a:pPr>
            <a:r>
              <a:rPr lang="en-US" altLang="en-US" sz="3100" dirty="0">
                <a:solidFill>
                  <a:schemeClr val="bg1"/>
                </a:solidFill>
              </a:rPr>
              <a:t>Authority exists whether we recognize it or not.</a:t>
            </a:r>
          </a:p>
          <a:p>
            <a:pPr marL="0" indent="0" algn="ctr">
              <a:spcAft>
                <a:spcPts val="0"/>
              </a:spcAft>
              <a:buNone/>
            </a:pPr>
            <a:r>
              <a:rPr lang="en-US" altLang="en-US" sz="3100" dirty="0">
                <a:solidFill>
                  <a:schemeClr val="bg1"/>
                </a:solidFill>
              </a:rPr>
              <a:t>Lk.19:11-27 . . . </a:t>
            </a:r>
          </a:p>
          <a:p>
            <a:pPr marL="0" indent="0">
              <a:spcAft>
                <a:spcPts val="600"/>
              </a:spcAft>
              <a:buNone/>
            </a:pPr>
            <a:r>
              <a:rPr lang="en-US" altLang="en-US" sz="3100" dirty="0">
                <a:solidFill>
                  <a:srgbClr val="CCFFCC"/>
                </a:solidFill>
              </a:rPr>
              <a:t>11:</a:t>
            </a:r>
            <a:r>
              <a:rPr lang="en-US" altLang="en-US" sz="3100" dirty="0">
                <a:solidFill>
                  <a:schemeClr val="bg1"/>
                </a:solidFill>
              </a:rPr>
              <a:t> parable…because He nears Jerusalem</a:t>
            </a:r>
          </a:p>
          <a:p>
            <a:pPr marL="0" indent="0">
              <a:spcAft>
                <a:spcPts val="0"/>
              </a:spcAft>
              <a:buNone/>
            </a:pPr>
            <a:r>
              <a:rPr lang="en-US" altLang="en-US" sz="3100" dirty="0">
                <a:solidFill>
                  <a:srgbClr val="CCFFCC"/>
                </a:solidFill>
              </a:rPr>
              <a:t>12-13: </a:t>
            </a:r>
            <a:r>
              <a:rPr lang="en-US" altLang="en-US" sz="3100" dirty="0">
                <a:solidFill>
                  <a:schemeClr val="bg1"/>
                </a:solidFill>
              </a:rPr>
              <a:t>nobleman   </a:t>
            </a:r>
          </a:p>
          <a:p>
            <a:pPr lvl="1">
              <a:spcAft>
                <a:spcPts val="600"/>
              </a:spcAft>
              <a:buFont typeface="Arial" panose="020B0604020202020204" pitchFamily="34" charset="0"/>
              <a:buChar char="•"/>
            </a:pPr>
            <a:r>
              <a:rPr lang="en-US" altLang="en-US" sz="3100" dirty="0">
                <a:solidFill>
                  <a:schemeClr val="bg1"/>
                </a:solidFill>
              </a:rPr>
              <a:t>[Herod the great…son Archelaus…]</a:t>
            </a:r>
          </a:p>
          <a:p>
            <a:pPr marL="395288" indent="-395288">
              <a:spcAft>
                <a:spcPts val="600"/>
              </a:spcAft>
              <a:buNone/>
            </a:pPr>
            <a:r>
              <a:rPr lang="en-US" altLang="en-US" sz="3100" dirty="0">
                <a:solidFill>
                  <a:srgbClr val="CCFFCC"/>
                </a:solidFill>
              </a:rPr>
              <a:t>14: </a:t>
            </a:r>
            <a:r>
              <a:rPr lang="en-US" altLang="en-US" sz="3100" dirty="0">
                <a:solidFill>
                  <a:schemeClr val="bg1"/>
                </a:solidFill>
              </a:rPr>
              <a:t>Archelaus slew 3000 during Passover (Mt.2:22)</a:t>
            </a:r>
          </a:p>
          <a:p>
            <a:pPr marL="395288" indent="-395288">
              <a:spcAft>
                <a:spcPts val="0"/>
              </a:spcAft>
              <a:buNone/>
            </a:pPr>
            <a:r>
              <a:rPr lang="en-US" altLang="en-US" sz="3100" dirty="0">
                <a:solidFill>
                  <a:srgbClr val="CCFFCC"/>
                </a:solidFill>
              </a:rPr>
              <a:t>15:</a:t>
            </a:r>
            <a:r>
              <a:rPr lang="en-US" altLang="en-US" sz="3100" dirty="0">
                <a:solidFill>
                  <a:schemeClr val="bg1"/>
                </a:solidFill>
              </a:rPr>
              <a:t> He received kingdom; inspected servants</a:t>
            </a:r>
          </a:p>
          <a:p>
            <a:pPr marL="395288" indent="-395288">
              <a:spcAft>
                <a:spcPts val="0"/>
              </a:spcAft>
              <a:buNone/>
            </a:pPr>
            <a:endParaRPr lang="en-US" altLang="en-US" sz="3100" dirty="0">
              <a:solidFill>
                <a:schemeClr val="bg1"/>
              </a:solidFill>
            </a:endParaRPr>
          </a:p>
          <a:p>
            <a:pPr marL="0" indent="0">
              <a:spcAft>
                <a:spcPts val="0"/>
              </a:spcAft>
              <a:buNone/>
            </a:pPr>
            <a:endParaRPr lang="en-US" altLang="en-US" sz="3100" dirty="0">
              <a:solidFill>
                <a:schemeClr val="bg1"/>
              </a:solidFill>
            </a:endParaRPr>
          </a:p>
        </p:txBody>
      </p:sp>
    </p:spTree>
    <p:extLst>
      <p:ext uri="{BB962C8B-B14F-4D97-AF65-F5344CB8AC3E}">
        <p14:creationId xmlns:p14="http://schemas.microsoft.com/office/powerpoint/2010/main" val="4175232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rgbClr val="FFFF00"/>
                </a:solidFill>
              </a:rPr>
              <a:t>We must recognize Divine authority</a:t>
            </a:r>
          </a:p>
        </p:txBody>
      </p:sp>
      <p:sp>
        <p:nvSpPr>
          <p:cNvPr id="3075" name="Rectangle 3"/>
          <p:cNvSpPr>
            <a:spLocks noGrp="1" noChangeArrowheads="1"/>
          </p:cNvSpPr>
          <p:nvPr>
            <p:ph type="body" idx="1"/>
          </p:nvPr>
        </p:nvSpPr>
        <p:spPr>
          <a:xfrm>
            <a:off x="381000" y="685800"/>
            <a:ext cx="8382000" cy="5667081"/>
          </a:xfrm>
        </p:spPr>
        <p:txBody>
          <a:bodyPr/>
          <a:lstStyle/>
          <a:p>
            <a:pPr marL="0" indent="0">
              <a:spcAft>
                <a:spcPts val="0"/>
              </a:spcAft>
              <a:buNone/>
            </a:pPr>
            <a:r>
              <a:rPr lang="en-US" altLang="en-US" sz="3100" dirty="0">
                <a:solidFill>
                  <a:schemeClr val="bg1"/>
                </a:solidFill>
              </a:rPr>
              <a:t>Authority exists whether we recognize it or not.</a:t>
            </a:r>
          </a:p>
          <a:p>
            <a:pPr marL="0" indent="0" algn="ctr">
              <a:spcAft>
                <a:spcPts val="0"/>
              </a:spcAft>
              <a:buNone/>
            </a:pPr>
            <a:r>
              <a:rPr lang="en-US" altLang="en-US" sz="3100" dirty="0">
                <a:solidFill>
                  <a:schemeClr val="bg1"/>
                </a:solidFill>
              </a:rPr>
              <a:t>Lk.19:11-27 . . . </a:t>
            </a:r>
          </a:p>
          <a:p>
            <a:pPr marL="0" indent="0">
              <a:spcAft>
                <a:spcPts val="600"/>
              </a:spcAft>
              <a:buNone/>
            </a:pPr>
            <a:r>
              <a:rPr lang="en-US" altLang="en-US" sz="3100" dirty="0">
                <a:solidFill>
                  <a:srgbClr val="CCFFCC"/>
                </a:solidFill>
              </a:rPr>
              <a:t>16-17: </a:t>
            </a:r>
            <a:r>
              <a:rPr lang="en-US" altLang="en-US" sz="3100" u="sng" dirty="0">
                <a:solidFill>
                  <a:schemeClr val="bg1"/>
                </a:solidFill>
              </a:rPr>
              <a:t>first</a:t>
            </a:r>
            <a:r>
              <a:rPr lang="en-US" altLang="en-US" sz="3100" dirty="0">
                <a:solidFill>
                  <a:schemeClr val="bg1"/>
                </a:solidFill>
              </a:rPr>
              <a:t>:  mina + ten more</a:t>
            </a:r>
          </a:p>
          <a:p>
            <a:pPr marL="0" indent="0">
              <a:spcAft>
                <a:spcPts val="600"/>
              </a:spcAft>
              <a:buNone/>
            </a:pPr>
            <a:r>
              <a:rPr lang="en-US" altLang="en-US" sz="3100" dirty="0">
                <a:solidFill>
                  <a:srgbClr val="CCFFCC"/>
                </a:solidFill>
              </a:rPr>
              <a:t>18-19:</a:t>
            </a:r>
            <a:r>
              <a:rPr lang="en-US" altLang="en-US" sz="3100" dirty="0">
                <a:solidFill>
                  <a:schemeClr val="bg1"/>
                </a:solidFill>
              </a:rPr>
              <a:t> </a:t>
            </a:r>
            <a:r>
              <a:rPr lang="en-US" altLang="en-US" sz="3100" u="sng" dirty="0">
                <a:solidFill>
                  <a:schemeClr val="bg1"/>
                </a:solidFill>
              </a:rPr>
              <a:t>second</a:t>
            </a:r>
            <a:r>
              <a:rPr lang="en-US" altLang="en-US" sz="3100" dirty="0">
                <a:solidFill>
                  <a:schemeClr val="bg1"/>
                </a:solidFill>
              </a:rPr>
              <a:t>:  mina + five more </a:t>
            </a:r>
          </a:p>
          <a:p>
            <a:pPr marL="395288" indent="-395288">
              <a:spcAft>
                <a:spcPts val="600"/>
              </a:spcAft>
              <a:buNone/>
            </a:pPr>
            <a:r>
              <a:rPr lang="en-US" altLang="en-US" sz="3100" dirty="0">
                <a:solidFill>
                  <a:srgbClr val="CCFFCC"/>
                </a:solidFill>
              </a:rPr>
              <a:t>20-21:</a:t>
            </a:r>
            <a:r>
              <a:rPr lang="en-US" altLang="en-US" sz="3100" dirty="0">
                <a:solidFill>
                  <a:schemeClr val="bg1"/>
                </a:solidFill>
              </a:rPr>
              <a:t> </a:t>
            </a:r>
            <a:r>
              <a:rPr lang="en-US" altLang="en-US" sz="3100" u="sng" dirty="0">
                <a:solidFill>
                  <a:schemeClr val="bg1"/>
                </a:solidFill>
              </a:rPr>
              <a:t>third</a:t>
            </a:r>
            <a:r>
              <a:rPr lang="en-US" altLang="en-US" sz="3100" dirty="0">
                <a:solidFill>
                  <a:schemeClr val="bg1"/>
                </a:solidFill>
              </a:rPr>
              <a:t>:  kept in hanky; fear austere</a:t>
            </a:r>
          </a:p>
          <a:p>
            <a:pPr marL="395288" indent="-395288">
              <a:spcAft>
                <a:spcPts val="600"/>
              </a:spcAft>
              <a:buNone/>
            </a:pPr>
            <a:r>
              <a:rPr lang="en-US" altLang="en-US" sz="3100" dirty="0">
                <a:solidFill>
                  <a:srgbClr val="CCFFCC"/>
                </a:solidFill>
              </a:rPr>
              <a:t>22-23:</a:t>
            </a:r>
            <a:r>
              <a:rPr lang="en-US" altLang="en-US" sz="3100" dirty="0">
                <a:solidFill>
                  <a:schemeClr val="bg1"/>
                </a:solidFill>
              </a:rPr>
              <a:t> pronounced own sentence</a:t>
            </a:r>
          </a:p>
          <a:p>
            <a:pPr marL="395288" indent="-395288">
              <a:spcAft>
                <a:spcPts val="600"/>
              </a:spcAft>
              <a:buNone/>
            </a:pPr>
            <a:r>
              <a:rPr lang="en-US" altLang="en-US" sz="3100" dirty="0">
                <a:solidFill>
                  <a:srgbClr val="CCFFCC"/>
                </a:solidFill>
              </a:rPr>
              <a:t>24-26: </a:t>
            </a:r>
            <a:r>
              <a:rPr lang="en-US" altLang="en-US" sz="3100" dirty="0">
                <a:solidFill>
                  <a:schemeClr val="bg1"/>
                </a:solidFill>
              </a:rPr>
              <a:t>principle of judgment   </a:t>
            </a:r>
          </a:p>
          <a:p>
            <a:pPr marL="395288" indent="-395288">
              <a:spcAft>
                <a:spcPts val="0"/>
              </a:spcAft>
              <a:buNone/>
            </a:pPr>
            <a:r>
              <a:rPr lang="en-US" altLang="en-US" sz="3100" dirty="0">
                <a:solidFill>
                  <a:schemeClr val="bg1"/>
                </a:solidFill>
              </a:rPr>
              <a:t> 	 </a:t>
            </a:r>
            <a:r>
              <a:rPr lang="en-US" altLang="en-US" sz="3100" dirty="0">
                <a:solidFill>
                  <a:srgbClr val="CCFFCC"/>
                </a:solidFill>
              </a:rPr>
              <a:t>27:</a:t>
            </a:r>
            <a:r>
              <a:rPr lang="en-US" altLang="en-US" sz="3100" dirty="0">
                <a:solidFill>
                  <a:schemeClr val="bg1"/>
                </a:solidFill>
              </a:rPr>
              <a:t> sober ending</a:t>
            </a:r>
          </a:p>
          <a:p>
            <a:pPr marL="395288" indent="-395288">
              <a:spcAft>
                <a:spcPts val="0"/>
              </a:spcAft>
              <a:buNone/>
            </a:pPr>
            <a:endParaRPr lang="en-US" altLang="en-US" sz="3100" dirty="0">
              <a:solidFill>
                <a:schemeClr val="bg1"/>
              </a:solidFill>
            </a:endParaRPr>
          </a:p>
          <a:p>
            <a:pPr marL="0" indent="0">
              <a:spcAft>
                <a:spcPts val="0"/>
              </a:spcAft>
              <a:buNone/>
            </a:pPr>
            <a:endParaRPr lang="en-US" altLang="en-US" sz="3100" dirty="0">
              <a:solidFill>
                <a:schemeClr val="bg1"/>
              </a:solidFill>
            </a:endParaRPr>
          </a:p>
        </p:txBody>
      </p:sp>
    </p:spTree>
    <p:extLst>
      <p:ext uri="{BB962C8B-B14F-4D97-AF65-F5344CB8AC3E}">
        <p14:creationId xmlns:p14="http://schemas.microsoft.com/office/powerpoint/2010/main" val="2802139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rgbClr val="FFFF00"/>
                </a:solidFill>
              </a:rPr>
              <a:t>Main focus on servants</a:t>
            </a:r>
          </a:p>
        </p:txBody>
      </p:sp>
      <p:sp>
        <p:nvSpPr>
          <p:cNvPr id="3075" name="Rectangle 3"/>
          <p:cNvSpPr>
            <a:spLocks noGrp="1" noChangeArrowheads="1"/>
          </p:cNvSpPr>
          <p:nvPr>
            <p:ph type="body" idx="1"/>
          </p:nvPr>
        </p:nvSpPr>
        <p:spPr>
          <a:xfrm>
            <a:off x="381000" y="685800"/>
            <a:ext cx="8382000" cy="5667081"/>
          </a:xfrm>
        </p:spPr>
        <p:txBody>
          <a:bodyPr/>
          <a:lstStyle/>
          <a:p>
            <a:pPr marL="0" indent="0">
              <a:spcAft>
                <a:spcPts val="600"/>
              </a:spcAft>
              <a:buNone/>
            </a:pPr>
            <a:r>
              <a:rPr lang="en-US" altLang="en-US" sz="3100" dirty="0">
                <a:solidFill>
                  <a:schemeClr val="bg1"/>
                </a:solidFill>
              </a:rPr>
              <a:t>Servants:  1 Co.4</a:t>
            </a:r>
            <a:r>
              <a:rPr lang="en-US" altLang="en-US" sz="3100" baseline="30000" dirty="0">
                <a:solidFill>
                  <a:schemeClr val="bg1"/>
                </a:solidFill>
              </a:rPr>
              <a:t>1</a:t>
            </a:r>
            <a:r>
              <a:rPr lang="en-US" altLang="en-US" sz="3100" dirty="0">
                <a:solidFill>
                  <a:schemeClr val="bg1"/>
                </a:solidFill>
              </a:rPr>
              <a:t>  </a:t>
            </a:r>
            <a:r>
              <a:rPr lang="en-US" altLang="en-US" sz="3100" dirty="0">
                <a:solidFill>
                  <a:srgbClr val="FFFFCC"/>
                </a:solidFill>
              </a:rPr>
              <a:t>Let a man so consider us, as </a:t>
            </a:r>
            <a:r>
              <a:rPr lang="en-US" altLang="en-US" sz="3100" u="sng" dirty="0">
                <a:solidFill>
                  <a:srgbClr val="FFFFCC"/>
                </a:solidFill>
              </a:rPr>
              <a:t>servants</a:t>
            </a:r>
            <a:r>
              <a:rPr lang="en-US" altLang="en-US" sz="3100" dirty="0">
                <a:solidFill>
                  <a:srgbClr val="FFFFCC"/>
                </a:solidFill>
              </a:rPr>
              <a:t> of Christ and </a:t>
            </a:r>
            <a:r>
              <a:rPr lang="en-US" altLang="en-US" sz="3100" u="sng" dirty="0">
                <a:solidFill>
                  <a:srgbClr val="FFFFCC"/>
                </a:solidFill>
              </a:rPr>
              <a:t>stewards</a:t>
            </a:r>
            <a:r>
              <a:rPr lang="en-US" altLang="en-US" sz="3100" dirty="0">
                <a:solidFill>
                  <a:srgbClr val="FFFFCC"/>
                </a:solidFill>
              </a:rPr>
              <a:t> of the mysteries of God.</a:t>
            </a:r>
            <a:r>
              <a:rPr lang="en-US" altLang="en-US" sz="3100" dirty="0">
                <a:solidFill>
                  <a:schemeClr val="bg1"/>
                </a:solidFill>
              </a:rPr>
              <a:t>  </a:t>
            </a:r>
            <a:r>
              <a:rPr lang="en-US" altLang="en-US" sz="3100" baseline="30000" dirty="0">
                <a:solidFill>
                  <a:schemeClr val="bg1"/>
                </a:solidFill>
              </a:rPr>
              <a:t>2</a:t>
            </a:r>
            <a:r>
              <a:rPr lang="en-US" altLang="en-US" sz="3100" dirty="0">
                <a:solidFill>
                  <a:srgbClr val="FFFFCC"/>
                </a:solidFill>
              </a:rPr>
              <a:t>Moreover it is required in </a:t>
            </a:r>
            <a:r>
              <a:rPr lang="en-US" altLang="en-US" sz="3100" u="sng" dirty="0">
                <a:solidFill>
                  <a:srgbClr val="FFFFCC"/>
                </a:solidFill>
              </a:rPr>
              <a:t>stewards</a:t>
            </a:r>
            <a:r>
              <a:rPr lang="en-US" altLang="en-US" sz="3100" dirty="0">
                <a:solidFill>
                  <a:srgbClr val="FFFFCC"/>
                </a:solidFill>
              </a:rPr>
              <a:t> that one be found faithful.</a:t>
            </a:r>
          </a:p>
          <a:p>
            <a:pPr marL="0" indent="0">
              <a:spcAft>
                <a:spcPts val="0"/>
              </a:spcAft>
              <a:buNone/>
            </a:pPr>
            <a:r>
              <a:rPr lang="en-US" altLang="en-US" sz="3100" dirty="0">
                <a:solidFill>
                  <a:schemeClr val="bg1"/>
                </a:solidFill>
              </a:rPr>
              <a:t>Jn.12</a:t>
            </a:r>
            <a:r>
              <a:rPr lang="en-US" altLang="en-US" sz="3100" baseline="30000" dirty="0">
                <a:solidFill>
                  <a:schemeClr val="bg1"/>
                </a:solidFill>
              </a:rPr>
              <a:t>48</a:t>
            </a:r>
            <a:r>
              <a:rPr lang="en-US" altLang="en-US" sz="3100" dirty="0">
                <a:solidFill>
                  <a:schemeClr val="bg1"/>
                </a:solidFill>
              </a:rPr>
              <a:t> </a:t>
            </a:r>
            <a:r>
              <a:rPr lang="en-US" altLang="en-US" sz="3100" dirty="0">
                <a:solidFill>
                  <a:srgbClr val="FFFFCC"/>
                </a:solidFill>
              </a:rPr>
              <a:t>He who rejects Me, and does not receive My words, has that which judges him – the word that I have spoken will judge him in the last day.  </a:t>
            </a:r>
          </a:p>
          <a:p>
            <a:pPr>
              <a:spcAft>
                <a:spcPts val="0"/>
              </a:spcAft>
              <a:buFont typeface="Wingdings" panose="05000000000000000000" pitchFamily="2" charset="2"/>
              <a:buChar char="§"/>
            </a:pPr>
            <a:r>
              <a:rPr lang="en-US" altLang="en-US" sz="3100" dirty="0">
                <a:solidFill>
                  <a:schemeClr val="bg1"/>
                </a:solidFill>
              </a:rPr>
              <a:t>Principle: use it or lose it</a:t>
            </a:r>
          </a:p>
          <a:p>
            <a:pPr>
              <a:spcAft>
                <a:spcPts val="0"/>
              </a:spcAft>
              <a:buFont typeface="Wingdings" panose="05000000000000000000" pitchFamily="2" charset="2"/>
              <a:buChar char="§"/>
            </a:pPr>
            <a:r>
              <a:rPr lang="en-US" altLang="en-US" sz="3100" dirty="0">
                <a:solidFill>
                  <a:schemeClr val="bg1"/>
                </a:solidFill>
              </a:rPr>
              <a:t>It matters what we do with His ‘mina.’  </a:t>
            </a:r>
          </a:p>
          <a:p>
            <a:pPr marL="457200" lvl="1" indent="-117475">
              <a:spcAft>
                <a:spcPts val="0"/>
              </a:spcAft>
              <a:buNone/>
            </a:pPr>
            <a:r>
              <a:rPr lang="en-US" altLang="en-US" sz="2700" dirty="0">
                <a:solidFill>
                  <a:schemeClr val="bg1"/>
                </a:solidFill>
              </a:rPr>
              <a:t>[</a:t>
            </a:r>
            <a:r>
              <a:rPr lang="en-US" altLang="en-US" sz="3000" dirty="0">
                <a:solidFill>
                  <a:srgbClr val="CCECFF"/>
                </a:solidFill>
              </a:rPr>
              <a:t>spouse / children / money / friends / church</a:t>
            </a:r>
            <a:r>
              <a:rPr lang="en-US" altLang="en-US" sz="2700" dirty="0">
                <a:solidFill>
                  <a:schemeClr val="bg1"/>
                </a:solidFill>
              </a:rPr>
              <a:t>...]</a:t>
            </a:r>
          </a:p>
        </p:txBody>
      </p:sp>
    </p:spTree>
    <p:extLst>
      <p:ext uri="{BB962C8B-B14F-4D97-AF65-F5344CB8AC3E}">
        <p14:creationId xmlns:p14="http://schemas.microsoft.com/office/powerpoint/2010/main" val="2680574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13091</TotalTime>
  <Words>1631</Words>
  <Application>Microsoft Office PowerPoint</Application>
  <PresentationFormat>On-screen Show (4:3)</PresentationFormat>
  <Paragraphs>141</Paragraphs>
  <Slides>29</Slides>
  <Notes>25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29</vt:i4>
      </vt:variant>
    </vt:vector>
  </HeadingPairs>
  <TitlesOfParts>
    <vt:vector size="35" baseType="lpstr">
      <vt:lpstr>Arial</vt:lpstr>
      <vt:lpstr>Courier New</vt:lpstr>
      <vt:lpstr>Verdana</vt:lpstr>
      <vt:lpstr>Wingdings</vt:lpstr>
      <vt:lpstr>1_Default Design</vt:lpstr>
      <vt:lpstr>Default Design</vt:lpstr>
      <vt:lpstr>PowerPoint Presentation</vt:lpstr>
      <vt:lpstr>We recognize need for authority . . . </vt:lpstr>
      <vt:lpstr>PowerPoint Presentation</vt:lpstr>
      <vt:lpstr>Mt.21:23-27, one question, two forms</vt:lpstr>
      <vt:lpstr>Mt.21:23-27</vt:lpstr>
      <vt:lpstr>Mt.21:23-27</vt:lpstr>
      <vt:lpstr>We must recognize Divine authority</vt:lpstr>
      <vt:lpstr>We must recognize Divine authority</vt:lpstr>
      <vt:lpstr>Main focus on servants</vt:lpstr>
      <vt:lpstr>PowerPoint Presentation</vt:lpstr>
      <vt:lpstr>Deut.4:2</vt:lpstr>
      <vt:lpstr>Josh.1:7</vt:lpstr>
      <vt:lpstr>Jer.6:16</vt:lpstr>
      <vt:lpstr>Jer.10:23</vt:lpstr>
      <vt:lpstr>Mt.7:21-23</vt:lpstr>
      <vt:lpstr>Mt.28:18-20</vt:lpstr>
      <vt:lpstr>Gal.1:6-9</vt:lpstr>
      <vt:lpstr>Eph.5:24</vt:lpstr>
      <vt:lpstr>Phil.3:16</vt:lpstr>
      <vt:lpstr>Col.3:17</vt:lpstr>
      <vt:lpstr>1 Tim.1:3</vt:lpstr>
      <vt:lpstr>2 Tim.3:16-17</vt:lpstr>
      <vt:lpstr>James 2:10</vt:lpstr>
      <vt:lpstr>1 Pt.4:11</vt:lpstr>
      <vt:lpstr>2 Jn.9</vt:lpstr>
      <vt:lpstr>Rv.22:18-19</vt:lpstr>
      <vt:lpstr>PowerPoint Presentation</vt:lpstr>
      <vt:lpstr>1. It is wise to avoid danger.</vt:lpstr>
      <vt:lpstr>2. It is wise to avoid dangers  that threaten our soul.</vt:lpstr>
    </vt:vector>
  </TitlesOfParts>
  <Company>Duggin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1164</cp:revision>
  <dcterms:created xsi:type="dcterms:W3CDTF">2011-08-18T15:42:19Z</dcterms:created>
  <dcterms:modified xsi:type="dcterms:W3CDTF">2023-01-21T21:22:01Z</dcterms:modified>
</cp:coreProperties>
</file>