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6"/>
  </p:notesMasterIdLst>
  <p:sldIdLst>
    <p:sldId id="305" r:id="rId3"/>
    <p:sldId id="374" r:id="rId4"/>
    <p:sldId id="534" r:id="rId5"/>
    <p:sldId id="548" r:id="rId6"/>
    <p:sldId id="550" r:id="rId7"/>
    <p:sldId id="551" r:id="rId8"/>
    <p:sldId id="552" r:id="rId9"/>
    <p:sldId id="487" r:id="rId10"/>
    <p:sldId id="454" r:id="rId11"/>
    <p:sldId id="553" r:id="rId12"/>
    <p:sldId id="554" r:id="rId13"/>
    <p:sldId id="555" r:id="rId14"/>
    <p:sldId id="556" r:id="rId15"/>
    <p:sldId id="536" r:id="rId16"/>
    <p:sldId id="557" r:id="rId17"/>
    <p:sldId id="558" r:id="rId18"/>
    <p:sldId id="559" r:id="rId19"/>
    <p:sldId id="562" r:id="rId20"/>
    <p:sldId id="563" r:id="rId21"/>
    <p:sldId id="564" r:id="rId22"/>
    <p:sldId id="565" r:id="rId23"/>
    <p:sldId id="547" r:id="rId24"/>
    <p:sldId id="56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99"/>
    <a:srgbClr val="CCFFCC"/>
    <a:srgbClr val="FFFFCC"/>
    <a:srgbClr val="CCECFF"/>
    <a:srgbClr val="DDDDDD"/>
    <a:srgbClr val="800000"/>
    <a:srgbClr val="C0C0C0"/>
    <a:srgbClr val="CC00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96897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553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8728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6894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27881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58547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177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5402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0770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9136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941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98230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56228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3948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10859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26559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31397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3575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Authority: What We</a:t>
            </a:r>
            <a:br>
              <a:rPr lang="en-US" sz="3800" dirty="0">
                <a:solidFill>
                  <a:srgbClr val="CCFFFF"/>
                </a:solidFill>
                <a:latin typeface="Arial"/>
              </a:rPr>
            </a:br>
            <a:r>
              <a:rPr lang="en-US" sz="3800" dirty="0">
                <a:solidFill>
                  <a:srgbClr val="CCFFFF"/>
                </a:solidFill>
                <a:latin typeface="Arial"/>
              </a:rPr>
              <a:t>Get By Giving </a:t>
            </a:r>
            <a:r>
              <a:rPr lang="en-US" sz="3600" dirty="0">
                <a:solidFill>
                  <a:schemeClr val="bg1"/>
                </a:solidFill>
                <a:latin typeface="Times New Roman" panose="02020603050405020304" pitchFamily="18" charset="0"/>
                <a:cs typeface="Times New Roman" panose="02020603050405020304" pitchFamily="18" charset="0"/>
              </a:rPr>
              <a:t>(II)</a:t>
            </a:r>
            <a:endParaRPr kumimoji="0" lang="en-US" sz="36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2 Sm.24, offering to L</a:t>
            </a:r>
            <a:r>
              <a:rPr lang="en-US" altLang="en-US" sz="2800" dirty="0">
                <a:solidFill>
                  <a:schemeClr val="bg1"/>
                </a:solidFill>
              </a:rPr>
              <a:t>ORD</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600"/>
              </a:spcAft>
              <a:buNone/>
            </a:pPr>
            <a:r>
              <a:rPr lang="en-US" altLang="en-US" sz="3100" baseline="30000" dirty="0">
                <a:solidFill>
                  <a:srgbClr val="FFFF00"/>
                </a:solidFill>
              </a:rPr>
              <a:t>23</a:t>
            </a:r>
            <a:r>
              <a:rPr lang="en-US" altLang="en-US" sz="3100" dirty="0">
                <a:solidFill>
                  <a:schemeClr val="bg1"/>
                </a:solidFill>
              </a:rPr>
              <a:t> All these, O king, </a:t>
            </a:r>
            <a:r>
              <a:rPr lang="en-US" altLang="en-US" sz="3100" dirty="0" err="1">
                <a:solidFill>
                  <a:schemeClr val="bg1"/>
                </a:solidFill>
              </a:rPr>
              <a:t>Araunah</a:t>
            </a:r>
            <a:r>
              <a:rPr lang="en-US" altLang="en-US" sz="3100" dirty="0">
                <a:solidFill>
                  <a:schemeClr val="bg1"/>
                </a:solidFill>
              </a:rPr>
              <a:t> has given to the king…   </a:t>
            </a:r>
            <a:r>
              <a:rPr lang="en-US" altLang="en-US" sz="3100" baseline="30000" dirty="0">
                <a:solidFill>
                  <a:srgbClr val="FFFF00"/>
                </a:solidFill>
              </a:rPr>
              <a:t>24</a:t>
            </a:r>
            <a:r>
              <a:rPr lang="en-US" altLang="en-US" sz="3100" dirty="0">
                <a:solidFill>
                  <a:schemeClr val="bg1"/>
                </a:solidFill>
              </a:rPr>
              <a:t> Then the king said to </a:t>
            </a:r>
            <a:r>
              <a:rPr lang="en-US" altLang="en-US" sz="3100" dirty="0" err="1">
                <a:solidFill>
                  <a:schemeClr val="bg1"/>
                </a:solidFill>
              </a:rPr>
              <a:t>Araunah</a:t>
            </a:r>
            <a:r>
              <a:rPr lang="en-US" altLang="en-US" sz="3100" dirty="0">
                <a:solidFill>
                  <a:schemeClr val="bg1"/>
                </a:solidFill>
              </a:rPr>
              <a:t>, No, but I will </a:t>
            </a:r>
            <a:r>
              <a:rPr lang="en-US" altLang="en-US" sz="3100" u="sng" dirty="0">
                <a:solidFill>
                  <a:schemeClr val="bg1"/>
                </a:solidFill>
              </a:rPr>
              <a:t>surely</a:t>
            </a:r>
            <a:r>
              <a:rPr lang="en-US" altLang="en-US" sz="3100" dirty="0">
                <a:solidFill>
                  <a:schemeClr val="bg1"/>
                </a:solidFill>
              </a:rPr>
              <a:t> buy it from you </a:t>
            </a:r>
            <a:r>
              <a:rPr lang="en-US" altLang="en-US" sz="3100" dirty="0">
                <a:solidFill>
                  <a:srgbClr val="FFFF99"/>
                </a:solidFill>
              </a:rPr>
              <a:t>for a price</a:t>
            </a:r>
            <a:r>
              <a:rPr lang="en-US" altLang="en-US" sz="3100" dirty="0">
                <a:solidFill>
                  <a:schemeClr val="bg1"/>
                </a:solidFill>
              </a:rPr>
              <a:t>; </a:t>
            </a:r>
            <a:r>
              <a:rPr lang="en-US" altLang="en-US" sz="3100" u="sng" dirty="0">
                <a:solidFill>
                  <a:schemeClr val="bg1"/>
                </a:solidFill>
              </a:rPr>
              <a:t>nor</a:t>
            </a:r>
            <a:r>
              <a:rPr lang="en-US" altLang="en-US" sz="3100" dirty="0">
                <a:solidFill>
                  <a:schemeClr val="bg1"/>
                </a:solidFill>
              </a:rPr>
              <a:t> will I offer </a:t>
            </a:r>
            <a:r>
              <a:rPr lang="en-US" altLang="en-US" sz="3100" dirty="0">
                <a:solidFill>
                  <a:srgbClr val="FFFF99"/>
                </a:solidFill>
              </a:rPr>
              <a:t>burnt offerings to the L</a:t>
            </a:r>
            <a:r>
              <a:rPr lang="en-US" altLang="en-US" sz="2500" dirty="0">
                <a:solidFill>
                  <a:srgbClr val="FFFF99"/>
                </a:solidFill>
              </a:rPr>
              <a:t>ORD</a:t>
            </a:r>
            <a:r>
              <a:rPr lang="en-US" altLang="en-US" sz="3100" dirty="0">
                <a:solidFill>
                  <a:srgbClr val="FFFF99"/>
                </a:solidFill>
              </a:rPr>
              <a:t> </a:t>
            </a:r>
            <a:r>
              <a:rPr lang="en-US" altLang="en-US" sz="3100" dirty="0">
                <a:solidFill>
                  <a:schemeClr val="bg1"/>
                </a:solidFill>
              </a:rPr>
              <a:t>my God with that which </a:t>
            </a:r>
            <a:r>
              <a:rPr lang="en-US" altLang="en-US" sz="3100" dirty="0">
                <a:solidFill>
                  <a:srgbClr val="FFFF99"/>
                </a:solidFill>
              </a:rPr>
              <a:t>costs me nothing</a:t>
            </a:r>
            <a:r>
              <a:rPr lang="en-US" altLang="en-US" sz="3100" dirty="0">
                <a:solidFill>
                  <a:schemeClr val="bg1"/>
                </a:solidFill>
              </a:rPr>
              <a:t>.   So David bought the threshing floor and the oxen for fifty shekels of silver.</a:t>
            </a:r>
          </a:p>
          <a:p>
            <a:pPr>
              <a:spcAft>
                <a:spcPts val="0"/>
              </a:spcAft>
              <a:buFont typeface="Wingdings" panose="05000000000000000000" pitchFamily="2" charset="2"/>
              <a:buChar char="§"/>
            </a:pPr>
            <a:r>
              <a:rPr lang="en-US" altLang="en-US" sz="3100" dirty="0">
                <a:solidFill>
                  <a:srgbClr val="CCFFFF"/>
                </a:solidFill>
              </a:rPr>
              <a:t>Worship must cost the worshipper</a:t>
            </a:r>
            <a:endParaRPr lang="en-US" altLang="en-US" sz="3100" dirty="0">
              <a:solidFill>
                <a:schemeClr val="bg1"/>
              </a:solidFill>
            </a:endParaRPr>
          </a:p>
        </p:txBody>
      </p:sp>
    </p:spTree>
    <p:extLst>
      <p:ext uri="{BB962C8B-B14F-4D97-AF65-F5344CB8AC3E}">
        <p14:creationId xmlns:p14="http://schemas.microsoft.com/office/powerpoint/2010/main" val="89123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Mal.1, offering to L</a:t>
            </a:r>
            <a:r>
              <a:rPr lang="en-US" altLang="en-US" sz="2800" dirty="0">
                <a:solidFill>
                  <a:schemeClr val="bg1"/>
                </a:solidFill>
              </a:rPr>
              <a:t>ORD</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0"/>
              </a:spcAft>
              <a:buNone/>
            </a:pPr>
            <a:r>
              <a:rPr lang="en-US" altLang="en-US" sz="3000" baseline="30000" dirty="0">
                <a:solidFill>
                  <a:srgbClr val="FFFF00"/>
                </a:solidFill>
              </a:rPr>
              <a:t>12</a:t>
            </a:r>
            <a:r>
              <a:rPr lang="en-US" altLang="en-US" sz="3000" dirty="0">
                <a:solidFill>
                  <a:schemeClr val="bg1"/>
                </a:solidFill>
              </a:rPr>
              <a:t> But you profane it, In that you say, The table of the L</a:t>
            </a:r>
            <a:r>
              <a:rPr lang="en-US" altLang="en-US" sz="2500" dirty="0">
                <a:solidFill>
                  <a:schemeClr val="bg1"/>
                </a:solidFill>
              </a:rPr>
              <a:t>ORD</a:t>
            </a:r>
            <a:r>
              <a:rPr lang="en-US" altLang="en-US" sz="3000" dirty="0">
                <a:solidFill>
                  <a:schemeClr val="bg1"/>
                </a:solidFill>
              </a:rPr>
              <a:t> is defiled; And its fruit, its food, is contemptible.  </a:t>
            </a:r>
            <a:r>
              <a:rPr lang="en-US" altLang="en-US" sz="3000" baseline="30000" dirty="0">
                <a:solidFill>
                  <a:srgbClr val="FFFF00"/>
                </a:solidFill>
              </a:rPr>
              <a:t>13</a:t>
            </a:r>
            <a:r>
              <a:rPr lang="en-US" altLang="en-US" sz="3000" dirty="0">
                <a:solidFill>
                  <a:schemeClr val="bg1"/>
                </a:solidFill>
              </a:rPr>
              <a:t> You also say, Oh, what a weariness!  And you sneer at it, Says the L</a:t>
            </a:r>
            <a:r>
              <a:rPr lang="en-US" altLang="en-US" sz="2500" dirty="0">
                <a:solidFill>
                  <a:schemeClr val="bg1"/>
                </a:solidFill>
              </a:rPr>
              <a:t>ORD</a:t>
            </a:r>
            <a:r>
              <a:rPr lang="en-US" altLang="en-US" sz="3000" dirty="0">
                <a:solidFill>
                  <a:schemeClr val="bg1"/>
                </a:solidFill>
              </a:rPr>
              <a:t> of hosts.  And you bring the stolen, the lame, and the sick; Thus you bring an offering!  Should I accept this from your hand?  Says the L</a:t>
            </a:r>
            <a:r>
              <a:rPr lang="en-US" altLang="en-US" sz="2500" dirty="0">
                <a:solidFill>
                  <a:schemeClr val="bg1"/>
                </a:solidFill>
              </a:rPr>
              <a:t>ORD</a:t>
            </a:r>
            <a:r>
              <a:rPr lang="en-US" altLang="en-US" sz="3000" dirty="0">
                <a:solidFill>
                  <a:schemeClr val="bg1"/>
                </a:solidFill>
              </a:rPr>
              <a:t>.   </a:t>
            </a:r>
            <a:r>
              <a:rPr lang="en-US" altLang="en-US" sz="3000" baseline="30000" dirty="0">
                <a:solidFill>
                  <a:srgbClr val="FFFF00"/>
                </a:solidFill>
              </a:rPr>
              <a:t>14</a:t>
            </a:r>
            <a:r>
              <a:rPr lang="en-US" altLang="en-US" sz="3000" dirty="0">
                <a:solidFill>
                  <a:schemeClr val="bg1"/>
                </a:solidFill>
              </a:rPr>
              <a:t> But cursed be the deceiver Who has in his flock a male, And takes a vow, But sacrifices to the Lord what is blemished — For I am a great King, Says the L</a:t>
            </a:r>
            <a:r>
              <a:rPr lang="en-US" altLang="en-US" sz="2500" dirty="0">
                <a:solidFill>
                  <a:schemeClr val="bg1"/>
                </a:solidFill>
              </a:rPr>
              <a:t>ORD</a:t>
            </a:r>
            <a:r>
              <a:rPr lang="en-US" altLang="en-US" sz="3000" dirty="0">
                <a:solidFill>
                  <a:schemeClr val="bg1"/>
                </a:solidFill>
              </a:rPr>
              <a:t> of hosts, And My name is to be feared among the nations.</a:t>
            </a:r>
            <a:endParaRPr lang="en-US" altLang="en-US" sz="3100" dirty="0">
              <a:solidFill>
                <a:schemeClr val="bg1"/>
              </a:solidFill>
            </a:endParaRPr>
          </a:p>
        </p:txBody>
      </p:sp>
    </p:spTree>
    <p:extLst>
      <p:ext uri="{BB962C8B-B14F-4D97-AF65-F5344CB8AC3E}">
        <p14:creationId xmlns:p14="http://schemas.microsoft.com/office/powerpoint/2010/main" val="36945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1143001"/>
          </a:xfrm>
        </p:spPr>
        <p:txBody>
          <a:bodyPr/>
          <a:lstStyle/>
          <a:p>
            <a:r>
              <a:rPr lang="en-US" altLang="en-US" sz="3400" dirty="0">
                <a:solidFill>
                  <a:schemeClr val="bg1"/>
                </a:solidFill>
              </a:rPr>
              <a:t>1 Co.16 commands contribution on</a:t>
            </a:r>
            <a:br>
              <a:rPr lang="en-US" altLang="en-US" sz="3400" dirty="0">
                <a:solidFill>
                  <a:schemeClr val="bg1"/>
                </a:solidFill>
              </a:rPr>
            </a:br>
            <a:r>
              <a:rPr lang="en-US" altLang="en-US" sz="3400" dirty="0">
                <a:solidFill>
                  <a:schemeClr val="bg1"/>
                </a:solidFill>
              </a:rPr>
              <a:t>every first day of the week</a:t>
            </a:r>
            <a:endParaRPr lang="en-US" altLang="en-US" sz="2800" dirty="0">
              <a:solidFill>
                <a:schemeClr val="bg1"/>
              </a:solidFill>
            </a:endParaRPr>
          </a:p>
        </p:txBody>
      </p:sp>
      <p:sp>
        <p:nvSpPr>
          <p:cNvPr id="3075" name="Rectangle 3"/>
          <p:cNvSpPr>
            <a:spLocks noGrp="1" noChangeArrowheads="1"/>
          </p:cNvSpPr>
          <p:nvPr>
            <p:ph type="body" idx="1"/>
          </p:nvPr>
        </p:nvSpPr>
        <p:spPr>
          <a:xfrm>
            <a:off x="381000" y="1143000"/>
            <a:ext cx="8382000" cy="5209882"/>
          </a:xfrm>
        </p:spPr>
        <p:txBody>
          <a:bodyPr/>
          <a:lstStyle/>
          <a:p>
            <a:pPr marL="0" indent="0" algn="ctr">
              <a:spcAft>
                <a:spcPts val="0"/>
              </a:spcAft>
              <a:buNone/>
            </a:pPr>
            <a:r>
              <a:rPr lang="en-US" altLang="en-US" sz="3000" dirty="0">
                <a:solidFill>
                  <a:srgbClr val="CCFFFF"/>
                </a:solidFill>
              </a:rPr>
              <a:t>This was not a special / limited / temporary revelation to church at Corinth</a:t>
            </a:r>
          </a:p>
          <a:p>
            <a:pPr>
              <a:spcBef>
                <a:spcPts val="600"/>
              </a:spcBef>
              <a:spcAft>
                <a:spcPts val="600"/>
              </a:spcAft>
              <a:buFont typeface="Arial" panose="020B0604020202020204" pitchFamily="34" charset="0"/>
              <a:buChar char="•"/>
            </a:pPr>
            <a:r>
              <a:rPr lang="en-US" altLang="en-US" sz="3000" dirty="0">
                <a:solidFill>
                  <a:schemeClr val="bg1"/>
                </a:solidFill>
              </a:rPr>
              <a:t>Churches of Galatia received </a:t>
            </a:r>
            <a:r>
              <a:rPr lang="en-US" altLang="en-US" sz="3000" u="sng" dirty="0">
                <a:solidFill>
                  <a:schemeClr val="bg1"/>
                </a:solidFill>
              </a:rPr>
              <a:t>same</a:t>
            </a:r>
            <a:r>
              <a:rPr lang="en-US" altLang="en-US" sz="3000" dirty="0">
                <a:solidFill>
                  <a:schemeClr val="bg1"/>
                </a:solidFill>
              </a:rPr>
              <a:t> </a:t>
            </a:r>
            <a:r>
              <a:rPr lang="en-US" altLang="en-US" sz="3000" u="sng" dirty="0">
                <a:solidFill>
                  <a:schemeClr val="bg1"/>
                </a:solidFill>
              </a:rPr>
              <a:t>orders</a:t>
            </a:r>
            <a:r>
              <a:rPr lang="en-US" altLang="en-US" sz="3000" dirty="0">
                <a:solidFill>
                  <a:schemeClr val="bg1"/>
                </a:solidFill>
              </a:rPr>
              <a:t>, v.1   </a:t>
            </a:r>
          </a:p>
          <a:p>
            <a:pPr>
              <a:spcBef>
                <a:spcPts val="600"/>
              </a:spcBef>
              <a:spcAft>
                <a:spcPts val="600"/>
              </a:spcAft>
              <a:buFont typeface="Arial" panose="020B0604020202020204" pitchFamily="34" charset="0"/>
              <a:buChar char="•"/>
            </a:pPr>
            <a:r>
              <a:rPr lang="en-US" altLang="en-US" sz="3000" dirty="0">
                <a:solidFill>
                  <a:schemeClr val="bg1"/>
                </a:solidFill>
              </a:rPr>
              <a:t>1 Co.1:2 – </a:t>
            </a:r>
            <a:r>
              <a:rPr lang="en-US" altLang="en-US" sz="3000" dirty="0">
                <a:solidFill>
                  <a:srgbClr val="FFFF99"/>
                </a:solidFill>
              </a:rPr>
              <a:t>Paul wrote to ‘all that call upon the name of our Lord Jesus Christ in every place’  </a:t>
            </a:r>
          </a:p>
          <a:p>
            <a:pPr>
              <a:spcBef>
                <a:spcPts val="600"/>
              </a:spcBef>
              <a:spcAft>
                <a:spcPts val="600"/>
              </a:spcAft>
              <a:buFont typeface="Arial" panose="020B0604020202020204" pitchFamily="34" charset="0"/>
              <a:buChar char="•"/>
            </a:pPr>
            <a:r>
              <a:rPr lang="en-US" altLang="en-US" sz="3000" dirty="0">
                <a:solidFill>
                  <a:schemeClr val="bg1"/>
                </a:solidFill>
              </a:rPr>
              <a:t>Includes all churches then and now</a:t>
            </a:r>
          </a:p>
          <a:p>
            <a:pPr>
              <a:spcBef>
                <a:spcPts val="600"/>
              </a:spcBef>
              <a:spcAft>
                <a:spcPts val="600"/>
              </a:spcAft>
              <a:buFont typeface="Arial" panose="020B0604020202020204" pitchFamily="34" charset="0"/>
              <a:buChar char="•"/>
            </a:pPr>
            <a:r>
              <a:rPr lang="en-US" altLang="en-US" sz="3000" dirty="0">
                <a:solidFill>
                  <a:schemeClr val="bg1"/>
                </a:solidFill>
              </a:rPr>
              <a:t>Benevolence was temporary; method of raising funds is permanent model  </a:t>
            </a:r>
          </a:p>
          <a:p>
            <a:pPr>
              <a:spcBef>
                <a:spcPts val="600"/>
              </a:spcBef>
              <a:spcAft>
                <a:spcPts val="0"/>
              </a:spcAft>
              <a:buFont typeface="Arial" panose="020B0604020202020204" pitchFamily="34" charset="0"/>
              <a:buChar char="•"/>
            </a:pPr>
            <a:r>
              <a:rPr lang="en-US" altLang="en-US" sz="3000" dirty="0">
                <a:solidFill>
                  <a:schemeClr val="bg1"/>
                </a:solidFill>
              </a:rPr>
              <a:t>If we can set this command aside, we can set aside the Lord’s Supper</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411003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628732" y="1143000"/>
            <a:ext cx="5888182"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Worship Has Always Been Important</a:t>
            </a:r>
          </a:p>
        </p:txBody>
      </p:sp>
      <p:sp>
        <p:nvSpPr>
          <p:cNvPr id="3" name="Rounded Rectangle 3">
            <a:extLst>
              <a:ext uri="{FF2B5EF4-FFF2-40B4-BE49-F238E27FC236}">
                <a16:creationId xmlns:a16="http://schemas.microsoft.com/office/drawing/2014/main" id="{81311206-5BFE-2B40-C1D0-5A7641A6FA0C}"/>
              </a:ext>
            </a:extLst>
          </p:cNvPr>
          <p:cNvSpPr/>
          <p:nvPr/>
        </p:nvSpPr>
        <p:spPr bwMode="auto">
          <a:xfrm>
            <a:off x="657519" y="1771454"/>
            <a:ext cx="7837170" cy="15240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Giving is Worship</a:t>
            </a:r>
          </a:p>
        </p:txBody>
      </p:sp>
    </p:spTree>
    <p:extLst>
      <p:ext uri="{BB962C8B-B14F-4D97-AF65-F5344CB8AC3E}">
        <p14:creationId xmlns:p14="http://schemas.microsoft.com/office/powerpoint/2010/main" val="4273251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Acts 2:42</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0"/>
              </a:spcAft>
              <a:buNone/>
            </a:pPr>
            <a:r>
              <a:rPr lang="en-US" altLang="en-US" sz="3100" baseline="30000" dirty="0">
                <a:solidFill>
                  <a:srgbClr val="FFFF00"/>
                </a:solidFill>
              </a:rPr>
              <a:t>42</a:t>
            </a:r>
            <a:r>
              <a:rPr lang="en-US" altLang="en-US" sz="3100" dirty="0">
                <a:solidFill>
                  <a:srgbClr val="CCFFFF"/>
                </a:solidFill>
              </a:rPr>
              <a:t> </a:t>
            </a:r>
            <a:r>
              <a:rPr lang="en-US" altLang="en-US" sz="3100" dirty="0">
                <a:solidFill>
                  <a:schemeClr val="bg1"/>
                </a:solidFill>
              </a:rPr>
              <a:t>And they continued steadfastly in the apos-</a:t>
            </a:r>
            <a:r>
              <a:rPr lang="en-US" altLang="en-US" sz="3100" dirty="0" err="1">
                <a:solidFill>
                  <a:schemeClr val="bg1"/>
                </a:solidFill>
              </a:rPr>
              <a:t>tles’</a:t>
            </a:r>
            <a:r>
              <a:rPr lang="en-US" altLang="en-US" sz="3100" dirty="0">
                <a:solidFill>
                  <a:schemeClr val="bg1"/>
                </a:solidFill>
              </a:rPr>
              <a:t> doctrine and </a:t>
            </a:r>
            <a:r>
              <a:rPr lang="en-US" altLang="en-US" sz="3100" u="sng" dirty="0">
                <a:solidFill>
                  <a:schemeClr val="bg1"/>
                </a:solidFill>
              </a:rPr>
              <a:t>fellowship</a:t>
            </a:r>
            <a:r>
              <a:rPr lang="en-US" altLang="en-US" sz="3100" dirty="0">
                <a:solidFill>
                  <a:schemeClr val="bg1"/>
                </a:solidFill>
              </a:rPr>
              <a:t>, in the breaking of bread, and in prayers</a:t>
            </a:r>
          </a:p>
          <a:p>
            <a:pPr>
              <a:spcAft>
                <a:spcPts val="0"/>
              </a:spcAft>
              <a:buFont typeface="Wingdings" panose="05000000000000000000" pitchFamily="2" charset="2"/>
              <a:buChar char="§"/>
            </a:pPr>
            <a:r>
              <a:rPr lang="en-US" altLang="en-US" sz="3100" dirty="0">
                <a:solidFill>
                  <a:srgbClr val="CCFFFF"/>
                </a:solidFill>
              </a:rPr>
              <a:t>Spiritual context</a:t>
            </a:r>
          </a:p>
          <a:p>
            <a:pPr lvl="1">
              <a:spcAft>
                <a:spcPts val="0"/>
              </a:spcAft>
              <a:buFont typeface="Wingdings" panose="05000000000000000000" pitchFamily="2" charset="2"/>
              <a:buChar char="§"/>
            </a:pPr>
            <a:r>
              <a:rPr lang="en-US" altLang="en-US" sz="3100" dirty="0">
                <a:solidFill>
                  <a:schemeClr val="bg1"/>
                </a:solidFill>
              </a:rPr>
              <a:t>“Their fellowship was expressed not only in caring for each other, but in corporate worship too” </a:t>
            </a:r>
            <a:r>
              <a:rPr lang="en-US" altLang="en-US" sz="1600" dirty="0">
                <a:solidFill>
                  <a:schemeClr val="bg1"/>
                </a:solidFill>
              </a:rPr>
              <a:t>– Stott</a:t>
            </a:r>
            <a:endParaRPr lang="en-US" altLang="en-US" sz="2700" dirty="0">
              <a:solidFill>
                <a:schemeClr val="bg1"/>
              </a:solidFill>
            </a:endParaRPr>
          </a:p>
          <a:p>
            <a:pPr lvl="1">
              <a:spcAft>
                <a:spcPts val="0"/>
              </a:spcAft>
              <a:buFont typeface="Wingdings" panose="05000000000000000000" pitchFamily="2" charset="2"/>
              <a:buChar char="§"/>
            </a:pPr>
            <a:r>
              <a:rPr lang="en-US" altLang="en-US" sz="3100" dirty="0">
                <a:solidFill>
                  <a:schemeClr val="bg1"/>
                </a:solidFill>
              </a:rPr>
              <a:t>Fellowship included “the regular giving of their income for the support of the Lord’s work (cf. </a:t>
            </a:r>
            <a:r>
              <a:rPr lang="en-US" altLang="en-US" sz="3100" u="sng" dirty="0">
                <a:solidFill>
                  <a:schemeClr val="bg1"/>
                </a:solidFill>
              </a:rPr>
              <a:t>Ro.15:26</a:t>
            </a:r>
            <a:r>
              <a:rPr lang="en-US" altLang="en-US" sz="3100" dirty="0">
                <a:solidFill>
                  <a:schemeClr val="bg1"/>
                </a:solidFill>
              </a:rPr>
              <a:t>)” </a:t>
            </a:r>
            <a:r>
              <a:rPr lang="en-US" altLang="en-US" sz="1600" dirty="0">
                <a:solidFill>
                  <a:schemeClr val="bg1"/>
                </a:solidFill>
              </a:rPr>
              <a:t>– Jackson</a:t>
            </a:r>
          </a:p>
        </p:txBody>
      </p:sp>
    </p:spTree>
    <p:extLst>
      <p:ext uri="{BB962C8B-B14F-4D97-AF65-F5344CB8AC3E}">
        <p14:creationId xmlns:p14="http://schemas.microsoft.com/office/powerpoint/2010/main" val="120881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Acts 2:42  [Romans 15:26]</a:t>
            </a:r>
          </a:p>
        </p:txBody>
      </p:sp>
      <p:sp>
        <p:nvSpPr>
          <p:cNvPr id="3075" name="Rectangle 3"/>
          <p:cNvSpPr>
            <a:spLocks noGrp="1" noChangeArrowheads="1"/>
          </p:cNvSpPr>
          <p:nvPr>
            <p:ph type="body" idx="1"/>
          </p:nvPr>
        </p:nvSpPr>
        <p:spPr>
          <a:xfrm>
            <a:off x="304800" y="609600"/>
            <a:ext cx="8534400" cy="6019800"/>
          </a:xfrm>
        </p:spPr>
        <p:txBody>
          <a:bodyPr/>
          <a:lstStyle/>
          <a:p>
            <a:pPr marL="0" indent="0">
              <a:spcAft>
                <a:spcPts val="300"/>
              </a:spcAft>
              <a:buNone/>
            </a:pPr>
            <a:r>
              <a:rPr lang="en-US" altLang="en-US" sz="3000" dirty="0">
                <a:solidFill>
                  <a:srgbClr val="FFFFCC"/>
                </a:solidFill>
              </a:rPr>
              <a:t>“Paul tells the Romans that Macedonia and Achaia – meaning the Christians living in these provinces – have been pleased to make a </a:t>
            </a:r>
            <a:r>
              <a:rPr lang="en-US" altLang="en-US" sz="3000" dirty="0" err="1">
                <a:solidFill>
                  <a:srgbClr val="FFFFCC"/>
                </a:solidFill>
              </a:rPr>
              <a:t>contri-bution</a:t>
            </a:r>
            <a:r>
              <a:rPr lang="en-US" altLang="en-US" sz="3000" dirty="0">
                <a:solidFill>
                  <a:srgbClr val="FFFFCC"/>
                </a:solidFill>
              </a:rPr>
              <a:t>; that is, to give material expression to their participation in Christian fellowship with the believers in Jerusalem.”  </a:t>
            </a:r>
          </a:p>
          <a:p>
            <a:pPr marL="0" indent="0">
              <a:spcBef>
                <a:spcPts val="600"/>
              </a:spcBef>
              <a:spcAft>
                <a:spcPts val="0"/>
              </a:spcAft>
              <a:buNone/>
            </a:pPr>
            <a:r>
              <a:rPr lang="en-US" altLang="en-US" sz="3000" dirty="0">
                <a:solidFill>
                  <a:srgbClr val="FFFFCC"/>
                </a:solidFill>
              </a:rPr>
              <a:t>“It is interesting to observe that the word used in Ga.2:9 to indicate fellowship is the same as that which here in Ro.15:26 indicates a </a:t>
            </a:r>
            <a:r>
              <a:rPr lang="en-US" altLang="en-US" sz="3000" u="sng" dirty="0">
                <a:solidFill>
                  <a:srgbClr val="FFFFCC"/>
                </a:solidFill>
              </a:rPr>
              <a:t>contribution</a:t>
            </a:r>
            <a:r>
              <a:rPr lang="en-US" altLang="en-US" sz="3000" dirty="0">
                <a:solidFill>
                  <a:srgbClr val="FFFFCC"/>
                </a:solidFill>
              </a:rPr>
              <a:t>.   That Greek word – </a:t>
            </a:r>
            <a:r>
              <a:rPr lang="en-US" altLang="en-US" sz="3000" u="sng" dirty="0">
                <a:solidFill>
                  <a:srgbClr val="FFFFCC"/>
                </a:solidFill>
              </a:rPr>
              <a:t>koinonia</a:t>
            </a:r>
            <a:r>
              <a:rPr lang="en-US" altLang="en-US" sz="3000" dirty="0">
                <a:solidFill>
                  <a:srgbClr val="FFFFCC"/>
                </a:solidFill>
              </a:rPr>
              <a:t> – has become so familiar in our circles that it is listed as an English word in </a:t>
            </a:r>
            <a:r>
              <a:rPr lang="en-US" altLang="en-US" sz="3000" i="1" dirty="0">
                <a:solidFill>
                  <a:srgbClr val="FFFFCC"/>
                </a:solidFill>
              </a:rPr>
              <a:t>Webster’s Third International Dictionary</a:t>
            </a:r>
            <a:r>
              <a:rPr lang="en-US" altLang="en-US" sz="3000" dirty="0">
                <a:solidFill>
                  <a:srgbClr val="FFFFCC"/>
                </a:solidFill>
              </a:rPr>
              <a:t>”   </a:t>
            </a:r>
            <a:r>
              <a:rPr lang="en-US" altLang="en-US" sz="2000" dirty="0">
                <a:solidFill>
                  <a:schemeClr val="bg1"/>
                </a:solidFill>
              </a:rPr>
              <a:t>– (H)</a:t>
            </a:r>
            <a:endParaRPr lang="en-US" altLang="en-US" sz="3000" dirty="0">
              <a:solidFill>
                <a:schemeClr val="bg1"/>
              </a:solidFill>
            </a:endParaRPr>
          </a:p>
        </p:txBody>
      </p:sp>
    </p:spTree>
    <p:extLst>
      <p:ext uri="{BB962C8B-B14F-4D97-AF65-F5344CB8AC3E}">
        <p14:creationId xmlns:p14="http://schemas.microsoft.com/office/powerpoint/2010/main" val="291817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Acts 2:42, Vine – </a:t>
            </a:r>
          </a:p>
        </p:txBody>
      </p:sp>
      <p:sp>
        <p:nvSpPr>
          <p:cNvPr id="3075" name="Rectangle 3"/>
          <p:cNvSpPr>
            <a:spLocks noGrp="1" noChangeArrowheads="1"/>
          </p:cNvSpPr>
          <p:nvPr>
            <p:ph type="body" idx="1"/>
          </p:nvPr>
        </p:nvSpPr>
        <p:spPr>
          <a:xfrm>
            <a:off x="304800" y="609600"/>
            <a:ext cx="8534400" cy="5667082"/>
          </a:xfrm>
        </p:spPr>
        <p:txBody>
          <a:bodyPr/>
          <a:lstStyle/>
          <a:p>
            <a:pPr marL="0" indent="0">
              <a:spcAft>
                <a:spcPts val="300"/>
              </a:spcAft>
              <a:buNone/>
            </a:pPr>
            <a:r>
              <a:rPr lang="en-US" altLang="en-US" sz="3000" dirty="0">
                <a:solidFill>
                  <a:schemeClr val="bg1"/>
                </a:solidFill>
              </a:rPr>
              <a:t>“Communion”…used of the common experiences and interests of Christian men, Acts 2:42</a:t>
            </a:r>
            <a:r>
              <a:rPr lang="en-US" altLang="en-US" sz="3000" i="1" dirty="0">
                <a:solidFill>
                  <a:schemeClr val="bg1"/>
                </a:solidFill>
              </a:rPr>
              <a:t>…</a:t>
            </a:r>
            <a:br>
              <a:rPr lang="en-US" altLang="en-US" sz="3000" i="1" dirty="0">
                <a:solidFill>
                  <a:schemeClr val="bg1"/>
                </a:solidFill>
              </a:rPr>
            </a:br>
            <a:r>
              <a:rPr lang="en-US" altLang="en-US" sz="3000" dirty="0">
                <a:solidFill>
                  <a:schemeClr val="bg1"/>
                </a:solidFill>
              </a:rPr>
              <a:t>of sharing in the realization of the effects of the blood (i.e., the death) of Christ and the body of Christ as set forth in the emblems in the Lord’s supper,</a:t>
            </a:r>
            <a:r>
              <a:rPr lang="en-US" altLang="en-US" sz="3000" i="1" dirty="0">
                <a:solidFill>
                  <a:schemeClr val="bg1"/>
                </a:solidFill>
              </a:rPr>
              <a:t> </a:t>
            </a:r>
            <a:r>
              <a:rPr lang="en-US" altLang="en-US" sz="3000" dirty="0">
                <a:solidFill>
                  <a:schemeClr val="bg1"/>
                </a:solidFill>
              </a:rPr>
              <a:t>1 Co.10:16   [</a:t>
            </a:r>
            <a:r>
              <a:rPr lang="en-US" altLang="en-US" sz="3000" dirty="0">
                <a:solidFill>
                  <a:srgbClr val="CCFFFF"/>
                </a:solidFill>
              </a:rPr>
              <a:t>The cup of blessing which we bless, is it not the communion of the blood of Christ?  The bread which we break, is it not the communion of the body of Christ?</a:t>
            </a:r>
            <a:r>
              <a:rPr lang="en-US" altLang="en-US" sz="3000" dirty="0">
                <a:solidFill>
                  <a:schemeClr val="bg1"/>
                </a:solidFill>
              </a:rPr>
              <a:t>]</a:t>
            </a:r>
            <a:r>
              <a:rPr lang="en-US" altLang="en-US" sz="3000" dirty="0">
                <a:solidFill>
                  <a:srgbClr val="CCFFFF"/>
                </a:solidFill>
              </a:rPr>
              <a:t> </a:t>
            </a:r>
          </a:p>
          <a:p>
            <a:pPr>
              <a:spcBef>
                <a:spcPts val="600"/>
              </a:spcBef>
              <a:spcAft>
                <a:spcPts val="0"/>
              </a:spcAft>
              <a:buFont typeface="Wingdings" panose="05000000000000000000" pitchFamily="2" charset="2"/>
              <a:buChar char="§"/>
            </a:pPr>
            <a:r>
              <a:rPr lang="en-US" altLang="en-US" sz="3000" dirty="0">
                <a:solidFill>
                  <a:schemeClr val="bg1"/>
                </a:solidFill>
              </a:rPr>
              <a:t>Both Lord’s </a:t>
            </a:r>
            <a:r>
              <a:rPr lang="en-US" altLang="en-US" sz="3000" i="1" dirty="0">
                <a:solidFill>
                  <a:srgbClr val="FFFF99"/>
                </a:solidFill>
              </a:rPr>
              <a:t>supper</a:t>
            </a:r>
            <a:r>
              <a:rPr lang="en-US" altLang="en-US" sz="3000" dirty="0">
                <a:solidFill>
                  <a:schemeClr val="bg1"/>
                </a:solidFill>
              </a:rPr>
              <a:t> and </a:t>
            </a:r>
            <a:r>
              <a:rPr lang="en-US" altLang="en-US" sz="3000" i="1" dirty="0">
                <a:solidFill>
                  <a:srgbClr val="FFFF99"/>
                </a:solidFill>
              </a:rPr>
              <a:t>giving</a:t>
            </a:r>
            <a:r>
              <a:rPr lang="en-US" altLang="en-US" sz="3000" dirty="0">
                <a:solidFill>
                  <a:schemeClr val="bg1"/>
                </a:solidFill>
              </a:rPr>
              <a:t> are </a:t>
            </a:r>
            <a:r>
              <a:rPr lang="en-US" altLang="en-US" sz="3000" i="1" u="sng" dirty="0">
                <a:solidFill>
                  <a:schemeClr val="bg1"/>
                </a:solidFill>
              </a:rPr>
              <a:t>communion</a:t>
            </a:r>
            <a:r>
              <a:rPr lang="en-US" altLang="en-US" sz="3000" i="1" dirty="0">
                <a:solidFill>
                  <a:schemeClr val="bg1"/>
                </a:solidFill>
              </a:rPr>
              <a:t>, </a:t>
            </a:r>
            <a:r>
              <a:rPr lang="en-US" altLang="en-US" sz="3000" dirty="0">
                <a:solidFill>
                  <a:schemeClr val="bg1"/>
                </a:solidFill>
              </a:rPr>
              <a:t>Ro.15:26;  2 Co.8:4;  9:13;  Heb.13:16</a:t>
            </a:r>
            <a:r>
              <a:rPr lang="en-US" altLang="en-US" sz="3000" i="1" dirty="0">
                <a:solidFill>
                  <a:schemeClr val="bg1"/>
                </a:solidFill>
              </a:rPr>
              <a:t>...</a:t>
            </a:r>
          </a:p>
          <a:p>
            <a:pPr>
              <a:spcBef>
                <a:spcPts val="600"/>
              </a:spcBef>
              <a:spcAft>
                <a:spcPts val="0"/>
              </a:spcAft>
              <a:buFont typeface="Wingdings" panose="05000000000000000000" pitchFamily="2" charset="2"/>
              <a:buChar char="§"/>
            </a:pPr>
            <a:r>
              <a:rPr lang="en-US" altLang="en-US" sz="3000" i="1" dirty="0">
                <a:solidFill>
                  <a:schemeClr val="bg1"/>
                </a:solidFill>
              </a:rPr>
              <a:t>Is one worship, but not the other?</a:t>
            </a:r>
            <a:endParaRPr lang="en-US" altLang="en-US" sz="3000" dirty="0">
              <a:solidFill>
                <a:schemeClr val="bg1"/>
              </a:solidFill>
            </a:endParaRPr>
          </a:p>
        </p:txBody>
      </p:sp>
    </p:spTree>
    <p:extLst>
      <p:ext uri="{BB962C8B-B14F-4D97-AF65-F5344CB8AC3E}">
        <p14:creationId xmlns:p14="http://schemas.microsoft.com/office/powerpoint/2010/main" val="362397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Acts 24:17, offerings</a:t>
            </a:r>
          </a:p>
        </p:txBody>
      </p:sp>
      <p:sp>
        <p:nvSpPr>
          <p:cNvPr id="3075" name="Rectangle 3"/>
          <p:cNvSpPr>
            <a:spLocks noGrp="1" noChangeArrowheads="1"/>
          </p:cNvSpPr>
          <p:nvPr>
            <p:ph type="body" idx="1"/>
          </p:nvPr>
        </p:nvSpPr>
        <p:spPr>
          <a:xfrm>
            <a:off x="304800" y="685800"/>
            <a:ext cx="8534400" cy="5667082"/>
          </a:xfrm>
        </p:spPr>
        <p:txBody>
          <a:bodyPr/>
          <a:lstStyle/>
          <a:p>
            <a:pPr marL="0" indent="0">
              <a:spcAft>
                <a:spcPts val="0"/>
              </a:spcAft>
              <a:buNone/>
            </a:pPr>
            <a:r>
              <a:rPr lang="en-US" altLang="en-US" sz="3000" dirty="0">
                <a:solidFill>
                  <a:schemeClr val="bg1"/>
                </a:solidFill>
              </a:rPr>
              <a:t>“Now after many years </a:t>
            </a:r>
            <a:r>
              <a:rPr lang="en-US" altLang="en-US" sz="3000" u="sng" dirty="0">
                <a:solidFill>
                  <a:schemeClr val="bg1"/>
                </a:solidFill>
              </a:rPr>
              <a:t>I came to bring alms</a:t>
            </a:r>
            <a:r>
              <a:rPr lang="en-US" altLang="en-US" sz="3000" dirty="0">
                <a:solidFill>
                  <a:schemeClr val="bg1"/>
                </a:solidFill>
              </a:rPr>
              <a:t> </a:t>
            </a:r>
            <a:r>
              <a:rPr lang="en-US" altLang="en-US" sz="3000" u="sng" dirty="0">
                <a:solidFill>
                  <a:schemeClr val="bg1"/>
                </a:solidFill>
              </a:rPr>
              <a:t>and</a:t>
            </a:r>
            <a:r>
              <a:rPr lang="en-US" altLang="en-US" sz="3000" dirty="0">
                <a:solidFill>
                  <a:schemeClr val="bg1"/>
                </a:solidFill>
              </a:rPr>
              <a:t> </a:t>
            </a:r>
            <a:r>
              <a:rPr lang="en-US" altLang="en-US" sz="3000" i="1" u="sng" dirty="0">
                <a:solidFill>
                  <a:schemeClr val="bg1"/>
                </a:solidFill>
              </a:rPr>
              <a:t>offerings</a:t>
            </a:r>
            <a:r>
              <a:rPr lang="en-US" altLang="en-US" sz="3000" dirty="0">
                <a:solidFill>
                  <a:schemeClr val="bg1"/>
                </a:solidFill>
              </a:rPr>
              <a:t> to my nation” </a:t>
            </a:r>
          </a:p>
          <a:p>
            <a:pPr marL="519113" lvl="1" indent="-236538">
              <a:spcAft>
                <a:spcPts val="600"/>
              </a:spcAft>
              <a:buFont typeface="Wingdings" panose="05000000000000000000" pitchFamily="2" charset="2"/>
              <a:buChar char="§"/>
            </a:pPr>
            <a:r>
              <a:rPr lang="en-US" altLang="en-US" sz="2600" dirty="0">
                <a:solidFill>
                  <a:srgbClr val="FFFFCC"/>
                </a:solidFill>
              </a:rPr>
              <a:t>“</a:t>
            </a:r>
            <a:r>
              <a:rPr lang="en-US" altLang="en-US" sz="3000" dirty="0">
                <a:solidFill>
                  <a:srgbClr val="FFFFCC"/>
                </a:solidFill>
              </a:rPr>
              <a:t>Some have suggested this is an allusion to the payments made by Paul on behalf of the 4 other men mentioned in Acts 21:23–26, but the text here suggests something Paul had </a:t>
            </a:r>
            <a:r>
              <a:rPr lang="en-US" altLang="en-US" sz="3000" u="sng" dirty="0">
                <a:solidFill>
                  <a:srgbClr val="FFFFCC"/>
                </a:solidFill>
              </a:rPr>
              <a:t>planned</a:t>
            </a:r>
            <a:r>
              <a:rPr lang="en-US" altLang="en-US" sz="3000" dirty="0">
                <a:solidFill>
                  <a:srgbClr val="FFFFCC"/>
                </a:solidFill>
              </a:rPr>
              <a:t> to do </a:t>
            </a:r>
            <a:r>
              <a:rPr lang="en-US" altLang="en-US" sz="3000" u="sng" dirty="0">
                <a:solidFill>
                  <a:srgbClr val="FFFFCC"/>
                </a:solidFill>
              </a:rPr>
              <a:t>before</a:t>
            </a:r>
            <a:r>
              <a:rPr lang="en-US" altLang="en-US" sz="3000" dirty="0">
                <a:solidFill>
                  <a:srgbClr val="FFFFCC"/>
                </a:solidFill>
              </a:rPr>
              <a:t> he came; the decision to pay for the expenses of the men in 21:23ff. was made at the suggestion of the Jerusalem leadership </a:t>
            </a:r>
            <a:r>
              <a:rPr lang="en-US" altLang="en-US" sz="3000" u="sng" dirty="0">
                <a:solidFill>
                  <a:srgbClr val="FFFFCC"/>
                </a:solidFill>
              </a:rPr>
              <a:t>after</a:t>
            </a:r>
            <a:r>
              <a:rPr lang="en-US" altLang="en-US" sz="3000" dirty="0">
                <a:solidFill>
                  <a:srgbClr val="FFFFCC"/>
                </a:solidFill>
              </a:rPr>
              <a:t> he arrived” </a:t>
            </a:r>
            <a:r>
              <a:rPr lang="en-US" altLang="en-US" sz="2000" dirty="0">
                <a:solidFill>
                  <a:schemeClr val="bg1"/>
                </a:solidFill>
              </a:rPr>
              <a:t>– </a:t>
            </a:r>
            <a:r>
              <a:rPr lang="en-US" altLang="en-US" sz="2000" dirty="0" err="1">
                <a:solidFill>
                  <a:schemeClr val="bg1"/>
                </a:solidFill>
              </a:rPr>
              <a:t>NetB</a:t>
            </a:r>
            <a:endParaRPr lang="en-US" altLang="en-US" sz="2000" dirty="0">
              <a:solidFill>
                <a:schemeClr val="bg1"/>
              </a:solidFill>
            </a:endParaRPr>
          </a:p>
          <a:p>
            <a:pPr marL="519113" lvl="1" indent="-236538">
              <a:spcAft>
                <a:spcPts val="0"/>
              </a:spcAft>
              <a:buFont typeface="Wingdings" panose="05000000000000000000" pitchFamily="2" charset="2"/>
              <a:buChar char="§"/>
            </a:pPr>
            <a:r>
              <a:rPr lang="en-US" altLang="en-US" sz="3000" dirty="0">
                <a:solidFill>
                  <a:schemeClr val="bg1"/>
                </a:solidFill>
              </a:rPr>
              <a:t>Either way: ‘offering’ is worship.   Ep.5:2</a:t>
            </a:r>
          </a:p>
        </p:txBody>
      </p:sp>
    </p:spTree>
    <p:extLst>
      <p:ext uri="{BB962C8B-B14F-4D97-AF65-F5344CB8AC3E}">
        <p14:creationId xmlns:p14="http://schemas.microsoft.com/office/powerpoint/2010/main" val="39814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Ph.2:17, offering</a:t>
            </a:r>
          </a:p>
        </p:txBody>
      </p:sp>
      <p:sp>
        <p:nvSpPr>
          <p:cNvPr id="3075" name="Rectangle 3"/>
          <p:cNvSpPr>
            <a:spLocks noGrp="1" noChangeArrowheads="1"/>
          </p:cNvSpPr>
          <p:nvPr>
            <p:ph type="body" idx="1"/>
          </p:nvPr>
        </p:nvSpPr>
        <p:spPr>
          <a:xfrm>
            <a:off x="304800" y="685800"/>
            <a:ext cx="8534400" cy="5667082"/>
          </a:xfrm>
        </p:spPr>
        <p:txBody>
          <a:bodyPr/>
          <a:lstStyle/>
          <a:p>
            <a:pPr marL="0" indent="0">
              <a:spcAft>
                <a:spcPts val="0"/>
              </a:spcAft>
              <a:buNone/>
            </a:pPr>
            <a:r>
              <a:rPr lang="en-US" altLang="en-US" sz="3000" dirty="0">
                <a:solidFill>
                  <a:schemeClr val="bg1"/>
                </a:solidFill>
              </a:rPr>
              <a:t>“even if I am being </a:t>
            </a:r>
            <a:r>
              <a:rPr lang="en-US" altLang="en-US" sz="3000" u="sng" dirty="0">
                <a:solidFill>
                  <a:schemeClr val="bg1"/>
                </a:solidFill>
              </a:rPr>
              <a:t>poured out as a drink offering upon</a:t>
            </a:r>
            <a:r>
              <a:rPr lang="en-US" altLang="en-US" sz="3000" dirty="0">
                <a:solidFill>
                  <a:schemeClr val="bg1"/>
                </a:solidFill>
              </a:rPr>
              <a:t> the </a:t>
            </a:r>
            <a:r>
              <a:rPr lang="en-US" altLang="en-US" sz="3000" u="sng" dirty="0">
                <a:solidFill>
                  <a:schemeClr val="bg1"/>
                </a:solidFill>
              </a:rPr>
              <a:t>sacrifice and service of your faith</a:t>
            </a:r>
            <a:r>
              <a:rPr lang="en-US" altLang="en-US" sz="3000" dirty="0">
                <a:solidFill>
                  <a:schemeClr val="bg1"/>
                </a:solidFill>
              </a:rPr>
              <a:t>, I rejoice and share my joy with you all”</a:t>
            </a:r>
          </a:p>
          <a:p>
            <a:pPr marL="395288" lvl="1" indent="-225425">
              <a:spcAft>
                <a:spcPts val="0"/>
              </a:spcAft>
              <a:buFont typeface="Arial" panose="020B0604020202020204" pitchFamily="34" charset="0"/>
              <a:buChar char="•"/>
            </a:pPr>
            <a:r>
              <a:rPr lang="en-US" altLang="en-US" sz="3100" dirty="0">
                <a:solidFill>
                  <a:schemeClr val="bg1"/>
                </a:solidFill>
              </a:rPr>
              <a:t>OT:  wine was poured on the sacrifice, a drink offering to God (Nu.15)</a:t>
            </a:r>
          </a:p>
          <a:p>
            <a:pPr marL="395288" lvl="1" indent="-225425">
              <a:spcAft>
                <a:spcPts val="0"/>
              </a:spcAft>
              <a:buFont typeface="Arial" panose="020B0604020202020204" pitchFamily="34" charset="0"/>
              <a:buChar char="•"/>
            </a:pPr>
            <a:r>
              <a:rPr lang="en-US" altLang="en-US" sz="3100" dirty="0">
                <a:solidFill>
                  <a:schemeClr val="bg1"/>
                </a:solidFill>
              </a:rPr>
              <a:t>Paul’s blood is the libation  </a:t>
            </a:r>
          </a:p>
          <a:p>
            <a:pPr marL="395288" lvl="1" indent="-225425">
              <a:spcAft>
                <a:spcPts val="0"/>
              </a:spcAft>
              <a:buFont typeface="Arial" panose="020B0604020202020204" pitchFamily="34" charset="0"/>
              <a:buChar char="•"/>
            </a:pPr>
            <a:r>
              <a:rPr lang="en-US" altLang="en-US" sz="3100" dirty="0">
                <a:solidFill>
                  <a:schemeClr val="bg1"/>
                </a:solidFill>
              </a:rPr>
              <a:t>Philippians are priests who bring the </a:t>
            </a:r>
            <a:r>
              <a:rPr lang="en-US" altLang="en-US" sz="3100" dirty="0" err="1">
                <a:solidFill>
                  <a:schemeClr val="bg1"/>
                </a:solidFill>
              </a:rPr>
              <a:t>sacri-ficial</a:t>
            </a:r>
            <a:r>
              <a:rPr lang="en-US" altLang="en-US" sz="3100" dirty="0">
                <a:solidFill>
                  <a:schemeClr val="bg1"/>
                </a:solidFill>
              </a:rPr>
              <a:t> offering (in progress, 1:29) – living sacrifices, Ro.12:1)   </a:t>
            </a:r>
          </a:p>
          <a:p>
            <a:pPr marL="395288" lvl="1" indent="-225425">
              <a:spcAft>
                <a:spcPts val="0"/>
              </a:spcAft>
              <a:buFont typeface="Arial" panose="020B0604020202020204" pitchFamily="34" charset="0"/>
              <a:buChar char="•"/>
            </a:pPr>
            <a:r>
              <a:rPr lang="en-US" altLang="en-US" sz="3100" dirty="0">
                <a:solidFill>
                  <a:schemeClr val="bg1"/>
                </a:solidFill>
              </a:rPr>
              <a:t>Paul can rejoice with them: double sacrifice gives opportunity for further fellowship</a:t>
            </a:r>
          </a:p>
        </p:txBody>
      </p:sp>
      <p:sp>
        <p:nvSpPr>
          <p:cNvPr id="2" name="Oval 1">
            <a:extLst>
              <a:ext uri="{FF2B5EF4-FFF2-40B4-BE49-F238E27FC236}">
                <a16:creationId xmlns:a16="http://schemas.microsoft.com/office/drawing/2014/main" id="{CCAEA4D3-C0AB-45DD-4310-243FC3DC6C18}"/>
              </a:ext>
            </a:extLst>
          </p:cNvPr>
          <p:cNvSpPr/>
          <p:nvPr/>
        </p:nvSpPr>
        <p:spPr>
          <a:xfrm>
            <a:off x="4095946" y="1219200"/>
            <a:ext cx="1447800" cy="457200"/>
          </a:xfrm>
          <a:prstGeom prst="ellipse">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83DEFC24-AB27-3B53-2786-1CC5547EA16D}"/>
              </a:ext>
            </a:extLst>
          </p:cNvPr>
          <p:cNvCxnSpPr>
            <a:cxnSpLocks/>
            <a:stCxn id="2" idx="5"/>
          </p:cNvCxnSpPr>
          <p:nvPr/>
        </p:nvCxnSpPr>
        <p:spPr>
          <a:xfrm>
            <a:off x="5331721" y="1609445"/>
            <a:ext cx="1764306" cy="12099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4EA3094-AC69-1B22-F311-12868DD7F4D2}"/>
              </a:ext>
            </a:extLst>
          </p:cNvPr>
          <p:cNvSpPr/>
          <p:nvPr/>
        </p:nvSpPr>
        <p:spPr>
          <a:xfrm>
            <a:off x="5543746" y="2819400"/>
            <a:ext cx="3219254" cy="914401"/>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sacrificial service,</a:t>
            </a:r>
            <a:br>
              <a:rPr lang="en-US" sz="3000" dirty="0">
                <a:solidFill>
                  <a:srgbClr val="FFFF99"/>
                </a:solidFill>
              </a:rPr>
            </a:br>
            <a:r>
              <a:rPr lang="en-US" sz="2800" dirty="0">
                <a:solidFill>
                  <a:srgbClr val="CCFFCC"/>
                </a:solidFill>
              </a:rPr>
              <a:t>2:17 </a:t>
            </a:r>
            <a:r>
              <a:rPr lang="en-US" sz="1600" dirty="0">
                <a:solidFill>
                  <a:schemeClr val="bg1"/>
                </a:solidFill>
              </a:rPr>
              <a:t>(BDAG, 591)</a:t>
            </a:r>
            <a:endParaRPr lang="en-US" sz="3000" dirty="0">
              <a:solidFill>
                <a:schemeClr val="bg1"/>
              </a:solidFill>
            </a:endParaRPr>
          </a:p>
        </p:txBody>
      </p:sp>
    </p:spTree>
    <p:extLst>
      <p:ext uri="{BB962C8B-B14F-4D97-AF65-F5344CB8AC3E}">
        <p14:creationId xmlns:p14="http://schemas.microsoft.com/office/powerpoint/2010/main" val="112176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Ph.2:25, worship</a:t>
            </a:r>
          </a:p>
        </p:txBody>
      </p:sp>
      <p:sp>
        <p:nvSpPr>
          <p:cNvPr id="3075" name="Rectangle 3"/>
          <p:cNvSpPr>
            <a:spLocks noGrp="1" noChangeArrowheads="1"/>
          </p:cNvSpPr>
          <p:nvPr>
            <p:ph type="body" idx="1"/>
          </p:nvPr>
        </p:nvSpPr>
        <p:spPr>
          <a:xfrm>
            <a:off x="304800" y="685800"/>
            <a:ext cx="8534400" cy="5667082"/>
          </a:xfrm>
        </p:spPr>
        <p:txBody>
          <a:bodyPr/>
          <a:lstStyle/>
          <a:p>
            <a:pPr marL="0" indent="0">
              <a:spcAft>
                <a:spcPts val="0"/>
              </a:spcAft>
              <a:buNone/>
            </a:pPr>
            <a:r>
              <a:rPr lang="en-US" altLang="en-US" sz="3000" dirty="0">
                <a:solidFill>
                  <a:schemeClr val="bg1"/>
                </a:solidFill>
              </a:rPr>
              <a:t>“Epaphroditus … who is also your messenger and </a:t>
            </a:r>
            <a:r>
              <a:rPr lang="en-US" altLang="en-US" sz="3000" dirty="0">
                <a:solidFill>
                  <a:srgbClr val="CCFFFF"/>
                </a:solidFill>
              </a:rPr>
              <a:t>minister</a:t>
            </a:r>
            <a:r>
              <a:rPr lang="en-US" altLang="en-US" sz="3000" dirty="0">
                <a:solidFill>
                  <a:schemeClr val="bg1"/>
                </a:solidFill>
              </a:rPr>
              <a:t> to my need”</a:t>
            </a:r>
          </a:p>
          <a:p>
            <a:pPr marL="574675" lvl="1" indent="-234950">
              <a:spcAft>
                <a:spcPts val="600"/>
              </a:spcAft>
              <a:buFont typeface="Arial" panose="020B0604020202020204" pitchFamily="34" charset="0"/>
              <a:buChar char="•"/>
            </a:pPr>
            <a:r>
              <a:rPr lang="en-US" altLang="en-US" sz="3100" dirty="0">
                <a:solidFill>
                  <a:schemeClr val="bg1"/>
                </a:solidFill>
              </a:rPr>
              <a:t>Our ‘</a:t>
            </a:r>
            <a:r>
              <a:rPr lang="en-US" altLang="en-US" sz="3100" dirty="0">
                <a:solidFill>
                  <a:srgbClr val="CCFFFF"/>
                </a:solidFill>
              </a:rPr>
              <a:t>liturgy</a:t>
            </a:r>
            <a:r>
              <a:rPr lang="en-US" altLang="en-US" sz="3100" dirty="0">
                <a:solidFill>
                  <a:schemeClr val="bg1"/>
                </a:solidFill>
              </a:rPr>
              <a:t>’ (worship)</a:t>
            </a:r>
          </a:p>
          <a:p>
            <a:pPr marL="974725" lvl="2" indent="-234950">
              <a:spcAft>
                <a:spcPts val="600"/>
              </a:spcAft>
              <a:buFont typeface="Arial" panose="020B0604020202020204" pitchFamily="34" charset="0"/>
              <a:buChar char="•"/>
            </a:pPr>
            <a:r>
              <a:rPr lang="en-US" altLang="en-US" sz="3100" dirty="0">
                <a:solidFill>
                  <a:schemeClr val="bg1"/>
                </a:solidFill>
              </a:rPr>
              <a:t>Our giving is to God</a:t>
            </a:r>
          </a:p>
          <a:p>
            <a:pPr marL="1431925" lvl="3" indent="-234950">
              <a:spcAft>
                <a:spcPts val="600"/>
              </a:spcAft>
              <a:buFont typeface="Arial" panose="020B0604020202020204" pitchFamily="34" charset="0"/>
              <a:buChar char="•"/>
            </a:pPr>
            <a:r>
              <a:rPr lang="en-US" altLang="en-US" sz="3100" dirty="0">
                <a:solidFill>
                  <a:schemeClr val="bg1"/>
                </a:solidFill>
              </a:rPr>
              <a:t>Mt.25:40 … </a:t>
            </a:r>
            <a:r>
              <a:rPr lang="en-US" altLang="en-US" sz="3100" dirty="0">
                <a:solidFill>
                  <a:srgbClr val="CCFFCC"/>
                </a:solidFill>
              </a:rPr>
              <a:t>inasmuch as you did it to one of the least of these my brethren, </a:t>
            </a:r>
            <a:r>
              <a:rPr lang="en-US" altLang="en-US" sz="3100" u="sng" dirty="0">
                <a:solidFill>
                  <a:srgbClr val="CCFFCC"/>
                </a:solidFill>
              </a:rPr>
              <a:t>you did it to Me</a:t>
            </a:r>
          </a:p>
          <a:p>
            <a:pPr marL="574675" lvl="1" indent="-234950">
              <a:spcAft>
                <a:spcPts val="0"/>
              </a:spcAft>
              <a:buFont typeface="Arial" panose="020B0604020202020204" pitchFamily="34" charset="0"/>
              <a:buChar char="•"/>
            </a:pPr>
            <a:r>
              <a:rPr lang="en-US" altLang="en-US" sz="3100" u="sng" dirty="0">
                <a:solidFill>
                  <a:schemeClr val="bg1"/>
                </a:solidFill>
              </a:rPr>
              <a:t>Is this worship?</a:t>
            </a:r>
          </a:p>
        </p:txBody>
      </p:sp>
    </p:spTree>
    <p:extLst>
      <p:ext uri="{BB962C8B-B14F-4D97-AF65-F5344CB8AC3E}">
        <p14:creationId xmlns:p14="http://schemas.microsoft.com/office/powerpoint/2010/main" val="231193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Problems in religion stem</a:t>
            </a:r>
            <a:br>
              <a:rPr lang="en-US" altLang="en-US" sz="3400" dirty="0">
                <a:solidFill>
                  <a:srgbClr val="FFFF00"/>
                </a:solidFill>
              </a:rPr>
            </a:br>
            <a:r>
              <a:rPr lang="en-US" altLang="en-US" sz="3400" dirty="0">
                <a:solidFill>
                  <a:srgbClr val="FFFF00"/>
                </a:solidFill>
              </a:rPr>
              <a:t>from rejection of authority</a:t>
            </a:r>
          </a:p>
        </p:txBody>
      </p:sp>
      <p:sp>
        <p:nvSpPr>
          <p:cNvPr id="3075" name="Rectangle 3"/>
          <p:cNvSpPr>
            <a:spLocks noGrp="1" noChangeArrowheads="1"/>
          </p:cNvSpPr>
          <p:nvPr>
            <p:ph type="body" idx="1"/>
          </p:nvPr>
        </p:nvSpPr>
        <p:spPr>
          <a:xfrm>
            <a:off x="457200" y="1371600"/>
            <a:ext cx="8229600" cy="5181600"/>
          </a:xfrm>
        </p:spPr>
        <p:txBody>
          <a:bodyPr/>
          <a:lstStyle/>
          <a:p>
            <a:pPr>
              <a:spcAft>
                <a:spcPts val="300"/>
              </a:spcAft>
            </a:pPr>
            <a:r>
              <a:rPr lang="en-US" altLang="en-US" sz="3100" dirty="0">
                <a:solidFill>
                  <a:schemeClr val="bg1"/>
                </a:solidFill>
              </a:rPr>
              <a:t>AD 1311: sprinkling … Council of Ravenna</a:t>
            </a:r>
          </a:p>
          <a:p>
            <a:pPr>
              <a:spcAft>
                <a:spcPts val="0"/>
              </a:spcAft>
            </a:pPr>
            <a:r>
              <a:rPr lang="en-US" altLang="en-US" sz="3100" dirty="0">
                <a:solidFill>
                  <a:schemeClr val="bg1"/>
                </a:solidFill>
              </a:rPr>
              <a:t>Mt.16:19 apostles, not ‘popes’</a:t>
            </a:r>
          </a:p>
          <a:p>
            <a:pPr lvl="1">
              <a:spcAft>
                <a:spcPts val="300"/>
              </a:spcAft>
            </a:pPr>
            <a:r>
              <a:rPr lang="en-US" altLang="en-US" sz="3100" dirty="0">
                <a:solidFill>
                  <a:srgbClr val="FFFFCC"/>
                </a:solidFill>
              </a:rPr>
              <a:t>Apostles merely teach what Lord already authorized</a:t>
            </a:r>
          </a:p>
          <a:p>
            <a:pPr marL="914400" lvl="2" indent="-227013">
              <a:spcAft>
                <a:spcPts val="300"/>
              </a:spcAft>
            </a:pPr>
            <a:r>
              <a:rPr lang="en-US" altLang="en-US" sz="3100" dirty="0">
                <a:solidFill>
                  <a:schemeClr val="bg1"/>
                </a:solidFill>
              </a:rPr>
              <a:t>1 Co.14:37, Paul writes…the </a:t>
            </a:r>
            <a:r>
              <a:rPr lang="en-US" altLang="en-US" sz="3100" i="1" dirty="0">
                <a:solidFill>
                  <a:srgbClr val="CCFFFF"/>
                </a:solidFill>
              </a:rPr>
              <a:t>command-</a:t>
            </a:r>
            <a:r>
              <a:rPr lang="en-US" altLang="en-US" sz="3100" i="1" dirty="0" err="1">
                <a:solidFill>
                  <a:srgbClr val="CCFFFF"/>
                </a:solidFill>
              </a:rPr>
              <a:t>ments</a:t>
            </a:r>
            <a:r>
              <a:rPr lang="en-US" altLang="en-US" sz="3100" i="1" dirty="0">
                <a:solidFill>
                  <a:srgbClr val="CCFFFF"/>
                </a:solidFill>
              </a:rPr>
              <a:t> of the Lord</a:t>
            </a:r>
          </a:p>
          <a:p>
            <a:pPr lvl="1">
              <a:spcAft>
                <a:spcPts val="300"/>
              </a:spcAft>
            </a:pPr>
            <a:r>
              <a:rPr lang="en-US" altLang="en-US" sz="3100" dirty="0">
                <a:solidFill>
                  <a:schemeClr val="bg1"/>
                </a:solidFill>
              </a:rPr>
              <a:t>Change agents suggest ways to change work / worship of church</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09601"/>
          </a:xfrm>
        </p:spPr>
        <p:txBody>
          <a:bodyPr/>
          <a:lstStyle/>
          <a:p>
            <a:r>
              <a:rPr lang="en-US" altLang="en-US" sz="3400" dirty="0">
                <a:solidFill>
                  <a:schemeClr val="bg1"/>
                </a:solidFill>
              </a:rPr>
              <a:t>Ph.4:14-18, shared</a:t>
            </a:r>
          </a:p>
        </p:txBody>
      </p:sp>
      <p:sp>
        <p:nvSpPr>
          <p:cNvPr id="3075" name="Rectangle 3"/>
          <p:cNvSpPr>
            <a:spLocks noGrp="1" noChangeArrowheads="1"/>
          </p:cNvSpPr>
          <p:nvPr>
            <p:ph type="body" idx="1"/>
          </p:nvPr>
        </p:nvSpPr>
        <p:spPr>
          <a:xfrm>
            <a:off x="304800" y="533400"/>
            <a:ext cx="8534400" cy="5943600"/>
          </a:xfrm>
        </p:spPr>
        <p:txBody>
          <a:bodyPr/>
          <a:lstStyle/>
          <a:p>
            <a:pPr marL="0" indent="0">
              <a:spcAft>
                <a:spcPts val="0"/>
              </a:spcAft>
              <a:buNone/>
            </a:pPr>
            <a:r>
              <a:rPr lang="en-US" altLang="en-US" sz="3000" baseline="30000" dirty="0">
                <a:solidFill>
                  <a:srgbClr val="FFFF00"/>
                </a:solidFill>
              </a:rPr>
              <a:t>14</a:t>
            </a:r>
            <a:r>
              <a:rPr lang="en-US" altLang="en-US" sz="3000" dirty="0">
                <a:solidFill>
                  <a:schemeClr val="bg1"/>
                </a:solidFill>
              </a:rPr>
              <a:t> “Nevertheless you have done well that you </a:t>
            </a:r>
            <a:r>
              <a:rPr lang="en-US" altLang="en-US" sz="3000" u="sng" dirty="0">
                <a:solidFill>
                  <a:srgbClr val="CCFFFF"/>
                </a:solidFill>
              </a:rPr>
              <a:t>shared</a:t>
            </a:r>
            <a:r>
              <a:rPr lang="en-US" altLang="en-US" sz="3000" dirty="0">
                <a:solidFill>
                  <a:schemeClr val="bg1"/>
                </a:solidFill>
              </a:rPr>
              <a:t> in my distress.   </a:t>
            </a:r>
            <a:r>
              <a:rPr lang="en-US" altLang="en-US" sz="3000" baseline="30000" dirty="0">
                <a:solidFill>
                  <a:srgbClr val="FFFF00"/>
                </a:solidFill>
              </a:rPr>
              <a:t>15</a:t>
            </a:r>
            <a:r>
              <a:rPr lang="en-US" altLang="en-US" sz="3000" dirty="0">
                <a:solidFill>
                  <a:schemeClr val="bg1"/>
                </a:solidFill>
              </a:rPr>
              <a:t> Now you Philippians know also that in the beginning of the gospel, when I departed from Macedonia, no church shared with me concerning </a:t>
            </a:r>
            <a:r>
              <a:rPr lang="en-US" altLang="en-US" sz="3000" u="sng" dirty="0">
                <a:solidFill>
                  <a:srgbClr val="CCFFFF"/>
                </a:solidFill>
              </a:rPr>
              <a:t>giving and receiving </a:t>
            </a:r>
            <a:r>
              <a:rPr lang="en-US" altLang="en-US" sz="3000" dirty="0">
                <a:solidFill>
                  <a:schemeClr val="bg1"/>
                </a:solidFill>
              </a:rPr>
              <a:t>but you only.   </a:t>
            </a:r>
            <a:r>
              <a:rPr lang="en-US" altLang="en-US" sz="3000" baseline="30000" dirty="0">
                <a:solidFill>
                  <a:srgbClr val="FFFF00"/>
                </a:solidFill>
              </a:rPr>
              <a:t>16</a:t>
            </a:r>
            <a:r>
              <a:rPr lang="en-US" altLang="en-US" sz="3000" dirty="0">
                <a:solidFill>
                  <a:schemeClr val="bg1"/>
                </a:solidFill>
              </a:rPr>
              <a:t> For even in Thessalonica you </a:t>
            </a:r>
            <a:r>
              <a:rPr lang="en-US" altLang="en-US" sz="3000" dirty="0">
                <a:solidFill>
                  <a:srgbClr val="CCFFFF"/>
                </a:solidFill>
              </a:rPr>
              <a:t>sent aid once and again for my necessities</a:t>
            </a:r>
            <a:r>
              <a:rPr lang="en-US" altLang="en-US" sz="3000" dirty="0">
                <a:solidFill>
                  <a:schemeClr val="bg1"/>
                </a:solidFill>
              </a:rPr>
              <a:t>. </a:t>
            </a:r>
            <a:r>
              <a:rPr lang="en-US" altLang="en-US" sz="3000" baseline="30000" dirty="0">
                <a:solidFill>
                  <a:srgbClr val="FFFF00"/>
                </a:solidFill>
              </a:rPr>
              <a:t>17</a:t>
            </a:r>
            <a:r>
              <a:rPr lang="en-US" altLang="en-US" sz="3000" dirty="0">
                <a:solidFill>
                  <a:schemeClr val="bg1"/>
                </a:solidFill>
              </a:rPr>
              <a:t> Not that I seek the </a:t>
            </a:r>
            <a:r>
              <a:rPr lang="en-US" altLang="en-US" sz="3000" u="sng" dirty="0">
                <a:solidFill>
                  <a:srgbClr val="CCFFFF"/>
                </a:solidFill>
              </a:rPr>
              <a:t>gift</a:t>
            </a:r>
            <a:r>
              <a:rPr lang="en-US" altLang="en-US" sz="3000" dirty="0">
                <a:solidFill>
                  <a:schemeClr val="bg1"/>
                </a:solidFill>
              </a:rPr>
              <a:t>, but I seek the </a:t>
            </a:r>
            <a:r>
              <a:rPr lang="en-US" altLang="en-US" sz="3000" u="sng" dirty="0">
                <a:solidFill>
                  <a:srgbClr val="CCFFFF"/>
                </a:solidFill>
              </a:rPr>
              <a:t>fruit that abounds to your account</a:t>
            </a:r>
            <a:r>
              <a:rPr lang="en-US" altLang="en-US" sz="3000" dirty="0">
                <a:solidFill>
                  <a:schemeClr val="bg1"/>
                </a:solidFill>
              </a:rPr>
              <a:t>.   </a:t>
            </a:r>
            <a:r>
              <a:rPr lang="en-US" altLang="en-US" sz="3000" baseline="30000" dirty="0">
                <a:solidFill>
                  <a:srgbClr val="FFFF00"/>
                </a:solidFill>
              </a:rPr>
              <a:t>18</a:t>
            </a:r>
            <a:r>
              <a:rPr lang="en-US" altLang="en-US" sz="3000" dirty="0">
                <a:solidFill>
                  <a:schemeClr val="bg1"/>
                </a:solidFill>
              </a:rPr>
              <a:t> Indeed I have all and abound. I am full, having received from Epaphroditus the things sent from you, </a:t>
            </a:r>
            <a:r>
              <a:rPr lang="en-US" altLang="en-US" sz="3000" u="sng" dirty="0">
                <a:solidFill>
                  <a:srgbClr val="CCFFFF"/>
                </a:solidFill>
              </a:rPr>
              <a:t>a sweet-smelling aroma, an acceptable sacrifice</a:t>
            </a:r>
            <a:r>
              <a:rPr lang="en-US" altLang="en-US" sz="3000" dirty="0">
                <a:solidFill>
                  <a:schemeClr val="bg1"/>
                </a:solidFill>
              </a:rPr>
              <a:t>, well pleasing to God.”   [Gn.8:20f. ... Ep.5:2.  Ph.4:18]</a:t>
            </a:r>
          </a:p>
          <a:p>
            <a:pPr marL="0" indent="0">
              <a:spcAft>
                <a:spcPts val="0"/>
              </a:spcAft>
              <a:buNone/>
            </a:pPr>
            <a:endParaRPr lang="en-US" altLang="en-US" sz="3000" dirty="0">
              <a:solidFill>
                <a:schemeClr val="bg1"/>
              </a:solidFill>
            </a:endParaRPr>
          </a:p>
        </p:txBody>
      </p:sp>
    </p:spTree>
    <p:extLst>
      <p:ext uri="{BB962C8B-B14F-4D97-AF65-F5344CB8AC3E}">
        <p14:creationId xmlns:p14="http://schemas.microsoft.com/office/powerpoint/2010/main" val="1992147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628732" y="1143000"/>
            <a:ext cx="5888182"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Worship Has Always Been Important</a:t>
            </a:r>
          </a:p>
        </p:txBody>
      </p:sp>
      <p:sp>
        <p:nvSpPr>
          <p:cNvPr id="3" name="Rounded Rectangle 3">
            <a:extLst>
              <a:ext uri="{FF2B5EF4-FFF2-40B4-BE49-F238E27FC236}">
                <a16:creationId xmlns:a16="http://schemas.microsoft.com/office/drawing/2014/main" id="{81311206-5BFE-2B40-C1D0-5A7641A6FA0C}"/>
              </a:ext>
            </a:extLst>
          </p:cNvPr>
          <p:cNvSpPr/>
          <p:nvPr/>
        </p:nvSpPr>
        <p:spPr bwMode="auto">
          <a:xfrm>
            <a:off x="657519" y="23622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What we Get by Giving</a:t>
            </a:r>
          </a:p>
        </p:txBody>
      </p:sp>
      <p:sp>
        <p:nvSpPr>
          <p:cNvPr id="4" name="Rounded Rectangle 3">
            <a:extLst>
              <a:ext uri="{FF2B5EF4-FFF2-40B4-BE49-F238E27FC236}">
                <a16:creationId xmlns:a16="http://schemas.microsoft.com/office/drawing/2014/main" id="{49C8A702-DFFE-7C4A-525C-242A89794EFD}"/>
              </a:ext>
            </a:extLst>
          </p:cNvPr>
          <p:cNvSpPr/>
          <p:nvPr/>
        </p:nvSpPr>
        <p:spPr bwMode="auto">
          <a:xfrm>
            <a:off x="1629265" y="1752600"/>
            <a:ext cx="5888182" cy="4572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Giving is Worship</a:t>
            </a:r>
          </a:p>
        </p:txBody>
      </p:sp>
    </p:spTree>
    <p:extLst>
      <p:ext uri="{BB962C8B-B14F-4D97-AF65-F5344CB8AC3E}">
        <p14:creationId xmlns:p14="http://schemas.microsoft.com/office/powerpoint/2010/main" val="4044560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2 Co.9</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600"/>
              </a:spcAft>
              <a:buNone/>
            </a:pPr>
            <a:r>
              <a:rPr lang="en-US" altLang="en-US" sz="3000" dirty="0">
                <a:solidFill>
                  <a:schemeClr val="bg1"/>
                </a:solidFill>
              </a:rPr>
              <a:t>6: </a:t>
            </a:r>
            <a:r>
              <a:rPr lang="en-US" altLang="en-US" sz="3000" dirty="0">
                <a:solidFill>
                  <a:srgbClr val="CCFFCC"/>
                </a:solidFill>
              </a:rPr>
              <a:t>bountiful harvest </a:t>
            </a:r>
            <a:r>
              <a:rPr lang="en-US" altLang="en-US" sz="2800" dirty="0">
                <a:solidFill>
                  <a:schemeClr val="bg1"/>
                </a:solidFill>
              </a:rPr>
              <a:t>(</a:t>
            </a:r>
            <a:r>
              <a:rPr lang="en-US" altLang="en-US" sz="2900" dirty="0">
                <a:solidFill>
                  <a:schemeClr val="bg1"/>
                </a:solidFill>
              </a:rPr>
              <a:t>sowing is not throwing away</a:t>
            </a:r>
            <a:r>
              <a:rPr lang="en-US" altLang="en-US" sz="2800" dirty="0">
                <a:solidFill>
                  <a:schemeClr val="bg1"/>
                </a:solidFill>
              </a:rPr>
              <a:t>)</a:t>
            </a:r>
            <a:endParaRPr lang="en-US" altLang="en-US" sz="2900" dirty="0">
              <a:solidFill>
                <a:schemeClr val="bg1"/>
              </a:solidFill>
            </a:endParaRPr>
          </a:p>
          <a:p>
            <a:pPr marL="0" indent="0">
              <a:spcAft>
                <a:spcPts val="600"/>
              </a:spcAft>
              <a:buNone/>
            </a:pPr>
            <a:r>
              <a:rPr lang="en-US" altLang="en-US" sz="3000" dirty="0">
                <a:solidFill>
                  <a:schemeClr val="bg1"/>
                </a:solidFill>
              </a:rPr>
              <a:t>7: </a:t>
            </a:r>
            <a:r>
              <a:rPr lang="en-US" altLang="en-US" sz="3000" dirty="0">
                <a:solidFill>
                  <a:srgbClr val="CCFFCC"/>
                </a:solidFill>
              </a:rPr>
              <a:t>love of God.    </a:t>
            </a:r>
            <a:r>
              <a:rPr lang="en-US" altLang="en-US" sz="3000" dirty="0">
                <a:solidFill>
                  <a:schemeClr val="bg1"/>
                </a:solidFill>
              </a:rPr>
              <a:t>Hb.13:10, 12, 15-16</a:t>
            </a:r>
          </a:p>
          <a:p>
            <a:pPr marL="0" indent="0">
              <a:spcAft>
                <a:spcPts val="600"/>
              </a:spcAft>
              <a:buNone/>
            </a:pPr>
            <a:r>
              <a:rPr lang="en-US" altLang="en-US" sz="3000" dirty="0">
                <a:solidFill>
                  <a:schemeClr val="bg1"/>
                </a:solidFill>
              </a:rPr>
              <a:t>8-10: </a:t>
            </a:r>
            <a:r>
              <a:rPr lang="en-US" altLang="en-US" sz="3000" dirty="0">
                <a:solidFill>
                  <a:srgbClr val="CCFFCC"/>
                </a:solidFill>
              </a:rPr>
              <a:t>adequate supply for every good work</a:t>
            </a:r>
          </a:p>
          <a:p>
            <a:pPr marL="0" indent="0">
              <a:spcAft>
                <a:spcPts val="600"/>
              </a:spcAft>
              <a:buNone/>
            </a:pPr>
            <a:r>
              <a:rPr lang="en-US" altLang="en-US" sz="3000" dirty="0">
                <a:solidFill>
                  <a:schemeClr val="bg1"/>
                </a:solidFill>
              </a:rPr>
              <a:t>11-14: </a:t>
            </a:r>
            <a:r>
              <a:rPr lang="en-US" altLang="en-US" sz="3000" dirty="0">
                <a:solidFill>
                  <a:srgbClr val="CCFFCC"/>
                </a:solidFill>
              </a:rPr>
              <a:t>glorification of God</a:t>
            </a:r>
          </a:p>
          <a:p>
            <a:pPr marL="0" indent="0">
              <a:spcAft>
                <a:spcPts val="600"/>
              </a:spcAft>
              <a:buNone/>
            </a:pPr>
            <a:r>
              <a:rPr lang="en-US" altLang="en-US" sz="3000" dirty="0">
                <a:solidFill>
                  <a:schemeClr val="bg1"/>
                </a:solidFill>
              </a:rPr>
              <a:t>15: </a:t>
            </a:r>
            <a:r>
              <a:rPr lang="en-US" altLang="en-US" sz="3000" dirty="0">
                <a:solidFill>
                  <a:srgbClr val="CCFFCC"/>
                </a:solidFill>
              </a:rPr>
              <a:t>become like God</a:t>
            </a:r>
          </a:p>
        </p:txBody>
      </p:sp>
      <p:sp>
        <p:nvSpPr>
          <p:cNvPr id="2" name="Speech Bubble: Rectangle 1">
            <a:extLst>
              <a:ext uri="{FF2B5EF4-FFF2-40B4-BE49-F238E27FC236}">
                <a16:creationId xmlns:a16="http://schemas.microsoft.com/office/drawing/2014/main" id="{F7CCA7FA-DB83-94ED-A251-C3E5D9D8E044}"/>
              </a:ext>
            </a:extLst>
          </p:cNvPr>
          <p:cNvSpPr/>
          <p:nvPr/>
        </p:nvSpPr>
        <p:spPr>
          <a:xfrm>
            <a:off x="389643" y="4267200"/>
            <a:ext cx="8382000" cy="1066800"/>
          </a:xfrm>
          <a:prstGeom prst="wedgeRectCallout">
            <a:avLst>
              <a:gd name="adj1" fmla="val -3791"/>
              <a:gd name="adj2" fmla="val -287739"/>
            </a:avLst>
          </a:prstGeom>
          <a:solidFill>
            <a:schemeClr val="accent6">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Offer the sacrifice</a:t>
            </a:r>
            <a:r>
              <a:rPr lang="en-US" sz="3000" dirty="0"/>
              <a:t> / </a:t>
            </a:r>
            <a:r>
              <a:rPr lang="en-US" sz="3000" dirty="0">
                <a:solidFill>
                  <a:srgbClr val="FFFF99"/>
                </a:solidFill>
              </a:rPr>
              <a:t>sacrifices</a:t>
            </a:r>
            <a:r>
              <a:rPr lang="en-US" sz="3000" dirty="0"/>
              <a:t> – worship words</a:t>
            </a:r>
          </a:p>
          <a:p>
            <a:pPr algn="ctr"/>
            <a:r>
              <a:rPr lang="en-US" sz="3000" dirty="0">
                <a:solidFill>
                  <a:srgbClr val="FFFF99"/>
                </a:solidFill>
              </a:rPr>
              <a:t>Do good </a:t>
            </a:r>
            <a:r>
              <a:rPr lang="en-US" sz="3000" dirty="0"/>
              <a:t>/ </a:t>
            </a:r>
            <a:r>
              <a:rPr lang="en-US" sz="3000" dirty="0">
                <a:solidFill>
                  <a:srgbClr val="FFFF99"/>
                </a:solidFill>
              </a:rPr>
              <a:t>share</a:t>
            </a:r>
            <a:r>
              <a:rPr lang="en-US" sz="3000" dirty="0"/>
              <a:t> – involves giving / benevolence</a:t>
            </a:r>
          </a:p>
        </p:txBody>
      </p:sp>
    </p:spTree>
    <p:extLst>
      <p:ext uri="{BB962C8B-B14F-4D97-AF65-F5344CB8AC3E}">
        <p14:creationId xmlns:p14="http://schemas.microsoft.com/office/powerpoint/2010/main" val="35998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rgbClr val="FFFF00"/>
                </a:solidFill>
              </a:rPr>
              <a:t>Paul Butler</a:t>
            </a:r>
          </a:p>
        </p:txBody>
      </p:sp>
      <p:sp>
        <p:nvSpPr>
          <p:cNvPr id="3075" name="Rectangle 3"/>
          <p:cNvSpPr>
            <a:spLocks noGrp="1" noChangeArrowheads="1"/>
          </p:cNvSpPr>
          <p:nvPr>
            <p:ph type="body" idx="1"/>
          </p:nvPr>
        </p:nvSpPr>
        <p:spPr>
          <a:xfrm>
            <a:off x="381000" y="685800"/>
            <a:ext cx="8382000" cy="5667082"/>
          </a:xfrm>
        </p:spPr>
        <p:txBody>
          <a:bodyPr/>
          <a:lstStyle/>
          <a:p>
            <a:pPr marL="0" indent="0">
              <a:spcAft>
                <a:spcPts val="600"/>
              </a:spcAft>
              <a:buNone/>
            </a:pPr>
            <a:r>
              <a:rPr lang="en-US" altLang="en-US" sz="3000" dirty="0">
                <a:solidFill>
                  <a:schemeClr val="bg1"/>
                </a:solidFill>
              </a:rPr>
              <a:t>“In the culture of the first century, most people were paid at the end of every day for their labor (Mt.20:8).  Every day they ‘stored up’ part of their daily wages, according to how much they were paid, and deposited it on the Lord’s Day…  This is clearly an assertion that in the first century church there was a time (first day of the week) and a responsible administering (deposit) for money given by Christians to the Lord’s work.  It is also a clear indication that the early Christians met on the first day of the week to worship and share in the Lord’s work” </a:t>
            </a:r>
            <a:endParaRPr lang="en-US" altLang="en-US" sz="3000" dirty="0">
              <a:solidFill>
                <a:srgbClr val="CCFFCC"/>
              </a:solidFill>
            </a:endParaRPr>
          </a:p>
        </p:txBody>
      </p:sp>
    </p:spTree>
    <p:extLst>
      <p:ext uri="{BB962C8B-B14F-4D97-AF65-F5344CB8AC3E}">
        <p14:creationId xmlns:p14="http://schemas.microsoft.com/office/powerpoint/2010/main" val="267374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Changes in giving</a:t>
            </a:r>
          </a:p>
        </p:txBody>
      </p:sp>
      <p:sp>
        <p:nvSpPr>
          <p:cNvPr id="3075" name="Rectangle 3"/>
          <p:cNvSpPr>
            <a:spLocks noGrp="1" noChangeArrowheads="1"/>
          </p:cNvSpPr>
          <p:nvPr>
            <p:ph type="body" idx="1"/>
          </p:nvPr>
        </p:nvSpPr>
        <p:spPr>
          <a:xfrm>
            <a:off x="457200" y="1219200"/>
            <a:ext cx="8229600" cy="5181600"/>
          </a:xfrm>
        </p:spPr>
        <p:txBody>
          <a:bodyPr/>
          <a:lstStyle/>
          <a:p>
            <a:pPr marL="0" indent="0">
              <a:spcAft>
                <a:spcPts val="300"/>
              </a:spcAft>
              <a:buNone/>
            </a:pPr>
            <a:r>
              <a:rPr lang="en-US" altLang="en-US" sz="3100" dirty="0">
                <a:solidFill>
                  <a:schemeClr val="bg1"/>
                </a:solidFill>
              </a:rPr>
              <a:t>a. </a:t>
            </a:r>
            <a:r>
              <a:rPr lang="en-US" altLang="en-US" sz="3100" dirty="0">
                <a:solidFill>
                  <a:srgbClr val="CCFFCC"/>
                </a:solidFill>
              </a:rPr>
              <a:t>Giving should be hidden from visitors</a:t>
            </a:r>
          </a:p>
          <a:p>
            <a:pPr lvl="1">
              <a:spcAft>
                <a:spcPts val="300"/>
              </a:spcAft>
            </a:pPr>
            <a:r>
              <a:rPr lang="en-US" altLang="en-US" sz="3100" dirty="0">
                <a:solidFill>
                  <a:schemeClr val="bg1"/>
                </a:solidFill>
              </a:rPr>
              <a:t>Passing a basket may make some feel uncomfortable…</a:t>
            </a:r>
          </a:p>
          <a:p>
            <a:pPr lvl="1">
              <a:spcAft>
                <a:spcPts val="300"/>
              </a:spcAft>
            </a:pPr>
            <a:r>
              <a:rPr lang="en-US" altLang="en-US" sz="3100" u="sng" dirty="0">
                <a:solidFill>
                  <a:schemeClr val="bg1"/>
                </a:solidFill>
              </a:rPr>
              <a:t>Lord’s supper</a:t>
            </a:r>
            <a:r>
              <a:rPr lang="en-US" altLang="en-US" sz="3100" dirty="0">
                <a:solidFill>
                  <a:schemeClr val="bg1"/>
                </a:solidFill>
              </a:rPr>
              <a:t> too?  .  .  .  </a:t>
            </a:r>
          </a:p>
          <a:p>
            <a:pPr lvl="1">
              <a:spcAft>
                <a:spcPts val="300"/>
              </a:spcAft>
            </a:pPr>
            <a:r>
              <a:rPr lang="en-US" altLang="en-US" sz="3100" u="sng" dirty="0">
                <a:solidFill>
                  <a:schemeClr val="bg1"/>
                </a:solidFill>
              </a:rPr>
              <a:t>Preaching truth</a:t>
            </a:r>
            <a:r>
              <a:rPr lang="en-US" altLang="en-US" sz="3100" dirty="0">
                <a:solidFill>
                  <a:schemeClr val="bg1"/>
                </a:solidFill>
              </a:rPr>
              <a:t> may embarrass visitors.   </a:t>
            </a:r>
          </a:p>
          <a:p>
            <a:pPr lvl="2">
              <a:spcAft>
                <a:spcPts val="300"/>
              </a:spcAft>
            </a:pPr>
            <a:r>
              <a:rPr lang="en-US" altLang="en-US" sz="3100" dirty="0">
                <a:solidFill>
                  <a:schemeClr val="bg1"/>
                </a:solidFill>
              </a:rPr>
              <a:t>Resort to sermonettes, few Scriptures, no applications?</a:t>
            </a:r>
          </a:p>
          <a:p>
            <a:pPr lvl="2">
              <a:spcAft>
                <a:spcPts val="300"/>
              </a:spcAft>
            </a:pPr>
            <a:r>
              <a:rPr lang="en-US" altLang="en-US" sz="3100" dirty="0">
                <a:solidFill>
                  <a:schemeClr val="bg1"/>
                </a:solidFill>
              </a:rPr>
              <a:t>1 Co.14:24-25…</a:t>
            </a:r>
          </a:p>
          <a:p>
            <a:pPr lvl="2">
              <a:spcAft>
                <a:spcPts val="300"/>
              </a:spcAft>
            </a:pPr>
            <a:r>
              <a:rPr lang="en-US" altLang="en-US" sz="3100" dirty="0">
                <a:solidFill>
                  <a:schemeClr val="bg1"/>
                </a:solidFill>
              </a:rPr>
              <a:t>Speak on repentance?  Judgment?</a:t>
            </a:r>
            <a:r>
              <a:rPr lang="en-US" altLang="en-US" sz="2700" dirty="0">
                <a:solidFill>
                  <a:schemeClr val="bg1"/>
                </a:solidFill>
              </a:rPr>
              <a:t>  . . .</a:t>
            </a:r>
          </a:p>
        </p:txBody>
      </p:sp>
    </p:spTree>
    <p:extLst>
      <p:ext uri="{BB962C8B-B14F-4D97-AF65-F5344CB8AC3E}">
        <p14:creationId xmlns:p14="http://schemas.microsoft.com/office/powerpoint/2010/main" val="285204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Changes in giving</a:t>
            </a:r>
          </a:p>
        </p:txBody>
      </p:sp>
      <p:sp>
        <p:nvSpPr>
          <p:cNvPr id="3075" name="Rectangle 3"/>
          <p:cNvSpPr>
            <a:spLocks noGrp="1" noChangeArrowheads="1"/>
          </p:cNvSpPr>
          <p:nvPr>
            <p:ph type="body" idx="1"/>
          </p:nvPr>
        </p:nvSpPr>
        <p:spPr>
          <a:xfrm>
            <a:off x="457200" y="1219200"/>
            <a:ext cx="8229600" cy="5181600"/>
          </a:xfrm>
        </p:spPr>
        <p:txBody>
          <a:bodyPr/>
          <a:lstStyle/>
          <a:p>
            <a:pPr marL="0" indent="0">
              <a:spcAft>
                <a:spcPts val="300"/>
              </a:spcAft>
              <a:buNone/>
            </a:pPr>
            <a:r>
              <a:rPr lang="en-US" altLang="en-US" sz="3100" dirty="0">
                <a:solidFill>
                  <a:schemeClr val="bg1"/>
                </a:solidFill>
              </a:rPr>
              <a:t>b. </a:t>
            </a:r>
            <a:r>
              <a:rPr lang="en-US" altLang="en-US" sz="3100" dirty="0">
                <a:solidFill>
                  <a:srgbClr val="CCFFCC"/>
                </a:solidFill>
              </a:rPr>
              <a:t>Giving should not be announced</a:t>
            </a:r>
            <a:r>
              <a:rPr lang="en-US" altLang="en-US" sz="3100" dirty="0">
                <a:solidFill>
                  <a:srgbClr val="FFFF00"/>
                </a:solidFill>
              </a:rPr>
              <a:t>/</a:t>
            </a:r>
            <a:r>
              <a:rPr lang="en-US" altLang="en-US" sz="3100" dirty="0">
                <a:solidFill>
                  <a:srgbClr val="CCFFCC"/>
                </a:solidFill>
              </a:rPr>
              <a:t>mentioned</a:t>
            </a:r>
          </a:p>
          <a:p>
            <a:pPr lvl="1">
              <a:spcAft>
                <a:spcPts val="300"/>
              </a:spcAft>
            </a:pPr>
            <a:r>
              <a:rPr lang="en-US" altLang="en-US" sz="3100" dirty="0">
                <a:solidFill>
                  <a:schemeClr val="bg1"/>
                </a:solidFill>
              </a:rPr>
              <a:t>Members secretly put money in box (in auditorium, back room…)</a:t>
            </a:r>
          </a:p>
          <a:p>
            <a:pPr lvl="2">
              <a:spcAft>
                <a:spcPts val="300"/>
              </a:spcAft>
            </a:pPr>
            <a:r>
              <a:rPr lang="en-US" altLang="en-US" sz="3100" dirty="0">
                <a:solidFill>
                  <a:schemeClr val="bg1"/>
                </a:solidFill>
              </a:rPr>
              <a:t>Do these preachers ever speak on </a:t>
            </a:r>
            <a:r>
              <a:rPr lang="en-US" altLang="en-US" sz="3100" dirty="0">
                <a:solidFill>
                  <a:srgbClr val="FFFF99"/>
                </a:solidFill>
              </a:rPr>
              <a:t>giving</a:t>
            </a:r>
            <a:r>
              <a:rPr lang="en-US" altLang="en-US" sz="3100" dirty="0">
                <a:solidFill>
                  <a:schemeClr val="bg1"/>
                </a:solidFill>
              </a:rPr>
              <a:t>?  …</a:t>
            </a:r>
            <a:r>
              <a:rPr lang="en-US" altLang="en-US" sz="3100" dirty="0">
                <a:solidFill>
                  <a:srgbClr val="FFFF99"/>
                </a:solidFill>
              </a:rPr>
              <a:t>generously</a:t>
            </a:r>
            <a:r>
              <a:rPr lang="en-US" altLang="en-US" sz="3100" dirty="0">
                <a:solidFill>
                  <a:schemeClr val="bg1"/>
                </a:solidFill>
              </a:rPr>
              <a:t>?  …</a:t>
            </a:r>
            <a:r>
              <a:rPr lang="en-US" altLang="en-US" sz="3100" dirty="0">
                <a:solidFill>
                  <a:srgbClr val="FFFF99"/>
                </a:solidFill>
              </a:rPr>
              <a:t>regularly</a:t>
            </a:r>
            <a:r>
              <a:rPr lang="en-US" altLang="en-US" sz="3100" dirty="0">
                <a:solidFill>
                  <a:schemeClr val="bg1"/>
                </a:solidFill>
              </a:rPr>
              <a:t>?</a:t>
            </a:r>
          </a:p>
          <a:p>
            <a:pPr lvl="2">
              <a:spcAft>
                <a:spcPts val="300"/>
              </a:spcAft>
            </a:pPr>
            <a:r>
              <a:rPr lang="en-US" altLang="en-US" sz="3100" dirty="0">
                <a:solidFill>
                  <a:schemeClr val="bg1"/>
                </a:solidFill>
              </a:rPr>
              <a:t>Are ‘giving’ </a:t>
            </a:r>
            <a:r>
              <a:rPr lang="en-US" altLang="en-US" sz="3100" u="sng" dirty="0">
                <a:solidFill>
                  <a:schemeClr val="bg1"/>
                </a:solidFill>
              </a:rPr>
              <a:t>sermons</a:t>
            </a:r>
            <a:r>
              <a:rPr lang="en-US" altLang="en-US" sz="3100" dirty="0">
                <a:solidFill>
                  <a:schemeClr val="bg1"/>
                </a:solidFill>
              </a:rPr>
              <a:t> out of date?  </a:t>
            </a:r>
          </a:p>
          <a:p>
            <a:pPr lvl="3">
              <a:spcAft>
                <a:spcPts val="300"/>
              </a:spcAft>
            </a:pPr>
            <a:r>
              <a:rPr lang="en-US" altLang="en-US" sz="3100" dirty="0">
                <a:solidFill>
                  <a:schemeClr val="bg1"/>
                </a:solidFill>
              </a:rPr>
              <a:t>Does this mean NT is out of date?</a:t>
            </a:r>
          </a:p>
          <a:p>
            <a:pPr lvl="2">
              <a:spcAft>
                <a:spcPts val="300"/>
              </a:spcAft>
            </a:pPr>
            <a:r>
              <a:rPr lang="en-US" altLang="en-US" sz="3100" dirty="0">
                <a:solidFill>
                  <a:schemeClr val="bg1"/>
                </a:solidFill>
              </a:rPr>
              <a:t>Is Bible class ‘worship’?  [Should we leave it at home?]</a:t>
            </a:r>
          </a:p>
        </p:txBody>
      </p:sp>
    </p:spTree>
    <p:extLst>
      <p:ext uri="{BB962C8B-B14F-4D97-AF65-F5344CB8AC3E}">
        <p14:creationId xmlns:p14="http://schemas.microsoft.com/office/powerpoint/2010/main" val="28422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Changes in giving</a:t>
            </a:r>
          </a:p>
        </p:txBody>
      </p:sp>
      <p:sp>
        <p:nvSpPr>
          <p:cNvPr id="3075" name="Rectangle 3"/>
          <p:cNvSpPr>
            <a:spLocks noGrp="1" noChangeArrowheads="1"/>
          </p:cNvSpPr>
          <p:nvPr>
            <p:ph type="body" idx="1"/>
          </p:nvPr>
        </p:nvSpPr>
        <p:spPr>
          <a:xfrm>
            <a:off x="457200" y="1219200"/>
            <a:ext cx="8229600" cy="5181600"/>
          </a:xfrm>
        </p:spPr>
        <p:txBody>
          <a:bodyPr/>
          <a:lstStyle/>
          <a:p>
            <a:pPr marL="395288" indent="-395288">
              <a:spcAft>
                <a:spcPts val="300"/>
              </a:spcAft>
              <a:buNone/>
            </a:pPr>
            <a:r>
              <a:rPr lang="en-US" altLang="en-US" sz="3100" dirty="0">
                <a:solidFill>
                  <a:schemeClr val="bg1"/>
                </a:solidFill>
              </a:rPr>
              <a:t>c. </a:t>
            </a:r>
            <a:r>
              <a:rPr lang="en-US" altLang="en-US" sz="3100" dirty="0">
                <a:solidFill>
                  <a:srgbClr val="CCFFCC"/>
                </a:solidFill>
              </a:rPr>
              <a:t>Scripture does not specify a certain day for giving  </a:t>
            </a:r>
          </a:p>
          <a:p>
            <a:pPr lvl="1">
              <a:spcAft>
                <a:spcPts val="300"/>
              </a:spcAft>
            </a:pPr>
            <a:r>
              <a:rPr lang="en-US" altLang="en-US" sz="3100" dirty="0">
                <a:solidFill>
                  <a:schemeClr val="bg1"/>
                </a:solidFill>
              </a:rPr>
              <a:t>What about the parallel between 1 Co.16 and Acts 20:7?</a:t>
            </a:r>
          </a:p>
          <a:p>
            <a:pPr lvl="2">
              <a:spcAft>
                <a:spcPts val="300"/>
              </a:spcAft>
            </a:pPr>
            <a:r>
              <a:rPr lang="en-US" altLang="en-US" sz="3100" dirty="0">
                <a:solidFill>
                  <a:schemeClr val="bg1"/>
                </a:solidFill>
              </a:rPr>
              <a:t>1 Co.16 is more emphatic (“</a:t>
            </a:r>
            <a:r>
              <a:rPr lang="en-US" altLang="en-US" sz="3100" i="1" dirty="0">
                <a:solidFill>
                  <a:srgbClr val="FFFF99"/>
                </a:solidFill>
              </a:rPr>
              <a:t>every</a:t>
            </a:r>
            <a:r>
              <a:rPr lang="en-US" altLang="en-US" sz="3100" dirty="0">
                <a:solidFill>
                  <a:schemeClr val="bg1"/>
                </a:solidFill>
              </a:rPr>
              <a:t>”)</a:t>
            </a:r>
          </a:p>
          <a:p>
            <a:pPr lvl="2">
              <a:spcAft>
                <a:spcPts val="300"/>
              </a:spcAft>
            </a:pPr>
            <a:r>
              <a:rPr lang="en-US" altLang="en-US" sz="3100" dirty="0">
                <a:solidFill>
                  <a:schemeClr val="bg1"/>
                </a:solidFill>
              </a:rPr>
              <a:t>Should they treat Lord’s supper as they treat contribution?</a:t>
            </a:r>
          </a:p>
        </p:txBody>
      </p:sp>
    </p:spTree>
    <p:extLst>
      <p:ext uri="{BB962C8B-B14F-4D97-AF65-F5344CB8AC3E}">
        <p14:creationId xmlns:p14="http://schemas.microsoft.com/office/powerpoint/2010/main" val="341304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Changes in giving</a:t>
            </a:r>
          </a:p>
        </p:txBody>
      </p:sp>
      <p:sp>
        <p:nvSpPr>
          <p:cNvPr id="3075" name="Rectangle 3"/>
          <p:cNvSpPr>
            <a:spLocks noGrp="1" noChangeArrowheads="1"/>
          </p:cNvSpPr>
          <p:nvPr>
            <p:ph type="body" idx="1"/>
          </p:nvPr>
        </p:nvSpPr>
        <p:spPr>
          <a:xfrm>
            <a:off x="457200" y="1219200"/>
            <a:ext cx="8229600" cy="5181600"/>
          </a:xfrm>
        </p:spPr>
        <p:txBody>
          <a:bodyPr/>
          <a:lstStyle/>
          <a:p>
            <a:pPr marL="395288" indent="-395288">
              <a:spcAft>
                <a:spcPts val="0"/>
              </a:spcAft>
              <a:buNone/>
            </a:pPr>
            <a:r>
              <a:rPr lang="en-US" altLang="en-US" sz="3100" dirty="0">
                <a:solidFill>
                  <a:schemeClr val="bg1"/>
                </a:solidFill>
              </a:rPr>
              <a:t>d. </a:t>
            </a:r>
            <a:r>
              <a:rPr lang="en-US" altLang="en-US" sz="3100" dirty="0">
                <a:solidFill>
                  <a:srgbClr val="CCFFCC"/>
                </a:solidFill>
              </a:rPr>
              <a:t>Some say 1 Co.16 is an expediency (aid; convenience): we can do it any day</a:t>
            </a:r>
          </a:p>
          <a:p>
            <a:pPr lvl="1">
              <a:spcAft>
                <a:spcPts val="300"/>
              </a:spcAft>
            </a:pPr>
            <a:r>
              <a:rPr lang="en-US" altLang="en-US" sz="3100" dirty="0">
                <a:solidFill>
                  <a:schemeClr val="bg1"/>
                </a:solidFill>
              </a:rPr>
              <a:t>“</a:t>
            </a:r>
            <a:r>
              <a:rPr lang="en-US" altLang="en-US" sz="3100" dirty="0">
                <a:solidFill>
                  <a:srgbClr val="FFFFCC"/>
                </a:solidFill>
              </a:rPr>
              <a:t>as I </a:t>
            </a:r>
            <a:r>
              <a:rPr lang="en-US" altLang="en-US" sz="3100" u="sng" dirty="0">
                <a:solidFill>
                  <a:srgbClr val="FFFFCC"/>
                </a:solidFill>
              </a:rPr>
              <a:t>gave order</a:t>
            </a:r>
            <a:r>
              <a:rPr lang="en-US" altLang="en-US" sz="3100" dirty="0">
                <a:solidFill>
                  <a:srgbClr val="FFFFCC"/>
                </a:solidFill>
              </a:rPr>
              <a:t> to </a:t>
            </a:r>
            <a:r>
              <a:rPr lang="en-US" altLang="en-US" sz="3100" u="sng" dirty="0">
                <a:solidFill>
                  <a:srgbClr val="FFFFCC"/>
                </a:solidFill>
              </a:rPr>
              <a:t>churches of Galatia</a:t>
            </a:r>
            <a:r>
              <a:rPr lang="en-US" altLang="en-US" sz="3100" dirty="0">
                <a:solidFill>
                  <a:schemeClr val="bg1"/>
                </a:solidFill>
              </a:rPr>
              <a:t>”…</a:t>
            </a:r>
          </a:p>
          <a:p>
            <a:pPr lvl="1">
              <a:spcAft>
                <a:spcPts val="300"/>
              </a:spcAft>
            </a:pPr>
            <a:r>
              <a:rPr lang="en-US" altLang="en-US" sz="3100" dirty="0">
                <a:solidFill>
                  <a:schemeClr val="bg1"/>
                </a:solidFill>
              </a:rPr>
              <a:t>“</a:t>
            </a:r>
            <a:r>
              <a:rPr lang="en-US" altLang="en-US" sz="3100" dirty="0">
                <a:solidFill>
                  <a:srgbClr val="FFFFCC"/>
                </a:solidFill>
              </a:rPr>
              <a:t>so also </a:t>
            </a:r>
            <a:r>
              <a:rPr lang="en-US" altLang="en-US" sz="3100" u="sng" dirty="0">
                <a:solidFill>
                  <a:srgbClr val="FFFFCC"/>
                </a:solidFill>
              </a:rPr>
              <a:t>you do</a:t>
            </a:r>
            <a:r>
              <a:rPr lang="en-US" altLang="en-US" sz="3100" dirty="0">
                <a:solidFill>
                  <a:schemeClr val="bg1"/>
                </a:solidFill>
              </a:rPr>
              <a:t>” (imperative) … </a:t>
            </a:r>
          </a:p>
          <a:p>
            <a:pPr lvl="1">
              <a:spcAft>
                <a:spcPts val="300"/>
              </a:spcAft>
            </a:pPr>
            <a:r>
              <a:rPr lang="en-US" altLang="en-US" sz="3100" dirty="0">
                <a:solidFill>
                  <a:schemeClr val="bg1"/>
                </a:solidFill>
              </a:rPr>
              <a:t>“</a:t>
            </a:r>
            <a:r>
              <a:rPr lang="en-US" altLang="en-US" sz="3100" u="sng" dirty="0">
                <a:solidFill>
                  <a:srgbClr val="FFFFCC"/>
                </a:solidFill>
              </a:rPr>
              <a:t>lay aside</a:t>
            </a:r>
            <a:r>
              <a:rPr lang="en-US" altLang="en-US" sz="3100" dirty="0">
                <a:solidFill>
                  <a:srgbClr val="FFFFCC"/>
                </a:solidFill>
              </a:rPr>
              <a:t> on 1</a:t>
            </a:r>
            <a:r>
              <a:rPr lang="en-US" altLang="en-US" sz="3100" baseline="30000" dirty="0">
                <a:solidFill>
                  <a:srgbClr val="FFFFCC"/>
                </a:solidFill>
              </a:rPr>
              <a:t>st</a:t>
            </a:r>
            <a:r>
              <a:rPr lang="en-US" altLang="en-US" sz="3100" dirty="0">
                <a:solidFill>
                  <a:srgbClr val="FFFFCC"/>
                </a:solidFill>
              </a:rPr>
              <a:t> day of week</a:t>
            </a:r>
            <a:r>
              <a:rPr lang="en-US" altLang="en-US" sz="3100" dirty="0">
                <a:solidFill>
                  <a:schemeClr val="bg1"/>
                </a:solidFill>
              </a:rPr>
              <a:t>”</a:t>
            </a:r>
            <a:r>
              <a:rPr lang="en-US" altLang="en-US" sz="3100" dirty="0">
                <a:solidFill>
                  <a:srgbClr val="FFFFCC"/>
                </a:solidFill>
              </a:rPr>
              <a:t> </a:t>
            </a:r>
            <a:r>
              <a:rPr lang="en-US" altLang="en-US" sz="3100" dirty="0">
                <a:solidFill>
                  <a:schemeClr val="bg1"/>
                </a:solidFill>
              </a:rPr>
              <a:t>(imperative)</a:t>
            </a:r>
          </a:p>
          <a:p>
            <a:pPr lvl="2">
              <a:spcAft>
                <a:spcPts val="300"/>
              </a:spcAft>
            </a:pPr>
            <a:r>
              <a:rPr lang="en-US" altLang="en-US" sz="3100" dirty="0">
                <a:solidFill>
                  <a:schemeClr val="bg1"/>
                </a:solidFill>
              </a:rPr>
              <a:t>1 Co.16 is more emphatic than Ac.20:7</a:t>
            </a:r>
          </a:p>
          <a:p>
            <a:pPr lvl="2">
              <a:spcAft>
                <a:spcPts val="300"/>
              </a:spcAft>
            </a:pPr>
            <a:r>
              <a:rPr lang="en-US" altLang="en-US" sz="3100" dirty="0">
                <a:solidFill>
                  <a:schemeClr val="bg1"/>
                </a:solidFill>
              </a:rPr>
              <a:t>Should we treat Lord’s supper as they treat contribution?</a:t>
            </a:r>
          </a:p>
          <a:p>
            <a:pPr lvl="2">
              <a:spcAft>
                <a:spcPts val="300"/>
              </a:spcAft>
            </a:pPr>
            <a:r>
              <a:rPr lang="en-US" altLang="en-US" sz="3100" dirty="0">
                <a:solidFill>
                  <a:schemeClr val="bg1"/>
                </a:solidFill>
              </a:rPr>
              <a:t>May we take L. S. on any day?</a:t>
            </a:r>
          </a:p>
        </p:txBody>
      </p:sp>
    </p:spTree>
    <p:extLst>
      <p:ext uri="{BB962C8B-B14F-4D97-AF65-F5344CB8AC3E}">
        <p14:creationId xmlns:p14="http://schemas.microsoft.com/office/powerpoint/2010/main" val="415747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Changes in giving</a:t>
            </a:r>
          </a:p>
        </p:txBody>
      </p:sp>
      <p:sp>
        <p:nvSpPr>
          <p:cNvPr id="3075" name="Rectangle 3"/>
          <p:cNvSpPr>
            <a:spLocks noGrp="1" noChangeArrowheads="1"/>
          </p:cNvSpPr>
          <p:nvPr>
            <p:ph type="body" idx="1"/>
          </p:nvPr>
        </p:nvSpPr>
        <p:spPr>
          <a:xfrm>
            <a:off x="457200" y="1219200"/>
            <a:ext cx="8229600" cy="5181600"/>
          </a:xfrm>
        </p:spPr>
        <p:txBody>
          <a:bodyPr/>
          <a:lstStyle/>
          <a:p>
            <a:pPr marL="395288" indent="-395288">
              <a:spcAft>
                <a:spcPts val="0"/>
              </a:spcAft>
              <a:buNone/>
            </a:pPr>
            <a:r>
              <a:rPr lang="en-US" altLang="en-US" sz="3100" dirty="0">
                <a:solidFill>
                  <a:schemeClr val="bg1"/>
                </a:solidFill>
              </a:rPr>
              <a:t>e. </a:t>
            </a:r>
            <a:r>
              <a:rPr lang="en-US" altLang="en-US" sz="3100" dirty="0">
                <a:solidFill>
                  <a:srgbClr val="CCFFCC"/>
                </a:solidFill>
              </a:rPr>
              <a:t>Giving is not worship</a:t>
            </a:r>
          </a:p>
          <a:p>
            <a:pPr lvl="1">
              <a:spcAft>
                <a:spcPts val="300"/>
              </a:spcAft>
            </a:pPr>
            <a:r>
              <a:rPr lang="en-US" altLang="en-US" sz="3100" dirty="0">
                <a:solidFill>
                  <a:schemeClr val="bg1"/>
                </a:solidFill>
              </a:rPr>
              <a:t>Says who?    By what authority?</a:t>
            </a:r>
          </a:p>
        </p:txBody>
      </p:sp>
    </p:spTree>
    <p:extLst>
      <p:ext uri="{BB962C8B-B14F-4D97-AF65-F5344CB8AC3E}">
        <p14:creationId xmlns:p14="http://schemas.microsoft.com/office/powerpoint/2010/main" val="371796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654238" y="533400"/>
            <a:ext cx="7837170" cy="1447800"/>
          </a:xfrm>
          <a:prstGeom prst="roundRect">
            <a:avLst/>
          </a:prstGeom>
          <a:solidFill>
            <a:schemeClr val="accent6">
              <a:lumMod val="50000"/>
            </a:schemeClr>
          </a:solid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 Worship Has Always</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Been Important</a:t>
            </a:r>
          </a:p>
        </p:txBody>
      </p:sp>
    </p:spTree>
    <p:extLst>
      <p:ext uri="{BB962C8B-B14F-4D97-AF65-F5344CB8AC3E}">
        <p14:creationId xmlns:p14="http://schemas.microsoft.com/office/powerpoint/2010/main" val="267244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
            <a:ext cx="8229600" cy="685801"/>
          </a:xfrm>
        </p:spPr>
        <p:txBody>
          <a:bodyPr/>
          <a:lstStyle/>
          <a:p>
            <a:r>
              <a:rPr lang="en-US" altLang="en-US" sz="3400" dirty="0">
                <a:solidFill>
                  <a:schemeClr val="bg1"/>
                </a:solidFill>
              </a:rPr>
              <a:t>Gn.4, two men ‘worship’</a:t>
            </a:r>
          </a:p>
        </p:txBody>
      </p:sp>
      <p:sp>
        <p:nvSpPr>
          <p:cNvPr id="3075" name="Rectangle 3"/>
          <p:cNvSpPr>
            <a:spLocks noGrp="1" noChangeArrowheads="1"/>
          </p:cNvSpPr>
          <p:nvPr>
            <p:ph type="body" idx="1"/>
          </p:nvPr>
        </p:nvSpPr>
        <p:spPr>
          <a:xfrm>
            <a:off x="381000" y="685800"/>
            <a:ext cx="8382000" cy="5667082"/>
          </a:xfrm>
        </p:spPr>
        <p:txBody>
          <a:bodyPr/>
          <a:lstStyle/>
          <a:p>
            <a:pPr>
              <a:spcAft>
                <a:spcPts val="600"/>
              </a:spcAft>
              <a:buFont typeface="Wingdings" panose="05000000000000000000" pitchFamily="2" charset="2"/>
              <a:buChar char="§"/>
            </a:pPr>
            <a:r>
              <a:rPr lang="en-US" altLang="en-US" sz="3100" dirty="0">
                <a:solidFill>
                  <a:srgbClr val="CCFFFF"/>
                </a:solidFill>
              </a:rPr>
              <a:t>One worshipped by faith; other did not</a:t>
            </a:r>
          </a:p>
          <a:p>
            <a:pPr>
              <a:spcAft>
                <a:spcPts val="0"/>
              </a:spcAft>
              <a:buFont typeface="Wingdings" panose="05000000000000000000" pitchFamily="2" charset="2"/>
              <a:buChar char="§"/>
            </a:pPr>
            <a:r>
              <a:rPr lang="en-US" altLang="en-US" sz="3100" dirty="0">
                <a:solidFill>
                  <a:srgbClr val="CCFFFF"/>
                </a:solidFill>
              </a:rPr>
              <a:t>Emphasis on subject of worship – </a:t>
            </a:r>
          </a:p>
          <a:p>
            <a:pPr lvl="1">
              <a:spcAft>
                <a:spcPts val="0"/>
              </a:spcAft>
              <a:buFont typeface="Wingdings" panose="05000000000000000000" pitchFamily="2" charset="2"/>
              <a:buChar char="§"/>
            </a:pPr>
            <a:r>
              <a:rPr lang="en-US" altLang="en-US" sz="3100" dirty="0">
                <a:solidFill>
                  <a:schemeClr val="bg1"/>
                </a:solidFill>
              </a:rPr>
              <a:t>Gn.4, first example of worship</a:t>
            </a:r>
          </a:p>
          <a:p>
            <a:pPr lvl="1">
              <a:spcAft>
                <a:spcPts val="0"/>
              </a:spcAft>
              <a:buFont typeface="Wingdings" panose="05000000000000000000" pitchFamily="2" charset="2"/>
              <a:buChar char="§"/>
            </a:pPr>
            <a:r>
              <a:rPr lang="en-US" altLang="en-US" sz="3100" dirty="0">
                <a:solidFill>
                  <a:schemeClr val="bg1"/>
                </a:solidFill>
              </a:rPr>
              <a:t>Hb.11:4, emphatic warning to learn from the past</a:t>
            </a:r>
          </a:p>
        </p:txBody>
      </p:sp>
    </p:spTree>
    <p:extLst>
      <p:ext uri="{BB962C8B-B14F-4D97-AF65-F5344CB8AC3E}">
        <p14:creationId xmlns:p14="http://schemas.microsoft.com/office/powerpoint/2010/main" val="305669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14127</TotalTime>
  <Words>1672</Words>
  <Application>Microsoft Office PowerPoint</Application>
  <PresentationFormat>On-screen Show (4:3)</PresentationFormat>
  <Paragraphs>121</Paragraphs>
  <Slides>23</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Times New Roman</vt:lpstr>
      <vt:lpstr>Verdana</vt:lpstr>
      <vt:lpstr>Wingdings</vt:lpstr>
      <vt:lpstr>1_Default Design</vt:lpstr>
      <vt:lpstr>Default Design</vt:lpstr>
      <vt:lpstr>PowerPoint Presentation</vt:lpstr>
      <vt:lpstr>Problems in religion stem from rejection of authority</vt:lpstr>
      <vt:lpstr>Changes in giving</vt:lpstr>
      <vt:lpstr>Changes in giving</vt:lpstr>
      <vt:lpstr>Changes in giving</vt:lpstr>
      <vt:lpstr>Changes in giving</vt:lpstr>
      <vt:lpstr>Changes in giving</vt:lpstr>
      <vt:lpstr>PowerPoint Presentation</vt:lpstr>
      <vt:lpstr>Gn.4, two men ‘worship’</vt:lpstr>
      <vt:lpstr>2 Sm.24, offering to LORD</vt:lpstr>
      <vt:lpstr>Mal.1, offering to LORD</vt:lpstr>
      <vt:lpstr>1 Co.16 commands contribution on every first day of the week</vt:lpstr>
      <vt:lpstr>PowerPoint Presentation</vt:lpstr>
      <vt:lpstr>Acts 2:42</vt:lpstr>
      <vt:lpstr>Acts 2:42  [Romans 15:26]</vt:lpstr>
      <vt:lpstr>Acts 2:42, Vine – </vt:lpstr>
      <vt:lpstr>Acts 24:17, offerings</vt:lpstr>
      <vt:lpstr>Ph.2:17, offering</vt:lpstr>
      <vt:lpstr>Ph.2:25, worship</vt:lpstr>
      <vt:lpstr>Ph.4:14-18, shared</vt:lpstr>
      <vt:lpstr>PowerPoint Presentation</vt:lpstr>
      <vt:lpstr>2 Co.9</vt:lpstr>
      <vt:lpstr>Paul Butler</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1174</cp:revision>
  <dcterms:created xsi:type="dcterms:W3CDTF">2011-08-18T15:42:19Z</dcterms:created>
  <dcterms:modified xsi:type="dcterms:W3CDTF">2023-02-02T14:43:19Z</dcterms:modified>
</cp:coreProperties>
</file>