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305" r:id="rId2"/>
    <p:sldId id="365" r:id="rId3"/>
    <p:sldId id="628" r:id="rId4"/>
    <p:sldId id="641" r:id="rId5"/>
    <p:sldId id="637" r:id="rId6"/>
    <p:sldId id="366" r:id="rId7"/>
    <p:sldId id="608" r:id="rId8"/>
    <p:sldId id="642" r:id="rId9"/>
    <p:sldId id="629" r:id="rId10"/>
    <p:sldId id="638" r:id="rId11"/>
    <p:sldId id="630" r:id="rId12"/>
    <p:sldId id="613" r:id="rId13"/>
    <p:sldId id="627" r:id="rId14"/>
    <p:sldId id="631" r:id="rId15"/>
    <p:sldId id="639" r:id="rId16"/>
    <p:sldId id="634" r:id="rId17"/>
    <p:sldId id="633" r:id="rId18"/>
    <p:sldId id="635" r:id="rId19"/>
    <p:sldId id="636" r:id="rId20"/>
    <p:sldId id="576" r:id="rId21"/>
    <p:sldId id="640"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CCFFFF"/>
    <a:srgbClr val="FFFF99"/>
    <a:srgbClr val="FFFFCC"/>
    <a:srgbClr val="CCFFCC"/>
    <a:srgbClr val="FFFF00"/>
    <a:srgbClr val="99FF33"/>
    <a:srgbClr val="C0C0C0"/>
    <a:srgbClr val="FF99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23" autoAdjust="0"/>
    <p:restoredTop sz="94660"/>
  </p:normalViewPr>
  <p:slideViewPr>
    <p:cSldViewPr showGuides="1">
      <p:cViewPr varScale="1">
        <p:scale>
          <a:sx n="94" d="100"/>
          <a:sy n="94" d="100"/>
        </p:scale>
        <p:origin x="816" y="91"/>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E0F358-7D01-4D68-BB99-394C091459F0}" type="datetimeFigureOut">
              <a:rPr lang="en-US" smtClean="0"/>
              <a:t>2/19/2023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C5D134-76E8-4430-B990-5385720D373D}" type="slidenum">
              <a:rPr lang="en-US" smtClean="0"/>
              <a:t>‹#›</a:t>
            </a:fld>
            <a:endParaRPr lang="en-US"/>
          </a:p>
        </p:txBody>
      </p:sp>
    </p:spTree>
    <p:extLst>
      <p:ext uri="{BB962C8B-B14F-4D97-AF65-F5344CB8AC3E}">
        <p14:creationId xmlns:p14="http://schemas.microsoft.com/office/powerpoint/2010/main" val="3949539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70582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515815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val="2334301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val="1740258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val="1625706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val="382600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val="3418772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val="724892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val="529984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val="1408971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val="586946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val="1735275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val="634056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accent6">
            <a:lumMod val="50000"/>
          </a:schemeClr>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714892" y="1143000"/>
            <a:ext cx="5715000" cy="1447800"/>
          </a:xfrm>
          <a:prstGeom prst="roundRect">
            <a:avLst/>
          </a:prstGeom>
          <a:solidFill>
            <a:schemeClr val="tx1"/>
          </a:solidFill>
          <a:ln w="3175">
            <a:solidFill>
              <a:srgbClr val="00B0F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err="1">
                <a:solidFill>
                  <a:srgbClr val="FFC000"/>
                </a:solidFill>
              </a:rPr>
              <a:t>Redig</a:t>
            </a:r>
            <a:r>
              <a:rPr lang="en-US" sz="4000" dirty="0">
                <a:solidFill>
                  <a:srgbClr val="FFC000"/>
                </a:solidFill>
              </a:rPr>
              <a:t> the Wells</a:t>
            </a:r>
          </a:p>
        </p:txBody>
      </p:sp>
    </p:spTree>
    <p:extLst>
      <p:ext uri="{BB962C8B-B14F-4D97-AF65-F5344CB8AC3E}">
        <p14:creationId xmlns:p14="http://schemas.microsoft.com/office/powerpoint/2010/main" val="2659408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lstStyle/>
          <a:p>
            <a:r>
              <a:rPr lang="en-US" sz="3400" dirty="0">
                <a:solidFill>
                  <a:srgbClr val="FFFF00"/>
                </a:solidFill>
                <a:effectLst>
                  <a:outerShdw blurRad="38100" dist="38100" dir="2700000" algn="tl">
                    <a:srgbClr val="000000">
                      <a:alpha val="43137"/>
                    </a:srgbClr>
                  </a:outerShdw>
                </a:effectLst>
                <a:latin typeface="+mn-lt"/>
                <a:ea typeface="Verdana" panose="020B0604030504040204" pitchFamily="34" charset="0"/>
                <a:cs typeface="Verdana" panose="020B0604030504040204" pitchFamily="34" charset="0"/>
              </a:rPr>
              <a:t>What did the seed produce in NT times?</a:t>
            </a:r>
          </a:p>
        </p:txBody>
      </p:sp>
      <p:sp>
        <p:nvSpPr>
          <p:cNvPr id="2051" name="Rectangle 3"/>
          <p:cNvSpPr>
            <a:spLocks noGrp="1" noChangeArrowheads="1"/>
          </p:cNvSpPr>
          <p:nvPr>
            <p:ph idx="1"/>
          </p:nvPr>
        </p:nvSpPr>
        <p:spPr>
          <a:xfrm>
            <a:off x="457200" y="685800"/>
            <a:ext cx="8229600" cy="5943600"/>
          </a:xfrm>
        </p:spPr>
        <p:txBody>
          <a:bodyPr/>
          <a:lstStyle/>
          <a:p>
            <a:pPr lvl="0">
              <a:spcAft>
                <a:spcPts val="300"/>
              </a:spcAft>
              <a:buFont typeface="Wingdings" panose="05000000000000000000" pitchFamily="2" charset="2"/>
              <a:buChar char="§"/>
            </a:pPr>
            <a:r>
              <a:rPr lang="en-US" sz="3100" dirty="0">
                <a:solidFill>
                  <a:schemeClr val="bg1"/>
                </a:solidFill>
                <a:ea typeface="Verdana" panose="020B0604030504040204" pitchFamily="34" charset="0"/>
              </a:rPr>
              <a:t>Ac.2: </a:t>
            </a:r>
            <a:r>
              <a:rPr lang="en-US" sz="3100" dirty="0">
                <a:solidFill>
                  <a:srgbClr val="CCFFFF"/>
                </a:solidFill>
                <a:ea typeface="Verdana" panose="020B0604030504040204" pitchFamily="34" charset="0"/>
              </a:rPr>
              <a:t>Jerusalem</a:t>
            </a:r>
            <a:r>
              <a:rPr lang="en-US" sz="3100" dirty="0">
                <a:solidFill>
                  <a:schemeClr val="bg1"/>
                </a:solidFill>
                <a:ea typeface="Verdana" panose="020B0604030504040204" pitchFamily="34" charset="0"/>
              </a:rPr>
              <a:t>  </a:t>
            </a:r>
          </a:p>
          <a:p>
            <a:pPr lvl="1">
              <a:spcAft>
                <a:spcPts val="300"/>
              </a:spcAft>
              <a:buFont typeface="Wingdings" panose="05000000000000000000" pitchFamily="2" charset="2"/>
              <a:buChar char="§"/>
            </a:pPr>
            <a:r>
              <a:rPr lang="en-US" sz="3100" dirty="0">
                <a:solidFill>
                  <a:schemeClr val="bg1"/>
                </a:solidFill>
                <a:ea typeface="Verdana" panose="020B0604030504040204" pitchFamily="34" charset="0"/>
              </a:rPr>
              <a:t>37-38, [faith], repentance, baptism</a:t>
            </a:r>
          </a:p>
          <a:p>
            <a:pPr lvl="1">
              <a:spcAft>
                <a:spcPts val="300"/>
              </a:spcAft>
              <a:buFont typeface="Wingdings" panose="05000000000000000000" pitchFamily="2" charset="2"/>
              <a:buChar char="§"/>
            </a:pPr>
            <a:r>
              <a:rPr lang="en-US" sz="3100" dirty="0">
                <a:solidFill>
                  <a:schemeClr val="bg1"/>
                </a:solidFill>
                <a:ea typeface="Verdana" panose="020B0604030504040204" pitchFamily="34" charset="0"/>
              </a:rPr>
              <a:t>39, afar off </a:t>
            </a:r>
            <a:r>
              <a:rPr lang="en-US" sz="3000" dirty="0">
                <a:solidFill>
                  <a:schemeClr val="bg1"/>
                </a:solidFill>
                <a:ea typeface="Verdana" panose="020B0604030504040204" pitchFamily="34" charset="0"/>
              </a:rPr>
              <a:t>[to a long way] </a:t>
            </a:r>
            <a:r>
              <a:rPr lang="en-US" sz="3100" dirty="0">
                <a:solidFill>
                  <a:schemeClr val="bg1"/>
                </a:solidFill>
                <a:ea typeface="Verdana" panose="020B0604030504040204" pitchFamily="34" charset="0"/>
              </a:rPr>
              <a:t>(Ep.2:13, 17)</a:t>
            </a:r>
          </a:p>
          <a:p>
            <a:pPr lvl="1">
              <a:spcAft>
                <a:spcPts val="300"/>
              </a:spcAft>
              <a:buFont typeface="Wingdings" panose="05000000000000000000" pitchFamily="2" charset="2"/>
              <a:buChar char="§"/>
            </a:pPr>
            <a:r>
              <a:rPr lang="en-US" sz="3100" dirty="0">
                <a:solidFill>
                  <a:schemeClr val="bg1"/>
                </a:solidFill>
                <a:ea typeface="Verdana" panose="020B0604030504040204" pitchFamily="34" charset="0"/>
              </a:rPr>
              <a:t>40, must do</a:t>
            </a:r>
          </a:p>
          <a:p>
            <a:pPr lvl="2">
              <a:spcAft>
                <a:spcPts val="300"/>
              </a:spcAft>
              <a:buFont typeface="Wingdings" panose="05000000000000000000" pitchFamily="2" charset="2"/>
              <a:buChar char="§"/>
            </a:pPr>
            <a:r>
              <a:rPr lang="en-US" sz="3100" dirty="0">
                <a:solidFill>
                  <a:schemeClr val="bg1"/>
                </a:solidFill>
                <a:ea typeface="Verdana" panose="020B0604030504040204" pitchFamily="34" charset="0"/>
              </a:rPr>
              <a:t>41, </a:t>
            </a:r>
            <a:r>
              <a:rPr lang="en-US" sz="3100" u="sng" dirty="0">
                <a:solidFill>
                  <a:schemeClr val="bg1"/>
                </a:solidFill>
                <a:ea typeface="Verdana" panose="020B0604030504040204" pitchFamily="34" charset="0"/>
              </a:rPr>
              <a:t>received</a:t>
            </a:r>
            <a:r>
              <a:rPr lang="en-US" sz="3100" dirty="0">
                <a:solidFill>
                  <a:schemeClr val="bg1"/>
                </a:solidFill>
                <a:ea typeface="Verdana" panose="020B0604030504040204" pitchFamily="34" charset="0"/>
              </a:rPr>
              <a:t> Word (believed, accepted, agreed) … were baptized</a:t>
            </a:r>
          </a:p>
          <a:p>
            <a:pPr lvl="2">
              <a:spcAft>
                <a:spcPts val="300"/>
              </a:spcAft>
              <a:buFont typeface="Wingdings" panose="05000000000000000000" pitchFamily="2" charset="2"/>
              <a:buChar char="§"/>
            </a:pPr>
            <a:r>
              <a:rPr lang="en-US" sz="3100" dirty="0">
                <a:solidFill>
                  <a:schemeClr val="bg1"/>
                </a:solidFill>
                <a:ea typeface="Verdana" panose="020B0604030504040204" pitchFamily="34" charset="0"/>
              </a:rPr>
              <a:t>42: doctrine of apostles  (Mt.28:20)</a:t>
            </a:r>
          </a:p>
          <a:p>
            <a:pPr lvl="2">
              <a:spcAft>
                <a:spcPts val="300"/>
              </a:spcAft>
              <a:buFont typeface="Wingdings" panose="05000000000000000000" pitchFamily="2" charset="2"/>
              <a:buChar char="§"/>
            </a:pPr>
            <a:r>
              <a:rPr lang="en-US" sz="3100" dirty="0">
                <a:solidFill>
                  <a:schemeClr val="bg1"/>
                </a:solidFill>
                <a:ea typeface="Verdana" panose="020B0604030504040204" pitchFamily="34" charset="0"/>
              </a:rPr>
              <a:t>47, not a denomination</a:t>
            </a:r>
          </a:p>
        </p:txBody>
      </p:sp>
    </p:spTree>
    <p:extLst>
      <p:ext uri="{BB962C8B-B14F-4D97-AF65-F5344CB8AC3E}">
        <p14:creationId xmlns:p14="http://schemas.microsoft.com/office/powerpoint/2010/main" val="427799772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5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5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5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lstStyle/>
          <a:p>
            <a:r>
              <a:rPr lang="en-US" sz="3400" dirty="0">
                <a:solidFill>
                  <a:srgbClr val="FFFF00"/>
                </a:solidFill>
                <a:effectLst>
                  <a:outerShdw blurRad="38100" dist="38100" dir="2700000" algn="tl">
                    <a:srgbClr val="000000">
                      <a:alpha val="43137"/>
                    </a:srgbClr>
                  </a:outerShdw>
                </a:effectLst>
                <a:latin typeface="+mn-lt"/>
                <a:ea typeface="Verdana" panose="020B0604030504040204" pitchFamily="34" charset="0"/>
                <a:cs typeface="Verdana" panose="020B0604030504040204" pitchFamily="34" charset="0"/>
              </a:rPr>
              <a:t>What did the seed produce in NT times?</a:t>
            </a:r>
          </a:p>
        </p:txBody>
      </p:sp>
      <p:sp>
        <p:nvSpPr>
          <p:cNvPr id="2051" name="Rectangle 3"/>
          <p:cNvSpPr>
            <a:spLocks noGrp="1" noChangeArrowheads="1"/>
          </p:cNvSpPr>
          <p:nvPr>
            <p:ph idx="1"/>
          </p:nvPr>
        </p:nvSpPr>
        <p:spPr>
          <a:xfrm>
            <a:off x="457200" y="685800"/>
            <a:ext cx="8229600" cy="5943600"/>
          </a:xfrm>
        </p:spPr>
        <p:txBody>
          <a:bodyPr/>
          <a:lstStyle/>
          <a:p>
            <a:pPr lvl="0">
              <a:spcAft>
                <a:spcPts val="300"/>
              </a:spcAft>
              <a:buFont typeface="Wingdings" panose="05000000000000000000" pitchFamily="2" charset="2"/>
              <a:buChar char="§"/>
            </a:pPr>
            <a:r>
              <a:rPr lang="en-US" sz="3100" dirty="0">
                <a:solidFill>
                  <a:schemeClr val="bg1"/>
                </a:solidFill>
                <a:ea typeface="Verdana" panose="020B0604030504040204" pitchFamily="34" charset="0"/>
              </a:rPr>
              <a:t>Ac.9:31, </a:t>
            </a:r>
            <a:r>
              <a:rPr lang="en-US" sz="3100" dirty="0">
                <a:solidFill>
                  <a:srgbClr val="CCFFFF"/>
                </a:solidFill>
                <a:ea typeface="Verdana" panose="020B0604030504040204" pitchFamily="34" charset="0"/>
              </a:rPr>
              <a:t>Samaria</a:t>
            </a:r>
          </a:p>
          <a:p>
            <a:pPr lvl="1">
              <a:spcAft>
                <a:spcPts val="300"/>
              </a:spcAft>
              <a:buFont typeface="Wingdings" panose="05000000000000000000" pitchFamily="2" charset="2"/>
              <a:buChar char="§"/>
            </a:pPr>
            <a:r>
              <a:rPr lang="en-US" sz="3100" dirty="0">
                <a:solidFill>
                  <a:schemeClr val="bg1"/>
                </a:solidFill>
                <a:ea typeface="Verdana" panose="020B0604030504040204" pitchFamily="34" charset="0"/>
              </a:rPr>
              <a:t>How?   8:5, 12-13</a:t>
            </a:r>
          </a:p>
          <a:p>
            <a:pPr lvl="1">
              <a:spcAft>
                <a:spcPts val="600"/>
              </a:spcAft>
              <a:buFont typeface="Wingdings" panose="05000000000000000000" pitchFamily="2" charset="2"/>
              <a:buChar char="§"/>
            </a:pPr>
            <a:r>
              <a:rPr lang="en-US" sz="3100" dirty="0">
                <a:solidFill>
                  <a:srgbClr val="FFFFCC"/>
                </a:solidFill>
                <a:ea typeface="Verdana" panose="020B0604030504040204" pitchFamily="34" charset="0"/>
              </a:rPr>
              <a:t>Same preaching as Jerusalem; produced same results as Jerusalem </a:t>
            </a:r>
            <a:r>
              <a:rPr lang="en-US" sz="3000" dirty="0">
                <a:solidFill>
                  <a:schemeClr val="bg1"/>
                </a:solidFill>
                <a:ea typeface="Verdana" panose="020B0604030504040204" pitchFamily="34" charset="0"/>
              </a:rPr>
              <a:t>(Ac.2)</a:t>
            </a:r>
          </a:p>
          <a:p>
            <a:pPr>
              <a:spcAft>
                <a:spcPts val="300"/>
              </a:spcAft>
              <a:buFont typeface="Wingdings" panose="05000000000000000000" pitchFamily="2" charset="2"/>
              <a:buChar char="§"/>
            </a:pPr>
            <a:r>
              <a:rPr lang="en-US" sz="3100" dirty="0">
                <a:solidFill>
                  <a:schemeClr val="bg1"/>
                </a:solidFill>
                <a:ea typeface="Verdana" panose="020B0604030504040204" pitchFamily="34" charset="0"/>
              </a:rPr>
              <a:t>Ac.10, </a:t>
            </a:r>
            <a:r>
              <a:rPr lang="en-US" sz="3100" dirty="0">
                <a:solidFill>
                  <a:srgbClr val="CCFFFF"/>
                </a:solidFill>
                <a:ea typeface="Verdana" panose="020B0604030504040204" pitchFamily="34" charset="0"/>
              </a:rPr>
              <a:t>Cornelius</a:t>
            </a:r>
          </a:p>
          <a:p>
            <a:pPr lvl="1">
              <a:spcAft>
                <a:spcPts val="600"/>
              </a:spcAft>
              <a:buFont typeface="Wingdings" panose="05000000000000000000" pitchFamily="2" charset="2"/>
              <a:buChar char="§"/>
            </a:pPr>
            <a:r>
              <a:rPr lang="en-US" sz="3100" dirty="0">
                <a:solidFill>
                  <a:srgbClr val="FFFFCC"/>
                </a:solidFill>
                <a:ea typeface="Verdana" panose="020B0604030504040204" pitchFamily="34" charset="0"/>
              </a:rPr>
              <a:t>Not a Gentile plan of salvation… </a:t>
            </a:r>
            <a:r>
              <a:rPr lang="en-US" sz="3100" dirty="0">
                <a:solidFill>
                  <a:schemeClr val="bg1"/>
                </a:solidFill>
                <a:ea typeface="Verdana" panose="020B0604030504040204" pitchFamily="34" charset="0"/>
              </a:rPr>
              <a:t>Mt.28:18</a:t>
            </a:r>
          </a:p>
          <a:p>
            <a:pPr>
              <a:spcAft>
                <a:spcPts val="300"/>
              </a:spcAft>
              <a:buFont typeface="Wingdings" panose="05000000000000000000" pitchFamily="2" charset="2"/>
              <a:buChar char="§"/>
            </a:pPr>
            <a:r>
              <a:rPr lang="en-US" sz="3100" dirty="0">
                <a:solidFill>
                  <a:schemeClr val="bg1"/>
                </a:solidFill>
                <a:ea typeface="Verdana" panose="020B0604030504040204" pitchFamily="34" charset="0"/>
              </a:rPr>
              <a:t>Ac.26:27-28, </a:t>
            </a:r>
            <a:r>
              <a:rPr lang="en-US" sz="3100" dirty="0">
                <a:solidFill>
                  <a:srgbClr val="CCFFFF"/>
                </a:solidFill>
                <a:ea typeface="Verdana" panose="020B0604030504040204" pitchFamily="34" charset="0"/>
              </a:rPr>
              <a:t>Paul</a:t>
            </a:r>
          </a:p>
          <a:p>
            <a:pPr lvl="1">
              <a:spcAft>
                <a:spcPts val="300"/>
              </a:spcAft>
              <a:buFont typeface="Wingdings" panose="05000000000000000000" pitchFamily="2" charset="2"/>
              <a:buChar char="§"/>
            </a:pPr>
            <a:r>
              <a:rPr lang="en-US" sz="3100" dirty="0">
                <a:solidFill>
                  <a:schemeClr val="bg1"/>
                </a:solidFill>
                <a:ea typeface="Verdana" panose="020B0604030504040204" pitchFamily="34" charset="0"/>
              </a:rPr>
              <a:t>29, what did Paul want?  </a:t>
            </a:r>
          </a:p>
          <a:p>
            <a:pPr lvl="1">
              <a:spcAft>
                <a:spcPts val="300"/>
              </a:spcAft>
              <a:buFont typeface="Wingdings" panose="05000000000000000000" pitchFamily="2" charset="2"/>
              <a:buChar char="§"/>
            </a:pPr>
            <a:r>
              <a:rPr lang="en-US" sz="3100" dirty="0">
                <a:solidFill>
                  <a:srgbClr val="FFFFCC"/>
                </a:solidFill>
                <a:ea typeface="Verdana" panose="020B0604030504040204" pitchFamily="34" charset="0"/>
              </a:rPr>
              <a:t>Can we preach same message as Paul?</a:t>
            </a:r>
          </a:p>
        </p:txBody>
      </p:sp>
    </p:spTree>
    <p:extLst>
      <p:ext uri="{BB962C8B-B14F-4D97-AF65-F5344CB8AC3E}">
        <p14:creationId xmlns:p14="http://schemas.microsoft.com/office/powerpoint/2010/main" val="400517730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5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5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5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9743" y="762000"/>
            <a:ext cx="5490814" cy="533400"/>
          </a:xfrm>
          <a:solidFill>
            <a:schemeClr val="tx1">
              <a:lumMod val="95000"/>
              <a:lumOff val="5000"/>
            </a:schemeClr>
          </a:solidFill>
          <a:ln>
            <a:solidFill>
              <a:schemeClr val="bg1"/>
            </a:solidFill>
          </a:ln>
          <a:effectLst/>
        </p:spPr>
        <p:txBody>
          <a:bodyPr anchor="ctr" anchorCtr="0"/>
          <a:lstStyle/>
          <a:p>
            <a:r>
              <a:rPr lang="en-US" sz="2400" dirty="0">
                <a:solidFill>
                  <a:schemeClr val="bg1"/>
                </a:solidFill>
                <a:latin typeface="Verdana" panose="020B0604030504040204" pitchFamily="34" charset="0"/>
                <a:ea typeface="Verdana" panose="020B0604030504040204" pitchFamily="34" charset="0"/>
                <a:cs typeface="Verdana" panose="020B0604030504040204" pitchFamily="34" charset="0"/>
              </a:rPr>
              <a:t>I. </a:t>
            </a:r>
            <a:r>
              <a:rPr lang="en-US" sz="2400" dirty="0">
                <a:solidFill>
                  <a:schemeClr val="bg1"/>
                </a:solidFill>
                <a:latin typeface="+mn-lt"/>
                <a:ea typeface="Verdana" panose="020B0604030504040204" pitchFamily="34" charset="0"/>
                <a:cs typeface="Verdana" panose="020B0604030504040204" pitchFamily="34" charset="0"/>
              </a:rPr>
              <a:t>Choose What Early Disciples Chose</a:t>
            </a:r>
          </a:p>
        </p:txBody>
      </p:sp>
      <p:sp>
        <p:nvSpPr>
          <p:cNvPr id="3" name="Title 1">
            <a:extLst>
              <a:ext uri="{FF2B5EF4-FFF2-40B4-BE49-F238E27FC236}">
                <a16:creationId xmlns:a16="http://schemas.microsoft.com/office/drawing/2014/main" id="{7E30D37A-B29F-4303-AB31-8C6441D9662F}"/>
              </a:ext>
            </a:extLst>
          </p:cNvPr>
          <p:cNvSpPr txBox="1">
            <a:spLocks/>
          </p:cNvSpPr>
          <p:nvPr/>
        </p:nvSpPr>
        <p:spPr bwMode="auto">
          <a:xfrm>
            <a:off x="1257692" y="1486292"/>
            <a:ext cx="6643885" cy="1219200"/>
          </a:xfrm>
          <a:prstGeom prst="rect">
            <a:avLst/>
          </a:prstGeom>
          <a:solidFill>
            <a:schemeClr val="tx1">
              <a:lumMod val="95000"/>
              <a:lumOff val="5000"/>
            </a:schemeClr>
          </a:solidFill>
          <a:ln>
            <a:solidFill>
              <a:srgbClr val="0070C0"/>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400" dirty="0">
                <a:solidFill>
                  <a:srgbClr val="CCFFFF"/>
                </a:solidFill>
                <a:latin typeface="Verdana" panose="020B0604030504040204" pitchFamily="34" charset="0"/>
                <a:ea typeface="Verdana" panose="020B0604030504040204" pitchFamily="34" charset="0"/>
                <a:cs typeface="Verdana" panose="020B0604030504040204" pitchFamily="34" charset="0"/>
              </a:rPr>
              <a:t>II. </a:t>
            </a:r>
            <a:r>
              <a:rPr lang="en-US" sz="3600" dirty="0">
                <a:solidFill>
                  <a:srgbClr val="FFFF99"/>
                </a:solidFill>
                <a:latin typeface="+mn-lt"/>
                <a:ea typeface="Verdana" panose="020B0604030504040204" pitchFamily="34" charset="0"/>
                <a:cs typeface="Verdana" panose="020B0604030504040204" pitchFamily="34" charset="0"/>
              </a:rPr>
              <a:t>Continue In The Faith</a:t>
            </a:r>
            <a:endParaRPr lang="en-US" sz="3000" dirty="0">
              <a:solidFill>
                <a:srgbClr val="FFFF99"/>
              </a:solidFill>
              <a:latin typeface="+mn-lt"/>
              <a:ea typeface="Verdana" panose="020B0604030504040204" pitchFamily="34" charset="0"/>
              <a:cs typeface="Verdana" panose="020B0604030504040204" pitchFamily="34" charset="0"/>
            </a:endParaRPr>
          </a:p>
        </p:txBody>
      </p:sp>
      <p:sp>
        <p:nvSpPr>
          <p:cNvPr id="4" name="Rectangle 3">
            <a:extLst>
              <a:ext uri="{FF2B5EF4-FFF2-40B4-BE49-F238E27FC236}">
                <a16:creationId xmlns:a16="http://schemas.microsoft.com/office/drawing/2014/main" id="{AC3EE4C4-29E2-F047-1BBC-1A9AC56ECC28}"/>
              </a:ext>
            </a:extLst>
          </p:cNvPr>
          <p:cNvSpPr/>
          <p:nvPr/>
        </p:nvSpPr>
        <p:spPr>
          <a:xfrm>
            <a:off x="438346" y="3429000"/>
            <a:ext cx="8267308" cy="27432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aseline="30000" dirty="0">
                <a:solidFill>
                  <a:srgbClr val="FFFF99"/>
                </a:solidFill>
              </a:rPr>
              <a:t>22</a:t>
            </a:r>
            <a:r>
              <a:rPr lang="en-US" sz="2800" baseline="30000" dirty="0"/>
              <a:t> </a:t>
            </a:r>
            <a:r>
              <a:rPr lang="en-US" sz="2800" dirty="0">
                <a:solidFill>
                  <a:srgbClr val="CCFFFF"/>
                </a:solidFill>
              </a:rPr>
              <a:t>…to present you holy, and blameless, and above reproach in His sight — </a:t>
            </a:r>
            <a:r>
              <a:rPr lang="en-US" sz="2800" baseline="30000" dirty="0">
                <a:solidFill>
                  <a:srgbClr val="FFFF99"/>
                </a:solidFill>
              </a:rPr>
              <a:t>23</a:t>
            </a:r>
            <a:r>
              <a:rPr lang="en-US" sz="2800" dirty="0"/>
              <a:t> </a:t>
            </a:r>
            <a:r>
              <a:rPr lang="en-US" sz="2800" dirty="0">
                <a:solidFill>
                  <a:srgbClr val="CCFFFF"/>
                </a:solidFill>
              </a:rPr>
              <a:t>if indeed you continue in the faith, grounded and steadfast, and are not moved away from the hope of the gospel which you heard, which was preached to every creature under heaven, of which I, Paul, became a minister</a:t>
            </a:r>
          </a:p>
        </p:txBody>
      </p:sp>
      <p:cxnSp>
        <p:nvCxnSpPr>
          <p:cNvPr id="6" name="Straight Connector 5">
            <a:extLst>
              <a:ext uri="{FF2B5EF4-FFF2-40B4-BE49-F238E27FC236}">
                <a16:creationId xmlns:a16="http://schemas.microsoft.com/office/drawing/2014/main" id="{57C58D80-FE02-4D30-0C1A-BF654C94EF4B}"/>
              </a:ext>
            </a:extLst>
          </p:cNvPr>
          <p:cNvCxnSpPr>
            <a:cxnSpLocks/>
          </p:cNvCxnSpPr>
          <p:nvPr/>
        </p:nvCxnSpPr>
        <p:spPr>
          <a:xfrm>
            <a:off x="6810081" y="4343400"/>
            <a:ext cx="17526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A03C1734-6427-8E7A-9D0A-0B18DFD391CF}"/>
              </a:ext>
            </a:extLst>
          </p:cNvPr>
          <p:cNvCxnSpPr>
            <a:cxnSpLocks/>
          </p:cNvCxnSpPr>
          <p:nvPr/>
        </p:nvCxnSpPr>
        <p:spPr>
          <a:xfrm>
            <a:off x="514546" y="4772319"/>
            <a:ext cx="1295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3100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lstStyle/>
          <a:p>
            <a:r>
              <a:rPr lang="en-US" sz="3400" dirty="0">
                <a:solidFill>
                  <a:srgbClr val="FFFF00"/>
                </a:solidFill>
                <a:effectLst>
                  <a:outerShdw blurRad="38100" dist="38100" dir="2700000" algn="tl">
                    <a:srgbClr val="000000">
                      <a:alpha val="43137"/>
                    </a:srgbClr>
                  </a:outerShdw>
                </a:effectLst>
                <a:latin typeface="+mn-lt"/>
                <a:ea typeface="Verdana" panose="020B0604030504040204" pitchFamily="34" charset="0"/>
                <a:cs typeface="Verdana" panose="020B0604030504040204" pitchFamily="34" charset="0"/>
              </a:rPr>
              <a:t>Real issue: what pleases God</a:t>
            </a:r>
          </a:p>
        </p:txBody>
      </p:sp>
      <p:sp>
        <p:nvSpPr>
          <p:cNvPr id="2051" name="Rectangle 3"/>
          <p:cNvSpPr>
            <a:spLocks noGrp="1" noChangeArrowheads="1"/>
          </p:cNvSpPr>
          <p:nvPr>
            <p:ph idx="1"/>
          </p:nvPr>
        </p:nvSpPr>
        <p:spPr>
          <a:xfrm>
            <a:off x="457200" y="685800"/>
            <a:ext cx="8229600" cy="5943600"/>
          </a:xfrm>
        </p:spPr>
        <p:txBody>
          <a:bodyPr/>
          <a:lstStyle/>
          <a:p>
            <a:pPr>
              <a:spcAft>
                <a:spcPts val="600"/>
              </a:spcAft>
              <a:buFont typeface="Wingdings" panose="05000000000000000000" pitchFamily="2" charset="2"/>
              <a:buChar char="§"/>
            </a:pPr>
            <a:r>
              <a:rPr lang="en-US" sz="3100" dirty="0">
                <a:solidFill>
                  <a:schemeClr val="bg1"/>
                </a:solidFill>
                <a:ea typeface="Verdana" panose="020B0604030504040204" pitchFamily="34" charset="0"/>
              </a:rPr>
              <a:t>Mt.7</a:t>
            </a:r>
            <a:r>
              <a:rPr lang="en-US" sz="3100" baseline="30000" dirty="0">
                <a:solidFill>
                  <a:schemeClr val="bg1"/>
                </a:solidFill>
                <a:ea typeface="Verdana" panose="020B0604030504040204" pitchFamily="34" charset="0"/>
              </a:rPr>
              <a:t>21</a:t>
            </a:r>
            <a:r>
              <a:rPr lang="en-US" sz="3100" dirty="0">
                <a:solidFill>
                  <a:schemeClr val="bg1"/>
                </a:solidFill>
                <a:ea typeface="Verdana" panose="020B0604030504040204" pitchFamily="34" charset="0"/>
              </a:rPr>
              <a:t> </a:t>
            </a:r>
            <a:r>
              <a:rPr lang="en-US" sz="3100" dirty="0">
                <a:solidFill>
                  <a:srgbClr val="FFFFCC"/>
                </a:solidFill>
                <a:ea typeface="Verdana" panose="020B0604030504040204" pitchFamily="34" charset="0"/>
              </a:rPr>
              <a:t>Not everyone who says to Me, Lord, Lord, shall enter the kingdom of heaven, but he who does the will of My Father in heaven</a:t>
            </a:r>
          </a:p>
          <a:p>
            <a:pPr lvl="1">
              <a:spcAft>
                <a:spcPts val="600"/>
              </a:spcAft>
              <a:buFont typeface="Wingdings" panose="05000000000000000000" pitchFamily="2" charset="2"/>
              <a:buChar char="§"/>
            </a:pPr>
            <a:r>
              <a:rPr lang="en-US" sz="3100" dirty="0">
                <a:solidFill>
                  <a:schemeClr val="bg1"/>
                </a:solidFill>
                <a:ea typeface="Verdana" panose="020B0604030504040204" pitchFamily="34" charset="0"/>
              </a:rPr>
              <a:t>These people spent lifetime claiming Jesus as Lord; they deceived themselves</a:t>
            </a:r>
          </a:p>
          <a:p>
            <a:pPr lvl="1">
              <a:spcAft>
                <a:spcPts val="0"/>
              </a:spcAft>
              <a:buFont typeface="Wingdings" panose="05000000000000000000" pitchFamily="2" charset="2"/>
              <a:buChar char="§"/>
            </a:pPr>
            <a:r>
              <a:rPr lang="en-US" sz="3100" dirty="0">
                <a:solidFill>
                  <a:srgbClr val="FF9933"/>
                </a:solidFill>
                <a:ea typeface="Verdana" panose="020B0604030504040204" pitchFamily="34" charset="0"/>
              </a:rPr>
              <a:t>Will of My Father</a:t>
            </a:r>
            <a:r>
              <a:rPr lang="en-US" sz="3100" dirty="0">
                <a:solidFill>
                  <a:schemeClr val="bg1"/>
                </a:solidFill>
                <a:ea typeface="Verdana" panose="020B0604030504040204" pitchFamily="34" charset="0"/>
              </a:rPr>
              <a:t>…</a:t>
            </a:r>
          </a:p>
          <a:p>
            <a:pPr lvl="2">
              <a:spcAft>
                <a:spcPts val="600"/>
              </a:spcAft>
              <a:buFont typeface="Wingdings" panose="05000000000000000000" pitchFamily="2" charset="2"/>
              <a:buChar char="§"/>
            </a:pPr>
            <a:r>
              <a:rPr lang="en-US" sz="3000" dirty="0">
                <a:solidFill>
                  <a:schemeClr val="bg1"/>
                </a:solidFill>
                <a:ea typeface="Verdana" panose="020B0604030504040204" pitchFamily="34" charset="0"/>
              </a:rPr>
              <a:t>It is not enough to do ‘religious’ things (6:1)</a:t>
            </a:r>
          </a:p>
          <a:p>
            <a:pPr lvl="1">
              <a:spcAft>
                <a:spcPts val="600"/>
              </a:spcAft>
              <a:buFont typeface="Wingdings" panose="05000000000000000000" pitchFamily="2" charset="2"/>
              <a:buChar char="§"/>
            </a:pPr>
            <a:r>
              <a:rPr lang="en-US" sz="3100" dirty="0">
                <a:solidFill>
                  <a:schemeClr val="bg1"/>
                </a:solidFill>
                <a:ea typeface="Verdana" panose="020B0604030504040204" pitchFamily="34" charset="0"/>
              </a:rPr>
              <a:t> </a:t>
            </a:r>
            <a:r>
              <a:rPr lang="en-US" sz="3100" dirty="0">
                <a:solidFill>
                  <a:srgbClr val="FF9933"/>
                </a:solidFill>
                <a:ea typeface="Verdana" panose="020B0604030504040204" pitchFamily="34" charset="0"/>
              </a:rPr>
              <a:t>How to please God?   </a:t>
            </a:r>
            <a:r>
              <a:rPr lang="en-US" sz="3100" dirty="0">
                <a:solidFill>
                  <a:schemeClr val="bg1"/>
                </a:solidFill>
                <a:ea typeface="Verdana" panose="020B0604030504040204" pitchFamily="34" charset="0"/>
              </a:rPr>
              <a:t>V.24</a:t>
            </a:r>
          </a:p>
        </p:txBody>
      </p:sp>
    </p:spTree>
    <p:extLst>
      <p:ext uri="{BB962C8B-B14F-4D97-AF65-F5344CB8AC3E}">
        <p14:creationId xmlns:p14="http://schemas.microsoft.com/office/powerpoint/2010/main" val="166570022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lstStyle/>
          <a:p>
            <a:r>
              <a:rPr lang="en-US" sz="3400" dirty="0">
                <a:solidFill>
                  <a:srgbClr val="FFFF00"/>
                </a:solidFill>
                <a:effectLst>
                  <a:outerShdw blurRad="38100" dist="38100" dir="2700000" algn="tl">
                    <a:srgbClr val="000000">
                      <a:alpha val="43137"/>
                    </a:srgbClr>
                  </a:outerShdw>
                </a:effectLst>
                <a:latin typeface="+mn-lt"/>
                <a:ea typeface="Verdana" panose="020B0604030504040204" pitchFamily="34" charset="0"/>
                <a:cs typeface="Verdana" panose="020B0604030504040204" pitchFamily="34" charset="0"/>
              </a:rPr>
              <a:t>Real issue: what pleases God</a:t>
            </a:r>
          </a:p>
        </p:txBody>
      </p:sp>
      <p:sp>
        <p:nvSpPr>
          <p:cNvPr id="2051" name="Rectangle 3"/>
          <p:cNvSpPr>
            <a:spLocks noGrp="1" noChangeArrowheads="1"/>
          </p:cNvSpPr>
          <p:nvPr>
            <p:ph idx="1"/>
          </p:nvPr>
        </p:nvSpPr>
        <p:spPr>
          <a:xfrm>
            <a:off x="381000" y="685800"/>
            <a:ext cx="8382000" cy="5943600"/>
          </a:xfrm>
        </p:spPr>
        <p:txBody>
          <a:bodyPr/>
          <a:lstStyle/>
          <a:p>
            <a:pPr>
              <a:spcAft>
                <a:spcPts val="600"/>
              </a:spcAft>
              <a:buFont typeface="Wingdings" panose="05000000000000000000" pitchFamily="2" charset="2"/>
              <a:buChar char="§"/>
            </a:pPr>
            <a:r>
              <a:rPr lang="en-US" sz="3100" dirty="0">
                <a:solidFill>
                  <a:schemeClr val="bg1"/>
                </a:solidFill>
                <a:ea typeface="Verdana" panose="020B0604030504040204" pitchFamily="34" charset="0"/>
              </a:rPr>
              <a:t>Mt.7</a:t>
            </a:r>
            <a:r>
              <a:rPr lang="en-US" sz="3100" baseline="30000" dirty="0">
                <a:solidFill>
                  <a:schemeClr val="bg1"/>
                </a:solidFill>
                <a:ea typeface="Verdana" panose="020B0604030504040204" pitchFamily="34" charset="0"/>
              </a:rPr>
              <a:t>22</a:t>
            </a:r>
            <a:r>
              <a:rPr lang="en-US" sz="3100" dirty="0">
                <a:solidFill>
                  <a:schemeClr val="bg1"/>
                </a:solidFill>
                <a:ea typeface="Verdana" panose="020B0604030504040204" pitchFamily="34" charset="0"/>
              </a:rPr>
              <a:t> </a:t>
            </a:r>
            <a:r>
              <a:rPr lang="en-US" sz="3100" dirty="0">
                <a:solidFill>
                  <a:srgbClr val="FFFFCC"/>
                </a:solidFill>
                <a:ea typeface="Verdana" panose="020B0604030504040204" pitchFamily="34" charset="0"/>
              </a:rPr>
              <a:t>Many will say to Me in that day, Lord, Lord, have we not prophesied in Your name, cast out demons in Your name, and done many wonders in Your name?</a:t>
            </a:r>
          </a:p>
          <a:p>
            <a:pPr marL="631825" lvl="1" indent="-292100">
              <a:spcAft>
                <a:spcPts val="600"/>
              </a:spcAft>
              <a:buFont typeface="Wingdings" panose="05000000000000000000" pitchFamily="2" charset="2"/>
              <a:buChar char="§"/>
            </a:pPr>
            <a:r>
              <a:rPr lang="en-US" sz="3000" i="1" dirty="0">
                <a:solidFill>
                  <a:schemeClr val="bg1"/>
                </a:solidFill>
                <a:ea typeface="Verdana" panose="020B0604030504040204" pitchFamily="34" charset="0"/>
              </a:rPr>
              <a:t>In that day</a:t>
            </a:r>
            <a:r>
              <a:rPr lang="en-US" sz="3000" dirty="0">
                <a:solidFill>
                  <a:schemeClr val="bg1"/>
                </a:solidFill>
                <a:ea typeface="Verdana" panose="020B0604030504040204" pitchFamily="34" charset="0"/>
              </a:rPr>
              <a:t>: Hebraism – last day; Judgment</a:t>
            </a:r>
          </a:p>
          <a:p>
            <a:pPr marL="631825" lvl="1" indent="-292100">
              <a:spcAft>
                <a:spcPts val="600"/>
              </a:spcAft>
              <a:buFont typeface="Wingdings" panose="05000000000000000000" pitchFamily="2" charset="2"/>
              <a:buChar char="§"/>
            </a:pPr>
            <a:r>
              <a:rPr lang="en-US" sz="3000" dirty="0">
                <a:solidFill>
                  <a:schemeClr val="bg1"/>
                </a:solidFill>
                <a:ea typeface="Verdana" panose="020B0604030504040204" pitchFamily="34" charset="0"/>
              </a:rPr>
              <a:t>Could these religious people be wrong?</a:t>
            </a:r>
          </a:p>
          <a:p>
            <a:pPr marL="631825" lvl="1" indent="-292100">
              <a:spcAft>
                <a:spcPts val="600"/>
              </a:spcAft>
              <a:buFont typeface="Wingdings" panose="05000000000000000000" pitchFamily="2" charset="2"/>
              <a:buChar char="§"/>
            </a:pPr>
            <a:r>
              <a:rPr lang="en-US" sz="3000" dirty="0">
                <a:solidFill>
                  <a:schemeClr val="bg1"/>
                </a:solidFill>
                <a:ea typeface="Verdana" panose="020B0604030504040204" pitchFamily="34" charset="0"/>
              </a:rPr>
              <a:t>Acts 2: audience: religious people; most  rejected the gospel.  Who was saved?  </a:t>
            </a:r>
            <a:r>
              <a:rPr lang="en-US" dirty="0">
                <a:solidFill>
                  <a:schemeClr val="bg1"/>
                </a:solidFill>
                <a:ea typeface="Verdana" panose="020B0604030504040204" pitchFamily="34" charset="0"/>
              </a:rPr>
              <a:t>(v.41)</a:t>
            </a:r>
          </a:p>
          <a:p>
            <a:pPr marL="631825" lvl="1" indent="-292100">
              <a:spcAft>
                <a:spcPts val="600"/>
              </a:spcAft>
              <a:buFont typeface="Wingdings" panose="05000000000000000000" pitchFamily="2" charset="2"/>
              <a:buChar char="§"/>
            </a:pPr>
            <a:r>
              <a:rPr lang="en-US" sz="3000" dirty="0">
                <a:solidFill>
                  <a:schemeClr val="bg1"/>
                </a:solidFill>
                <a:ea typeface="Verdana" panose="020B0604030504040204" pitchFamily="34" charset="0"/>
              </a:rPr>
              <a:t>Salvation is not decided by emotions / numbers, but by word of God</a:t>
            </a:r>
          </a:p>
        </p:txBody>
      </p:sp>
    </p:spTree>
    <p:extLst>
      <p:ext uri="{BB962C8B-B14F-4D97-AF65-F5344CB8AC3E}">
        <p14:creationId xmlns:p14="http://schemas.microsoft.com/office/powerpoint/2010/main" val="150793302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lstStyle/>
          <a:p>
            <a:r>
              <a:rPr lang="en-US" sz="3400" dirty="0">
                <a:solidFill>
                  <a:srgbClr val="FFFF00"/>
                </a:solidFill>
                <a:effectLst>
                  <a:outerShdw blurRad="38100" dist="38100" dir="2700000" algn="tl">
                    <a:srgbClr val="000000">
                      <a:alpha val="43137"/>
                    </a:srgbClr>
                  </a:outerShdw>
                </a:effectLst>
                <a:latin typeface="+mn-lt"/>
                <a:ea typeface="Verdana" panose="020B0604030504040204" pitchFamily="34" charset="0"/>
                <a:cs typeface="Verdana" panose="020B0604030504040204" pitchFamily="34" charset="0"/>
              </a:rPr>
              <a:t>Real issue: what pleases God</a:t>
            </a:r>
          </a:p>
        </p:txBody>
      </p:sp>
      <p:sp>
        <p:nvSpPr>
          <p:cNvPr id="2051" name="Rectangle 3"/>
          <p:cNvSpPr>
            <a:spLocks noGrp="1" noChangeArrowheads="1"/>
          </p:cNvSpPr>
          <p:nvPr>
            <p:ph idx="1"/>
          </p:nvPr>
        </p:nvSpPr>
        <p:spPr>
          <a:xfrm>
            <a:off x="381000" y="685800"/>
            <a:ext cx="8382000" cy="5943600"/>
          </a:xfrm>
        </p:spPr>
        <p:txBody>
          <a:bodyPr/>
          <a:lstStyle/>
          <a:p>
            <a:pPr>
              <a:spcAft>
                <a:spcPts val="600"/>
              </a:spcAft>
              <a:buFont typeface="Wingdings" panose="05000000000000000000" pitchFamily="2" charset="2"/>
              <a:buChar char="§"/>
            </a:pPr>
            <a:r>
              <a:rPr lang="en-US" sz="3100" dirty="0">
                <a:solidFill>
                  <a:schemeClr val="bg1"/>
                </a:solidFill>
                <a:ea typeface="Verdana" panose="020B0604030504040204" pitchFamily="34" charset="0"/>
              </a:rPr>
              <a:t>Mt.7</a:t>
            </a:r>
            <a:r>
              <a:rPr lang="en-US" sz="3100" baseline="30000" dirty="0">
                <a:solidFill>
                  <a:schemeClr val="bg1"/>
                </a:solidFill>
                <a:ea typeface="Verdana" panose="020B0604030504040204" pitchFamily="34" charset="0"/>
              </a:rPr>
              <a:t>23</a:t>
            </a:r>
            <a:r>
              <a:rPr lang="en-US" sz="3100" dirty="0">
                <a:solidFill>
                  <a:schemeClr val="bg1"/>
                </a:solidFill>
                <a:ea typeface="Verdana" panose="020B0604030504040204" pitchFamily="34" charset="0"/>
              </a:rPr>
              <a:t> </a:t>
            </a:r>
            <a:r>
              <a:rPr lang="en-US" sz="3100" dirty="0">
                <a:solidFill>
                  <a:srgbClr val="FFFFCC"/>
                </a:solidFill>
                <a:ea typeface="Verdana" panose="020B0604030504040204" pitchFamily="34" charset="0"/>
              </a:rPr>
              <a:t>And then I will declare to them, I never knew you; depart from Me, you who practice lawlessness!</a:t>
            </a:r>
          </a:p>
          <a:p>
            <a:pPr lvl="1">
              <a:spcAft>
                <a:spcPts val="600"/>
              </a:spcAft>
              <a:buFont typeface="Wingdings" panose="05000000000000000000" pitchFamily="2" charset="2"/>
              <a:buChar char="§"/>
            </a:pPr>
            <a:r>
              <a:rPr lang="en-US" sz="3000" dirty="0">
                <a:solidFill>
                  <a:schemeClr val="bg1"/>
                </a:solidFill>
                <a:ea typeface="Verdana" panose="020B0604030504040204" pitchFamily="34" charset="0"/>
              </a:rPr>
              <a:t>Did not recognize them for what they claimed to be</a:t>
            </a:r>
          </a:p>
          <a:p>
            <a:pPr lvl="1">
              <a:spcAft>
                <a:spcPts val="600"/>
              </a:spcAft>
              <a:buFont typeface="Wingdings" panose="05000000000000000000" pitchFamily="2" charset="2"/>
              <a:buChar char="§"/>
            </a:pPr>
            <a:r>
              <a:rPr lang="en-US" sz="3000" dirty="0">
                <a:solidFill>
                  <a:schemeClr val="bg1"/>
                </a:solidFill>
                <a:ea typeface="Verdana" panose="020B0604030504040204" pitchFamily="34" charset="0"/>
              </a:rPr>
              <a:t>Depart:  rejection; eternal loss.  Iniquity</a:t>
            </a:r>
          </a:p>
        </p:txBody>
      </p:sp>
    </p:spTree>
    <p:extLst>
      <p:ext uri="{BB962C8B-B14F-4D97-AF65-F5344CB8AC3E}">
        <p14:creationId xmlns:p14="http://schemas.microsoft.com/office/powerpoint/2010/main" val="394774953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lstStyle/>
          <a:p>
            <a:r>
              <a:rPr lang="en-US" sz="3400" dirty="0">
                <a:solidFill>
                  <a:srgbClr val="FFFF00"/>
                </a:solidFill>
                <a:effectLst>
                  <a:outerShdw blurRad="38100" dist="38100" dir="2700000" algn="tl">
                    <a:srgbClr val="000000">
                      <a:alpha val="43137"/>
                    </a:srgbClr>
                  </a:outerShdw>
                </a:effectLst>
                <a:latin typeface="+mn-lt"/>
                <a:ea typeface="Verdana" panose="020B0604030504040204" pitchFamily="34" charset="0"/>
                <a:cs typeface="Verdana" panose="020B0604030504040204" pitchFamily="34" charset="0"/>
              </a:rPr>
              <a:t>Real issue: what pleases God</a:t>
            </a:r>
          </a:p>
        </p:txBody>
      </p:sp>
      <p:sp>
        <p:nvSpPr>
          <p:cNvPr id="2051" name="Rectangle 3"/>
          <p:cNvSpPr>
            <a:spLocks noGrp="1" noChangeArrowheads="1"/>
          </p:cNvSpPr>
          <p:nvPr>
            <p:ph idx="1"/>
          </p:nvPr>
        </p:nvSpPr>
        <p:spPr>
          <a:xfrm>
            <a:off x="381000" y="685800"/>
            <a:ext cx="8382000" cy="5943600"/>
          </a:xfrm>
        </p:spPr>
        <p:txBody>
          <a:bodyPr/>
          <a:lstStyle/>
          <a:p>
            <a:pPr>
              <a:spcAft>
                <a:spcPts val="600"/>
              </a:spcAft>
              <a:buFont typeface="Wingdings" panose="05000000000000000000" pitchFamily="2" charset="2"/>
              <a:buChar char="§"/>
            </a:pPr>
            <a:r>
              <a:rPr lang="en-US" sz="3100" dirty="0">
                <a:solidFill>
                  <a:schemeClr val="bg1"/>
                </a:solidFill>
                <a:ea typeface="Verdana" panose="020B0604030504040204" pitchFamily="34" charset="0"/>
              </a:rPr>
              <a:t>Mt.17</a:t>
            </a:r>
            <a:r>
              <a:rPr lang="en-US" sz="3100" baseline="30000" dirty="0">
                <a:solidFill>
                  <a:schemeClr val="bg1"/>
                </a:solidFill>
                <a:ea typeface="Verdana" panose="020B0604030504040204" pitchFamily="34" charset="0"/>
              </a:rPr>
              <a:t>5</a:t>
            </a:r>
            <a:r>
              <a:rPr lang="en-US" sz="3100" dirty="0">
                <a:solidFill>
                  <a:schemeClr val="bg1"/>
                </a:solidFill>
                <a:ea typeface="Verdana" panose="020B0604030504040204" pitchFamily="34" charset="0"/>
              </a:rPr>
              <a:t> </a:t>
            </a:r>
            <a:r>
              <a:rPr lang="en-US" sz="3100" dirty="0">
                <a:solidFill>
                  <a:srgbClr val="FFFFCC"/>
                </a:solidFill>
                <a:ea typeface="Verdana" panose="020B0604030504040204" pitchFamily="34" charset="0"/>
              </a:rPr>
              <a:t>While he was still speaking, </a:t>
            </a:r>
            <a:r>
              <a:rPr lang="en-US" sz="3100">
                <a:solidFill>
                  <a:srgbClr val="FFFFCC"/>
                </a:solidFill>
                <a:ea typeface="Verdana" panose="020B0604030504040204" pitchFamily="34" charset="0"/>
              </a:rPr>
              <a:t>behold,</a:t>
            </a:r>
            <a:br>
              <a:rPr lang="en-US" sz="3100">
                <a:solidFill>
                  <a:srgbClr val="FFFFCC"/>
                </a:solidFill>
                <a:ea typeface="Verdana" panose="020B0604030504040204" pitchFamily="34" charset="0"/>
              </a:rPr>
            </a:br>
            <a:r>
              <a:rPr lang="en-US" sz="3100">
                <a:solidFill>
                  <a:srgbClr val="FFFFCC"/>
                </a:solidFill>
                <a:ea typeface="Verdana" panose="020B0604030504040204" pitchFamily="34" charset="0"/>
              </a:rPr>
              <a:t>a </a:t>
            </a:r>
            <a:r>
              <a:rPr lang="en-US" sz="3100" dirty="0">
                <a:solidFill>
                  <a:srgbClr val="FFFFCC"/>
                </a:solidFill>
                <a:ea typeface="Verdana" panose="020B0604030504040204" pitchFamily="34" charset="0"/>
              </a:rPr>
              <a:t>bright cloud overshadowed them; and suddenly a voice came out of the cloud, saying, This is My beloved Son, in whom I am well pleased.  Hear Him. </a:t>
            </a:r>
          </a:p>
          <a:p>
            <a:pPr lvl="1">
              <a:spcAft>
                <a:spcPts val="600"/>
              </a:spcAft>
              <a:buFont typeface="Wingdings" panose="05000000000000000000" pitchFamily="2" charset="2"/>
              <a:buChar char="§"/>
            </a:pPr>
            <a:r>
              <a:rPr lang="en-US" sz="3000" dirty="0">
                <a:solidFill>
                  <a:schemeClr val="bg1"/>
                </a:solidFill>
                <a:ea typeface="Verdana" panose="020B0604030504040204" pitchFamily="34" charset="0"/>
              </a:rPr>
              <a:t>God rebuked Peter for making Moses and Elijah equal to His Son</a:t>
            </a:r>
          </a:p>
          <a:p>
            <a:pPr lvl="1">
              <a:spcAft>
                <a:spcPts val="600"/>
              </a:spcAft>
              <a:buFont typeface="Wingdings" panose="05000000000000000000" pitchFamily="2" charset="2"/>
              <a:buChar char="§"/>
            </a:pPr>
            <a:r>
              <a:rPr lang="en-US" sz="3000" dirty="0">
                <a:solidFill>
                  <a:schemeClr val="bg1"/>
                </a:solidFill>
                <a:ea typeface="Verdana" panose="020B0604030504040204" pitchFamily="34" charset="0"/>
              </a:rPr>
              <a:t>How serious is it to give lesser men this honor?</a:t>
            </a:r>
          </a:p>
        </p:txBody>
      </p:sp>
    </p:spTree>
    <p:extLst>
      <p:ext uri="{BB962C8B-B14F-4D97-AF65-F5344CB8AC3E}">
        <p14:creationId xmlns:p14="http://schemas.microsoft.com/office/powerpoint/2010/main" val="4293166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lstStyle/>
          <a:p>
            <a:r>
              <a:rPr lang="en-US" sz="3400" dirty="0">
                <a:solidFill>
                  <a:srgbClr val="FFFF00"/>
                </a:solidFill>
                <a:effectLst>
                  <a:outerShdw blurRad="38100" dist="38100" dir="2700000" algn="tl">
                    <a:srgbClr val="000000">
                      <a:alpha val="43137"/>
                    </a:srgbClr>
                  </a:outerShdw>
                </a:effectLst>
                <a:latin typeface="+mn-lt"/>
                <a:ea typeface="Verdana" panose="020B0604030504040204" pitchFamily="34" charset="0"/>
                <a:cs typeface="Verdana" panose="020B0604030504040204" pitchFamily="34" charset="0"/>
              </a:rPr>
              <a:t>Real issue: what pleases God</a:t>
            </a:r>
          </a:p>
        </p:txBody>
      </p:sp>
      <p:sp>
        <p:nvSpPr>
          <p:cNvPr id="2051" name="Rectangle 3"/>
          <p:cNvSpPr>
            <a:spLocks noGrp="1" noChangeArrowheads="1"/>
          </p:cNvSpPr>
          <p:nvPr>
            <p:ph idx="1"/>
          </p:nvPr>
        </p:nvSpPr>
        <p:spPr>
          <a:xfrm>
            <a:off x="381000" y="685800"/>
            <a:ext cx="8382000" cy="5943600"/>
          </a:xfrm>
        </p:spPr>
        <p:txBody>
          <a:bodyPr/>
          <a:lstStyle/>
          <a:p>
            <a:pPr>
              <a:spcAft>
                <a:spcPts val="600"/>
              </a:spcAft>
              <a:buFont typeface="Wingdings" panose="05000000000000000000" pitchFamily="2" charset="2"/>
              <a:buChar char="§"/>
            </a:pPr>
            <a:r>
              <a:rPr lang="en-US" sz="3100" dirty="0">
                <a:solidFill>
                  <a:srgbClr val="CCFFCC"/>
                </a:solidFill>
                <a:ea typeface="Verdana" panose="020B0604030504040204" pitchFamily="34" charset="0"/>
              </a:rPr>
              <a:t>Luther:</a:t>
            </a:r>
            <a:r>
              <a:rPr lang="en-US" sz="3100" dirty="0">
                <a:solidFill>
                  <a:schemeClr val="bg1"/>
                </a:solidFill>
                <a:ea typeface="Verdana" panose="020B0604030504040204" pitchFamily="34" charset="0"/>
              </a:rPr>
              <a:t> ‘I ask that men make no reference to my name, and call themselves not Luther-</a:t>
            </a:r>
            <a:r>
              <a:rPr lang="en-US" sz="3100" dirty="0" err="1">
                <a:solidFill>
                  <a:schemeClr val="bg1"/>
                </a:solidFill>
                <a:ea typeface="Verdana" panose="020B0604030504040204" pitchFamily="34" charset="0"/>
              </a:rPr>
              <a:t>ans</a:t>
            </a:r>
            <a:r>
              <a:rPr lang="en-US" sz="3100" dirty="0">
                <a:solidFill>
                  <a:schemeClr val="bg1"/>
                </a:solidFill>
                <a:ea typeface="Verdana" panose="020B0604030504040204" pitchFamily="34" charset="0"/>
              </a:rPr>
              <a:t>, but Christians.  What is Luther?  My doctrine, I am sure, is not mine, nor have I been crucified for any one…No, no, my dear friends, let us abolish all party names, and call ourselves Christians after Him Whose doctrine we have.’</a:t>
            </a:r>
          </a:p>
        </p:txBody>
      </p:sp>
    </p:spTree>
    <p:extLst>
      <p:ext uri="{BB962C8B-B14F-4D97-AF65-F5344CB8AC3E}">
        <p14:creationId xmlns:p14="http://schemas.microsoft.com/office/powerpoint/2010/main" val="159138226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lstStyle/>
          <a:p>
            <a:r>
              <a:rPr lang="en-US" sz="3400" dirty="0">
                <a:solidFill>
                  <a:srgbClr val="FFFF00"/>
                </a:solidFill>
                <a:effectLst>
                  <a:outerShdw blurRad="38100" dist="38100" dir="2700000" algn="tl">
                    <a:srgbClr val="000000">
                      <a:alpha val="43137"/>
                    </a:srgbClr>
                  </a:outerShdw>
                </a:effectLst>
                <a:latin typeface="+mn-lt"/>
                <a:ea typeface="Verdana" panose="020B0604030504040204" pitchFamily="34" charset="0"/>
                <a:cs typeface="Verdana" panose="020B0604030504040204" pitchFamily="34" charset="0"/>
              </a:rPr>
              <a:t>Real issue: what pleases God</a:t>
            </a:r>
          </a:p>
        </p:txBody>
      </p:sp>
      <p:sp>
        <p:nvSpPr>
          <p:cNvPr id="2051" name="Rectangle 3"/>
          <p:cNvSpPr>
            <a:spLocks noGrp="1" noChangeArrowheads="1"/>
          </p:cNvSpPr>
          <p:nvPr>
            <p:ph idx="1"/>
          </p:nvPr>
        </p:nvSpPr>
        <p:spPr>
          <a:xfrm>
            <a:off x="381000" y="685800"/>
            <a:ext cx="8382000" cy="5943600"/>
          </a:xfrm>
        </p:spPr>
        <p:txBody>
          <a:bodyPr/>
          <a:lstStyle/>
          <a:p>
            <a:pPr>
              <a:spcAft>
                <a:spcPts val="600"/>
              </a:spcAft>
              <a:buFont typeface="Wingdings" panose="05000000000000000000" pitchFamily="2" charset="2"/>
              <a:buChar char="§"/>
            </a:pPr>
            <a:r>
              <a:rPr lang="en-US" sz="3100" dirty="0">
                <a:solidFill>
                  <a:srgbClr val="CCFFCC"/>
                </a:solidFill>
                <a:ea typeface="Verdana" panose="020B0604030504040204" pitchFamily="34" charset="0"/>
              </a:rPr>
              <a:t>Wesley:</a:t>
            </a:r>
            <a:r>
              <a:rPr lang="en-US" sz="3100" dirty="0">
                <a:solidFill>
                  <a:schemeClr val="bg1"/>
                </a:solidFill>
                <a:ea typeface="Verdana" panose="020B0604030504040204" pitchFamily="34" charset="0"/>
              </a:rPr>
              <a:t> ‘Would to God that all party names, and unscriptural phrases and forms which have divided the Christian world, were forgot and that the very name might never be mentioned more, but be buried in eternal oblivion.’</a:t>
            </a:r>
          </a:p>
        </p:txBody>
      </p:sp>
    </p:spTree>
    <p:extLst>
      <p:ext uri="{BB962C8B-B14F-4D97-AF65-F5344CB8AC3E}">
        <p14:creationId xmlns:p14="http://schemas.microsoft.com/office/powerpoint/2010/main" val="317931268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lstStyle/>
          <a:p>
            <a:r>
              <a:rPr lang="en-US" sz="3400" dirty="0">
                <a:solidFill>
                  <a:srgbClr val="FFFF00"/>
                </a:solidFill>
                <a:effectLst>
                  <a:outerShdw blurRad="38100" dist="38100" dir="2700000" algn="tl">
                    <a:srgbClr val="000000">
                      <a:alpha val="43137"/>
                    </a:srgbClr>
                  </a:outerShdw>
                </a:effectLst>
                <a:latin typeface="+mn-lt"/>
                <a:ea typeface="Verdana" panose="020B0604030504040204" pitchFamily="34" charset="0"/>
                <a:cs typeface="Verdana" panose="020B0604030504040204" pitchFamily="34" charset="0"/>
              </a:rPr>
              <a:t>Real issue: what pleases God</a:t>
            </a:r>
          </a:p>
        </p:txBody>
      </p:sp>
      <p:sp>
        <p:nvSpPr>
          <p:cNvPr id="2051" name="Rectangle 3"/>
          <p:cNvSpPr>
            <a:spLocks noGrp="1" noChangeArrowheads="1"/>
          </p:cNvSpPr>
          <p:nvPr>
            <p:ph idx="1"/>
          </p:nvPr>
        </p:nvSpPr>
        <p:spPr>
          <a:xfrm>
            <a:off x="381000" y="685800"/>
            <a:ext cx="8382000" cy="5943600"/>
          </a:xfrm>
        </p:spPr>
        <p:txBody>
          <a:bodyPr/>
          <a:lstStyle/>
          <a:p>
            <a:pPr>
              <a:spcAft>
                <a:spcPts val="600"/>
              </a:spcAft>
              <a:buFont typeface="Wingdings" panose="05000000000000000000" pitchFamily="2" charset="2"/>
              <a:buChar char="§"/>
            </a:pPr>
            <a:r>
              <a:rPr lang="en-US" sz="3100" dirty="0">
                <a:solidFill>
                  <a:srgbClr val="CCFFCC"/>
                </a:solidFill>
                <a:ea typeface="Verdana" panose="020B0604030504040204" pitchFamily="34" charset="0"/>
              </a:rPr>
              <a:t>Spurgeon:</a:t>
            </a:r>
            <a:r>
              <a:rPr lang="en-US" sz="3100" dirty="0">
                <a:solidFill>
                  <a:schemeClr val="bg1"/>
                </a:solidFill>
                <a:ea typeface="Verdana" panose="020B0604030504040204" pitchFamily="34" charset="0"/>
              </a:rPr>
              <a:t> ‘I look forward with pleasure to the day when there will not be a Baptist living!   I hope that the Baptist name will soon perish, but let Christ’s name last forever.’</a:t>
            </a:r>
          </a:p>
        </p:txBody>
      </p:sp>
    </p:spTree>
    <p:extLst>
      <p:ext uri="{BB962C8B-B14F-4D97-AF65-F5344CB8AC3E}">
        <p14:creationId xmlns:p14="http://schemas.microsoft.com/office/powerpoint/2010/main" val="104445334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lstStyle/>
          <a:p>
            <a:r>
              <a:rPr lang="en-US" sz="3400" dirty="0">
                <a:solidFill>
                  <a:srgbClr val="FFFF00"/>
                </a:solidFill>
                <a:effectLst>
                  <a:outerShdw blurRad="38100" dist="38100" dir="2700000" algn="tl">
                    <a:srgbClr val="000000">
                      <a:alpha val="43137"/>
                    </a:srgbClr>
                  </a:outerShdw>
                </a:effectLst>
                <a:latin typeface="+mn-lt"/>
                <a:ea typeface="Verdana" panose="020B0604030504040204" pitchFamily="34" charset="0"/>
                <a:cs typeface="Verdana" panose="020B0604030504040204" pitchFamily="34" charset="0"/>
              </a:rPr>
              <a:t>Three facts in Gn.26</a:t>
            </a:r>
          </a:p>
        </p:txBody>
      </p:sp>
      <p:sp>
        <p:nvSpPr>
          <p:cNvPr id="2051" name="Rectangle 3"/>
          <p:cNvSpPr>
            <a:spLocks noGrp="1" noChangeArrowheads="1"/>
          </p:cNvSpPr>
          <p:nvPr>
            <p:ph idx="1"/>
          </p:nvPr>
        </p:nvSpPr>
        <p:spPr>
          <a:xfrm>
            <a:off x="344056" y="685800"/>
            <a:ext cx="8458200" cy="5943600"/>
          </a:xfrm>
        </p:spPr>
        <p:txBody>
          <a:bodyPr/>
          <a:lstStyle/>
          <a:p>
            <a:pPr marL="0" lvl="0" indent="0">
              <a:spcAft>
                <a:spcPts val="600"/>
              </a:spcAft>
              <a:buNone/>
            </a:pPr>
            <a:r>
              <a:rPr lang="en-US" sz="2400" dirty="0">
                <a:solidFill>
                  <a:srgbClr val="FFFF99"/>
                </a:solidFill>
                <a:ea typeface="Verdana" panose="020B0604030504040204" pitchFamily="34" charset="0"/>
              </a:rPr>
              <a:t>1. </a:t>
            </a:r>
            <a:r>
              <a:rPr lang="en-US" sz="3100" dirty="0">
                <a:solidFill>
                  <a:schemeClr val="bg1"/>
                </a:solidFill>
                <a:ea typeface="Verdana" panose="020B0604030504040204" pitchFamily="34" charset="0"/>
              </a:rPr>
              <a:t>Abraham dug wells of water, </a:t>
            </a:r>
            <a:r>
              <a:rPr lang="en-US" sz="3100" dirty="0">
                <a:solidFill>
                  <a:srgbClr val="CCFFFF"/>
                </a:solidFill>
                <a:ea typeface="Verdana" panose="020B0604030504040204" pitchFamily="34" charset="0"/>
              </a:rPr>
              <a:t>18</a:t>
            </a:r>
          </a:p>
          <a:p>
            <a:pPr marL="0" lvl="0" indent="0">
              <a:spcAft>
                <a:spcPts val="600"/>
              </a:spcAft>
              <a:buNone/>
            </a:pPr>
            <a:r>
              <a:rPr lang="en-US" sz="2400" dirty="0">
                <a:solidFill>
                  <a:srgbClr val="FFFF99"/>
                </a:solidFill>
                <a:ea typeface="Verdana" panose="020B0604030504040204" pitchFamily="34" charset="0"/>
              </a:rPr>
              <a:t>2. </a:t>
            </a:r>
            <a:r>
              <a:rPr lang="en-US" sz="3100" dirty="0">
                <a:solidFill>
                  <a:schemeClr val="bg1"/>
                </a:solidFill>
                <a:ea typeface="Verdana" panose="020B0604030504040204" pitchFamily="34" charset="0"/>
              </a:rPr>
              <a:t>Philistines filled wells with dirt, </a:t>
            </a:r>
            <a:r>
              <a:rPr lang="en-US" sz="3100" dirty="0">
                <a:solidFill>
                  <a:srgbClr val="CCFFFF"/>
                </a:solidFill>
                <a:ea typeface="Verdana" panose="020B0604030504040204" pitchFamily="34" charset="0"/>
              </a:rPr>
              <a:t>14-15</a:t>
            </a:r>
          </a:p>
          <a:p>
            <a:pPr marL="0" lvl="0" indent="0">
              <a:spcAft>
                <a:spcPts val="600"/>
              </a:spcAft>
              <a:buNone/>
            </a:pPr>
            <a:r>
              <a:rPr lang="en-US" sz="2400" dirty="0">
                <a:solidFill>
                  <a:srgbClr val="FFFF99"/>
                </a:solidFill>
                <a:ea typeface="Verdana" panose="020B0604030504040204" pitchFamily="34" charset="0"/>
              </a:rPr>
              <a:t>3. </a:t>
            </a:r>
            <a:r>
              <a:rPr lang="en-US" sz="3100" dirty="0">
                <a:solidFill>
                  <a:schemeClr val="bg1"/>
                </a:solidFill>
                <a:ea typeface="Verdana" panose="020B0604030504040204" pitchFamily="34" charset="0"/>
              </a:rPr>
              <a:t>Isaac dug again the wells of Abraham, </a:t>
            </a:r>
            <a:r>
              <a:rPr lang="en-US" sz="3100" dirty="0">
                <a:solidFill>
                  <a:srgbClr val="CCFFFF"/>
                </a:solidFill>
                <a:ea typeface="Verdana" panose="020B0604030504040204" pitchFamily="34" charset="0"/>
              </a:rPr>
              <a:t>18</a:t>
            </a:r>
          </a:p>
        </p:txBody>
      </p:sp>
    </p:spTree>
    <p:extLst>
      <p:ext uri="{BB962C8B-B14F-4D97-AF65-F5344CB8AC3E}">
        <p14:creationId xmlns:p14="http://schemas.microsoft.com/office/powerpoint/2010/main" val="29700895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685800"/>
          </a:xfrm>
        </p:spPr>
        <p:txBody>
          <a:bodyPr/>
          <a:lstStyle/>
          <a:p>
            <a:r>
              <a:rPr lang="en-US" altLang="en-US" sz="3400" dirty="0">
                <a:solidFill>
                  <a:srgbClr val="FFFF00"/>
                </a:solidFill>
              </a:rPr>
              <a:t>What does God want?</a:t>
            </a:r>
            <a:endParaRPr lang="en-US" altLang="en-US" sz="3400" dirty="0">
              <a:solidFill>
                <a:schemeClr val="bg1"/>
              </a:solidFill>
            </a:endParaRPr>
          </a:p>
        </p:txBody>
      </p:sp>
      <p:sp>
        <p:nvSpPr>
          <p:cNvPr id="3075" name="Rectangle 3"/>
          <p:cNvSpPr>
            <a:spLocks noGrp="1" noChangeArrowheads="1"/>
          </p:cNvSpPr>
          <p:nvPr>
            <p:ph type="body" idx="1"/>
          </p:nvPr>
        </p:nvSpPr>
        <p:spPr>
          <a:xfrm>
            <a:off x="457200" y="609600"/>
            <a:ext cx="8229600" cy="5943600"/>
          </a:xfrm>
        </p:spPr>
        <p:txBody>
          <a:bodyPr/>
          <a:lstStyle/>
          <a:p>
            <a:pPr marL="0" indent="0" algn="ctr">
              <a:spcBef>
                <a:spcPts val="300"/>
              </a:spcBef>
              <a:spcAft>
                <a:spcPts val="0"/>
              </a:spcAft>
              <a:buNone/>
            </a:pPr>
            <a:r>
              <a:rPr lang="en-US" altLang="en-US" sz="3100" dirty="0">
                <a:solidFill>
                  <a:schemeClr val="bg1"/>
                </a:solidFill>
              </a:rPr>
              <a:t>Devotion to </a:t>
            </a:r>
            <a:r>
              <a:rPr lang="en-US" altLang="en-US" sz="3100" b="1" i="1" u="sng" dirty="0">
                <a:solidFill>
                  <a:schemeClr val="bg1"/>
                </a:solidFill>
              </a:rPr>
              <a:t>His</a:t>
            </a:r>
            <a:r>
              <a:rPr lang="en-US" altLang="en-US" sz="3100" dirty="0">
                <a:solidFill>
                  <a:schemeClr val="bg1"/>
                </a:solidFill>
              </a:rPr>
              <a:t> word</a:t>
            </a:r>
          </a:p>
          <a:p>
            <a:pPr>
              <a:spcBef>
                <a:spcPts val="300"/>
              </a:spcBef>
              <a:spcAft>
                <a:spcPts val="400"/>
              </a:spcAft>
              <a:buFont typeface="Arial" panose="020B0604020202020204" pitchFamily="34" charset="0"/>
              <a:buChar char="•"/>
            </a:pPr>
            <a:r>
              <a:rPr lang="en-US" altLang="en-US" sz="3100" dirty="0">
                <a:solidFill>
                  <a:srgbClr val="FFFFCC"/>
                </a:solidFill>
              </a:rPr>
              <a:t>Worship:  </a:t>
            </a:r>
            <a:r>
              <a:rPr lang="en-US" altLang="en-US" sz="3100" dirty="0">
                <a:solidFill>
                  <a:schemeClr val="bg1"/>
                </a:solidFill>
              </a:rPr>
              <a:t>Jn.4:24</a:t>
            </a:r>
          </a:p>
          <a:p>
            <a:pPr>
              <a:spcBef>
                <a:spcPts val="300"/>
              </a:spcBef>
              <a:spcAft>
                <a:spcPts val="400"/>
              </a:spcAft>
              <a:buFont typeface="Arial" panose="020B0604020202020204" pitchFamily="34" charset="0"/>
              <a:buChar char="•"/>
            </a:pPr>
            <a:r>
              <a:rPr lang="en-US" altLang="en-US" sz="3100" dirty="0">
                <a:solidFill>
                  <a:srgbClr val="FFFFCC"/>
                </a:solidFill>
              </a:rPr>
              <a:t>Teaching:  </a:t>
            </a:r>
            <a:r>
              <a:rPr lang="en-US" altLang="en-US" sz="3100" dirty="0">
                <a:solidFill>
                  <a:schemeClr val="bg1"/>
                </a:solidFill>
              </a:rPr>
              <a:t>Mk.16:15-16</a:t>
            </a:r>
          </a:p>
          <a:p>
            <a:pPr>
              <a:spcBef>
                <a:spcPts val="300"/>
              </a:spcBef>
              <a:spcAft>
                <a:spcPts val="400"/>
              </a:spcAft>
              <a:buFont typeface="Arial" panose="020B0604020202020204" pitchFamily="34" charset="0"/>
              <a:buChar char="•"/>
            </a:pPr>
            <a:r>
              <a:rPr lang="en-US" altLang="en-US" sz="3100" dirty="0">
                <a:solidFill>
                  <a:srgbClr val="FFFFCC"/>
                </a:solidFill>
              </a:rPr>
              <a:t>Assembling:  </a:t>
            </a:r>
            <a:r>
              <a:rPr lang="en-US" altLang="en-US" sz="3100" dirty="0">
                <a:solidFill>
                  <a:schemeClr val="bg1"/>
                </a:solidFill>
              </a:rPr>
              <a:t>Hb.10:25</a:t>
            </a:r>
          </a:p>
          <a:p>
            <a:pPr>
              <a:spcBef>
                <a:spcPts val="600"/>
              </a:spcBef>
              <a:spcAft>
                <a:spcPts val="0"/>
              </a:spcAft>
              <a:buFont typeface="Arial" panose="020B0604020202020204" pitchFamily="34" charset="0"/>
              <a:buChar char="•"/>
            </a:pPr>
            <a:r>
              <a:rPr lang="en-US" altLang="en-US" sz="3100" dirty="0">
                <a:solidFill>
                  <a:srgbClr val="FFFFCC"/>
                </a:solidFill>
              </a:rPr>
              <a:t>Respect for His authority:</a:t>
            </a:r>
            <a:r>
              <a:rPr lang="en-US" altLang="en-US" sz="3100" dirty="0">
                <a:solidFill>
                  <a:schemeClr val="bg1"/>
                </a:solidFill>
              </a:rPr>
              <a:t>  Mt.28:18 – </a:t>
            </a:r>
          </a:p>
          <a:p>
            <a:pPr lvl="1">
              <a:spcBef>
                <a:spcPts val="600"/>
              </a:spcBef>
              <a:spcAft>
                <a:spcPts val="0"/>
              </a:spcAft>
              <a:buFont typeface="Wingdings" panose="05000000000000000000" pitchFamily="2" charset="2"/>
              <a:buChar char="§"/>
            </a:pPr>
            <a:r>
              <a:rPr lang="en-US" altLang="en-US" sz="3000" u="sng" dirty="0">
                <a:solidFill>
                  <a:srgbClr val="CCFFFF"/>
                </a:solidFill>
              </a:rPr>
              <a:t>Spoke</a:t>
            </a:r>
            <a:r>
              <a:rPr lang="en-US" altLang="en-US" sz="3000" dirty="0">
                <a:solidFill>
                  <a:srgbClr val="CCFFFF"/>
                </a:solidFill>
              </a:rPr>
              <a:t>:</a:t>
            </a:r>
            <a:r>
              <a:rPr lang="en-US" altLang="en-US" sz="3000" dirty="0">
                <a:solidFill>
                  <a:schemeClr val="bg1"/>
                </a:solidFill>
              </a:rPr>
              <a:t> speaking as opposed to silence. Mt.9:33; Lk.1:64.  No focus on </a:t>
            </a:r>
            <a:r>
              <a:rPr lang="en-US" altLang="en-US" sz="3000" i="1" dirty="0">
                <a:solidFill>
                  <a:schemeClr val="bg1"/>
                </a:solidFill>
              </a:rPr>
              <a:t>what</a:t>
            </a:r>
            <a:r>
              <a:rPr lang="en-US" altLang="en-US" sz="3000" dirty="0">
                <a:solidFill>
                  <a:schemeClr val="bg1"/>
                </a:solidFill>
              </a:rPr>
              <a:t> they said, but the </a:t>
            </a:r>
            <a:r>
              <a:rPr lang="en-US" altLang="en-US" sz="3000" i="1" u="sng" dirty="0">
                <a:solidFill>
                  <a:schemeClr val="bg1"/>
                </a:solidFill>
              </a:rPr>
              <a:t>fact that they spoke</a:t>
            </a:r>
            <a:r>
              <a:rPr lang="en-US" altLang="en-US" sz="3000" dirty="0">
                <a:solidFill>
                  <a:schemeClr val="bg1"/>
                </a:solidFill>
              </a:rPr>
              <a:t>.  Break silence</a:t>
            </a:r>
          </a:p>
          <a:p>
            <a:pPr lvl="1">
              <a:spcBef>
                <a:spcPts val="600"/>
              </a:spcBef>
              <a:spcAft>
                <a:spcPts val="300"/>
              </a:spcAft>
              <a:buFont typeface="Wingdings" panose="05000000000000000000" pitchFamily="2" charset="2"/>
              <a:buChar char="§"/>
            </a:pPr>
            <a:r>
              <a:rPr lang="en-US" altLang="en-US" sz="3000" u="sng" dirty="0">
                <a:solidFill>
                  <a:srgbClr val="CCFFFF"/>
                </a:solidFill>
              </a:rPr>
              <a:t>Saying</a:t>
            </a:r>
            <a:r>
              <a:rPr lang="en-US" altLang="en-US" sz="3000" dirty="0">
                <a:solidFill>
                  <a:srgbClr val="CCFFFF"/>
                </a:solidFill>
              </a:rPr>
              <a:t>:</a:t>
            </a:r>
            <a:r>
              <a:rPr lang="en-US" altLang="en-US" sz="3000" dirty="0">
                <a:solidFill>
                  <a:schemeClr val="bg1"/>
                </a:solidFill>
              </a:rPr>
              <a:t> substance of speech; </a:t>
            </a:r>
            <a:r>
              <a:rPr lang="en-US" altLang="en-US" sz="3000" u="sng" dirty="0">
                <a:solidFill>
                  <a:schemeClr val="bg1"/>
                </a:solidFill>
              </a:rPr>
              <a:t>what</a:t>
            </a:r>
            <a:r>
              <a:rPr lang="en-US" altLang="en-US" sz="3000" dirty="0">
                <a:solidFill>
                  <a:schemeClr val="bg1"/>
                </a:solidFill>
              </a:rPr>
              <a:t> is said. Discourse.   Kingly authority / power…</a:t>
            </a:r>
          </a:p>
          <a:p>
            <a:pPr marL="0" indent="0">
              <a:spcBef>
                <a:spcPts val="600"/>
              </a:spcBef>
              <a:spcAft>
                <a:spcPts val="300"/>
              </a:spcAft>
              <a:buNone/>
            </a:pPr>
            <a:endParaRPr lang="en-US" altLang="en-US" sz="3100" dirty="0">
              <a:solidFill>
                <a:schemeClr val="bg1"/>
              </a:solidFill>
            </a:endParaRPr>
          </a:p>
        </p:txBody>
      </p:sp>
    </p:spTree>
    <p:extLst>
      <p:ext uri="{BB962C8B-B14F-4D97-AF65-F5344CB8AC3E}">
        <p14:creationId xmlns:p14="http://schemas.microsoft.com/office/powerpoint/2010/main" val="251970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685800"/>
          </a:xfrm>
        </p:spPr>
        <p:txBody>
          <a:bodyPr/>
          <a:lstStyle/>
          <a:p>
            <a:r>
              <a:rPr lang="en-US" altLang="en-US" sz="3400" dirty="0">
                <a:solidFill>
                  <a:srgbClr val="FFFF00"/>
                </a:solidFill>
              </a:rPr>
              <a:t>What does God want us </a:t>
            </a:r>
            <a:r>
              <a:rPr lang="en-US" altLang="en-US" sz="3400">
                <a:solidFill>
                  <a:srgbClr val="FFFF00"/>
                </a:solidFill>
              </a:rPr>
              <a:t>to know </a:t>
            </a:r>
            <a:r>
              <a:rPr lang="en-US" altLang="en-US" sz="3400" dirty="0">
                <a:solidFill>
                  <a:srgbClr val="FFFF00"/>
                </a:solidFill>
              </a:rPr>
              <a:t>?</a:t>
            </a:r>
            <a:endParaRPr lang="en-US" altLang="en-US" sz="3400" dirty="0">
              <a:solidFill>
                <a:schemeClr val="bg1"/>
              </a:solidFill>
            </a:endParaRPr>
          </a:p>
        </p:txBody>
      </p:sp>
      <p:sp>
        <p:nvSpPr>
          <p:cNvPr id="3075" name="Rectangle 3"/>
          <p:cNvSpPr>
            <a:spLocks noGrp="1" noChangeArrowheads="1"/>
          </p:cNvSpPr>
          <p:nvPr>
            <p:ph type="body" idx="1"/>
          </p:nvPr>
        </p:nvSpPr>
        <p:spPr>
          <a:xfrm>
            <a:off x="457200" y="685800"/>
            <a:ext cx="8229600" cy="5943600"/>
          </a:xfrm>
        </p:spPr>
        <p:txBody>
          <a:bodyPr/>
          <a:lstStyle/>
          <a:p>
            <a:pPr marL="0" indent="0">
              <a:spcBef>
                <a:spcPts val="600"/>
              </a:spcBef>
              <a:spcAft>
                <a:spcPts val="300"/>
              </a:spcAft>
              <a:buNone/>
            </a:pPr>
            <a:r>
              <a:rPr lang="en-US" altLang="en-US" sz="3100" baseline="30000" dirty="0">
                <a:solidFill>
                  <a:srgbClr val="CCFFCC"/>
                </a:solidFill>
              </a:rPr>
              <a:t>16</a:t>
            </a:r>
            <a:r>
              <a:rPr lang="en-US" altLang="en-US" sz="3100" dirty="0">
                <a:solidFill>
                  <a:schemeClr val="bg1"/>
                </a:solidFill>
              </a:rPr>
              <a:t> For where there is a testament, there must also of necessity be the death of the testator. </a:t>
            </a:r>
            <a:r>
              <a:rPr lang="en-US" altLang="en-US" sz="3100" baseline="30000" dirty="0">
                <a:solidFill>
                  <a:srgbClr val="CCFFCC"/>
                </a:solidFill>
              </a:rPr>
              <a:t>17</a:t>
            </a:r>
            <a:r>
              <a:rPr lang="en-US" altLang="en-US" sz="3100" dirty="0">
                <a:solidFill>
                  <a:schemeClr val="bg1"/>
                </a:solidFill>
              </a:rPr>
              <a:t> For a testament is in force after men are dead, since it has no power at all while the testator lives </a:t>
            </a:r>
            <a:r>
              <a:rPr lang="en-US" altLang="en-US" sz="2400" dirty="0">
                <a:solidFill>
                  <a:srgbClr val="CCFFCC"/>
                </a:solidFill>
              </a:rPr>
              <a:t>– Hebrews 9 </a:t>
            </a:r>
          </a:p>
          <a:p>
            <a:pPr marL="0" indent="0">
              <a:spcBef>
                <a:spcPts val="600"/>
              </a:spcBef>
              <a:spcAft>
                <a:spcPts val="300"/>
              </a:spcAft>
              <a:buNone/>
            </a:pPr>
            <a:endParaRPr lang="en-US" altLang="en-US" sz="3100" dirty="0">
              <a:solidFill>
                <a:schemeClr val="bg1"/>
              </a:solidFill>
            </a:endParaRPr>
          </a:p>
          <a:p>
            <a:pPr marL="0" indent="0">
              <a:spcBef>
                <a:spcPts val="600"/>
              </a:spcBef>
              <a:spcAft>
                <a:spcPts val="300"/>
              </a:spcAft>
              <a:buNone/>
            </a:pPr>
            <a:endParaRPr lang="en-US" altLang="en-US" sz="3100" dirty="0">
              <a:solidFill>
                <a:schemeClr val="bg1"/>
              </a:solidFill>
            </a:endParaRPr>
          </a:p>
        </p:txBody>
      </p:sp>
    </p:spTree>
    <p:extLst>
      <p:ext uri="{BB962C8B-B14F-4D97-AF65-F5344CB8AC3E}">
        <p14:creationId xmlns:p14="http://schemas.microsoft.com/office/powerpoint/2010/main" val="2522429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lstStyle/>
          <a:p>
            <a:r>
              <a:rPr lang="en-US" sz="3400" dirty="0">
                <a:solidFill>
                  <a:srgbClr val="FFFF00"/>
                </a:solidFill>
                <a:effectLst>
                  <a:outerShdw blurRad="38100" dist="38100" dir="2700000" algn="tl">
                    <a:srgbClr val="000000">
                      <a:alpha val="43137"/>
                    </a:srgbClr>
                  </a:outerShdw>
                </a:effectLst>
                <a:latin typeface="+mn-lt"/>
                <a:ea typeface="Verdana" panose="020B0604030504040204" pitchFamily="34" charset="0"/>
                <a:cs typeface="Verdana" panose="020B0604030504040204" pitchFamily="34" charset="0"/>
              </a:rPr>
              <a:t>Three facts about the gospel</a:t>
            </a:r>
          </a:p>
        </p:txBody>
      </p:sp>
      <p:sp>
        <p:nvSpPr>
          <p:cNvPr id="2051" name="Rectangle 3"/>
          <p:cNvSpPr>
            <a:spLocks noGrp="1" noChangeArrowheads="1"/>
          </p:cNvSpPr>
          <p:nvPr>
            <p:ph idx="1"/>
          </p:nvPr>
        </p:nvSpPr>
        <p:spPr>
          <a:xfrm>
            <a:off x="344056" y="685800"/>
            <a:ext cx="8458200" cy="5943600"/>
          </a:xfrm>
        </p:spPr>
        <p:txBody>
          <a:bodyPr/>
          <a:lstStyle/>
          <a:p>
            <a:pPr marL="339725" lvl="0" indent="-339725">
              <a:spcAft>
                <a:spcPts val="600"/>
              </a:spcAft>
              <a:buNone/>
            </a:pPr>
            <a:r>
              <a:rPr lang="en-US" sz="2400" dirty="0">
                <a:solidFill>
                  <a:srgbClr val="FFFF99"/>
                </a:solidFill>
                <a:ea typeface="Verdana" panose="020B0604030504040204" pitchFamily="34" charset="0"/>
              </a:rPr>
              <a:t>1. </a:t>
            </a:r>
            <a:r>
              <a:rPr lang="en-US" sz="3100" dirty="0">
                <a:solidFill>
                  <a:schemeClr val="bg1"/>
                </a:solidFill>
                <a:ea typeface="Verdana" panose="020B0604030504040204" pitchFamily="34" charset="0"/>
              </a:rPr>
              <a:t>Apostles revealed truth of gospel, </a:t>
            </a:r>
            <a:r>
              <a:rPr lang="en-US" sz="3100" dirty="0">
                <a:solidFill>
                  <a:srgbClr val="CCFFCC"/>
                </a:solidFill>
                <a:ea typeface="Verdana" panose="020B0604030504040204" pitchFamily="34" charset="0"/>
              </a:rPr>
              <a:t>Ro.1:16-17</a:t>
            </a:r>
          </a:p>
          <a:p>
            <a:pPr marL="0" lvl="0" indent="0" defTabSz="461963">
              <a:spcAft>
                <a:spcPts val="600"/>
              </a:spcAft>
              <a:buNone/>
            </a:pPr>
            <a:r>
              <a:rPr lang="en-US" sz="3100" dirty="0">
                <a:solidFill>
                  <a:schemeClr val="bg1"/>
                </a:solidFill>
                <a:ea typeface="Verdana" panose="020B0604030504040204" pitchFamily="34" charset="0"/>
              </a:rPr>
              <a:t>	</a:t>
            </a:r>
            <a:r>
              <a:rPr lang="en-US" sz="2800" dirty="0">
                <a:solidFill>
                  <a:schemeClr val="bg1"/>
                </a:solidFill>
                <a:ea typeface="Verdana" panose="020B0604030504040204" pitchFamily="34" charset="0"/>
              </a:rPr>
              <a:t>Father       Son       HS       Apostles       Gospel</a:t>
            </a:r>
          </a:p>
          <a:p>
            <a:pPr marL="227013" lvl="0" indent="-227013">
              <a:spcAft>
                <a:spcPts val="600"/>
              </a:spcAft>
              <a:buNone/>
            </a:pPr>
            <a:r>
              <a:rPr lang="en-US" sz="3000" dirty="0">
                <a:solidFill>
                  <a:srgbClr val="FFFF99"/>
                </a:solidFill>
                <a:ea typeface="Verdana" panose="020B0604030504040204" pitchFamily="34" charset="0"/>
              </a:rPr>
              <a:t>  </a:t>
            </a:r>
            <a:r>
              <a:rPr lang="en-US" sz="3000" dirty="0">
                <a:solidFill>
                  <a:schemeClr val="bg1"/>
                </a:solidFill>
                <a:ea typeface="Verdana" panose="020B0604030504040204" pitchFamily="34" charset="0"/>
              </a:rPr>
              <a:t>Jn.7:16 </a:t>
            </a:r>
            <a:r>
              <a:rPr lang="en-US" sz="3000" dirty="0">
                <a:solidFill>
                  <a:srgbClr val="CCFFCC"/>
                </a:solidFill>
                <a:ea typeface="Verdana" panose="020B0604030504040204" pitchFamily="34" charset="0"/>
              </a:rPr>
              <a:t>Jesus answered them and said, My    doctrine is not Mine, but His who sent Me.  </a:t>
            </a:r>
          </a:p>
          <a:p>
            <a:pPr marL="169863" lvl="0" indent="-169863">
              <a:spcAft>
                <a:spcPts val="600"/>
              </a:spcAft>
              <a:buNone/>
            </a:pPr>
            <a:r>
              <a:rPr lang="en-US" sz="3000" dirty="0">
                <a:solidFill>
                  <a:srgbClr val="CCFFCC"/>
                </a:solidFill>
                <a:ea typeface="Verdana" panose="020B0604030504040204" pitchFamily="34" charset="0"/>
              </a:rPr>
              <a:t>  </a:t>
            </a:r>
            <a:r>
              <a:rPr lang="en-US" sz="3000" dirty="0">
                <a:solidFill>
                  <a:schemeClr val="bg1"/>
                </a:solidFill>
                <a:ea typeface="Verdana" panose="020B0604030504040204" pitchFamily="34" charset="0"/>
              </a:rPr>
              <a:t>Jn.16:13</a:t>
            </a:r>
            <a:r>
              <a:rPr lang="en-US" sz="3000" dirty="0">
                <a:solidFill>
                  <a:srgbClr val="CCFFCC"/>
                </a:solidFill>
                <a:ea typeface="Verdana" panose="020B0604030504040204" pitchFamily="34" charset="0"/>
              </a:rPr>
              <a:t> when He, the Spirit of truth, has   come, He will guide you into all truth; for He will not speak on His own authority, but whatever He hears He will speak; and He will tell you things to come.  </a:t>
            </a:r>
            <a:r>
              <a:rPr lang="en-US" sz="3000" dirty="0">
                <a:solidFill>
                  <a:schemeClr val="bg1"/>
                </a:solidFill>
                <a:ea typeface="Verdana" panose="020B0604030504040204" pitchFamily="34" charset="0"/>
              </a:rPr>
              <a:t>14</a:t>
            </a:r>
            <a:r>
              <a:rPr lang="en-US" sz="3000" dirty="0">
                <a:solidFill>
                  <a:srgbClr val="CCFFCC"/>
                </a:solidFill>
                <a:ea typeface="Verdana" panose="020B0604030504040204" pitchFamily="34" charset="0"/>
              </a:rPr>
              <a:t> He will glorify Me, for He will take of what is Mine and declare it to you. </a:t>
            </a:r>
          </a:p>
          <a:p>
            <a:pPr marL="0" lvl="0" indent="0">
              <a:spcAft>
                <a:spcPts val="600"/>
              </a:spcAft>
              <a:buNone/>
            </a:pPr>
            <a:r>
              <a:rPr lang="en-US" sz="3000" dirty="0">
                <a:solidFill>
                  <a:srgbClr val="CCFFCC"/>
                </a:solidFill>
                <a:ea typeface="Verdana" panose="020B0604030504040204" pitchFamily="34" charset="0"/>
              </a:rPr>
              <a:t>  </a:t>
            </a:r>
            <a:r>
              <a:rPr lang="en-US" sz="3000" dirty="0">
                <a:solidFill>
                  <a:schemeClr val="bg1"/>
                </a:solidFill>
                <a:ea typeface="Verdana" panose="020B0604030504040204" pitchFamily="34" charset="0"/>
              </a:rPr>
              <a:t>1 Co.14:37</a:t>
            </a:r>
            <a:r>
              <a:rPr lang="en-US" sz="3000" dirty="0">
                <a:solidFill>
                  <a:srgbClr val="CCFFCC"/>
                </a:solidFill>
                <a:ea typeface="Verdana" panose="020B0604030504040204" pitchFamily="34" charset="0"/>
              </a:rPr>
              <a:t>…I write…commandments of Lord</a:t>
            </a:r>
          </a:p>
          <a:p>
            <a:pPr marL="339725" lvl="0" indent="-339725">
              <a:spcAft>
                <a:spcPts val="600"/>
              </a:spcAft>
              <a:buNone/>
            </a:pPr>
            <a:endParaRPr lang="en-US" sz="3100" dirty="0">
              <a:solidFill>
                <a:schemeClr val="bg1"/>
              </a:solidFill>
              <a:ea typeface="Verdana" panose="020B0604030504040204" pitchFamily="34" charset="0"/>
            </a:endParaRPr>
          </a:p>
        </p:txBody>
      </p:sp>
      <p:sp>
        <p:nvSpPr>
          <p:cNvPr id="3" name="Arrow: Right 2">
            <a:extLst>
              <a:ext uri="{FF2B5EF4-FFF2-40B4-BE49-F238E27FC236}">
                <a16:creationId xmlns:a16="http://schemas.microsoft.com/office/drawing/2014/main" id="{67EDE83E-70D0-DAC4-95A5-2CE0B71F165D}"/>
              </a:ext>
            </a:extLst>
          </p:cNvPr>
          <p:cNvSpPr/>
          <p:nvPr/>
        </p:nvSpPr>
        <p:spPr>
          <a:xfrm>
            <a:off x="2015088" y="1524000"/>
            <a:ext cx="552286" cy="2735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Arrow: Right 3">
            <a:extLst>
              <a:ext uri="{FF2B5EF4-FFF2-40B4-BE49-F238E27FC236}">
                <a16:creationId xmlns:a16="http://schemas.microsoft.com/office/drawing/2014/main" id="{C832FF77-18B5-C924-3073-605065725347}"/>
              </a:ext>
            </a:extLst>
          </p:cNvPr>
          <p:cNvSpPr/>
          <p:nvPr/>
        </p:nvSpPr>
        <p:spPr>
          <a:xfrm>
            <a:off x="3333914" y="1525902"/>
            <a:ext cx="552286" cy="2735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Right 4">
            <a:extLst>
              <a:ext uri="{FF2B5EF4-FFF2-40B4-BE49-F238E27FC236}">
                <a16:creationId xmlns:a16="http://schemas.microsoft.com/office/drawing/2014/main" id="{F7F279BA-4852-64AA-7B9B-D09FB6C43A51}"/>
              </a:ext>
            </a:extLst>
          </p:cNvPr>
          <p:cNvSpPr/>
          <p:nvPr/>
        </p:nvSpPr>
        <p:spPr>
          <a:xfrm>
            <a:off x="4506011" y="1527804"/>
            <a:ext cx="552286" cy="2735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Right 5">
            <a:extLst>
              <a:ext uri="{FF2B5EF4-FFF2-40B4-BE49-F238E27FC236}">
                <a16:creationId xmlns:a16="http://schemas.microsoft.com/office/drawing/2014/main" id="{4C928707-AD40-E273-748C-92C6A8A66888}"/>
              </a:ext>
            </a:extLst>
          </p:cNvPr>
          <p:cNvSpPr/>
          <p:nvPr/>
        </p:nvSpPr>
        <p:spPr>
          <a:xfrm>
            <a:off x="6553200" y="1529706"/>
            <a:ext cx="552286" cy="2735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6632444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51">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51">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lstStyle/>
          <a:p>
            <a:r>
              <a:rPr lang="en-US" sz="3400" dirty="0">
                <a:solidFill>
                  <a:srgbClr val="FFFF00"/>
                </a:solidFill>
                <a:effectLst>
                  <a:outerShdw blurRad="38100" dist="38100" dir="2700000" algn="tl">
                    <a:srgbClr val="000000">
                      <a:alpha val="43137"/>
                    </a:srgbClr>
                  </a:outerShdw>
                </a:effectLst>
                <a:latin typeface="+mn-lt"/>
                <a:ea typeface="Verdana" panose="020B0604030504040204" pitchFamily="34" charset="0"/>
                <a:cs typeface="Verdana" panose="020B0604030504040204" pitchFamily="34" charset="0"/>
              </a:rPr>
              <a:t>Three facts about the gospel</a:t>
            </a:r>
          </a:p>
        </p:txBody>
      </p:sp>
      <p:sp>
        <p:nvSpPr>
          <p:cNvPr id="2051" name="Rectangle 3"/>
          <p:cNvSpPr>
            <a:spLocks noGrp="1" noChangeArrowheads="1"/>
          </p:cNvSpPr>
          <p:nvPr>
            <p:ph idx="1"/>
          </p:nvPr>
        </p:nvSpPr>
        <p:spPr>
          <a:xfrm>
            <a:off x="344056" y="685800"/>
            <a:ext cx="8458200" cy="5943600"/>
          </a:xfrm>
        </p:spPr>
        <p:txBody>
          <a:bodyPr/>
          <a:lstStyle/>
          <a:p>
            <a:pPr marL="339725" lvl="0" indent="-339725">
              <a:spcAft>
                <a:spcPts val="600"/>
              </a:spcAft>
              <a:buNone/>
            </a:pPr>
            <a:r>
              <a:rPr lang="en-US" sz="2400" dirty="0">
                <a:solidFill>
                  <a:srgbClr val="FFFF99"/>
                </a:solidFill>
                <a:ea typeface="Verdana" panose="020B0604030504040204" pitchFamily="34" charset="0"/>
              </a:rPr>
              <a:t>1. </a:t>
            </a:r>
            <a:r>
              <a:rPr lang="en-US" sz="3100" dirty="0">
                <a:solidFill>
                  <a:schemeClr val="bg1"/>
                </a:solidFill>
                <a:ea typeface="Verdana" panose="020B0604030504040204" pitchFamily="34" charset="0"/>
              </a:rPr>
              <a:t>Apostles revealed truth of gospel, </a:t>
            </a:r>
            <a:r>
              <a:rPr lang="en-US" sz="3100" dirty="0">
                <a:solidFill>
                  <a:srgbClr val="CCFFCC"/>
                </a:solidFill>
                <a:ea typeface="Verdana" panose="020B0604030504040204" pitchFamily="34" charset="0"/>
              </a:rPr>
              <a:t>Ro.1:16-17</a:t>
            </a:r>
          </a:p>
          <a:p>
            <a:pPr marL="0" lvl="0" indent="0" defTabSz="461963">
              <a:spcAft>
                <a:spcPts val="600"/>
              </a:spcAft>
              <a:buNone/>
            </a:pPr>
            <a:r>
              <a:rPr lang="en-US" sz="3100" dirty="0">
                <a:solidFill>
                  <a:schemeClr val="bg1"/>
                </a:solidFill>
                <a:ea typeface="Verdana" panose="020B0604030504040204" pitchFamily="34" charset="0"/>
              </a:rPr>
              <a:t>	</a:t>
            </a:r>
            <a:r>
              <a:rPr lang="en-US" sz="2800" dirty="0">
                <a:solidFill>
                  <a:schemeClr val="bg1"/>
                </a:solidFill>
                <a:ea typeface="Verdana" panose="020B0604030504040204" pitchFamily="34" charset="0"/>
              </a:rPr>
              <a:t>Father       Son       HS       Apostles       Gospel</a:t>
            </a:r>
          </a:p>
          <a:p>
            <a:pPr marL="0" lvl="0" indent="0">
              <a:spcAft>
                <a:spcPts val="600"/>
              </a:spcAft>
              <a:buNone/>
            </a:pPr>
            <a:r>
              <a:rPr lang="en-US" sz="3000" dirty="0">
                <a:solidFill>
                  <a:srgbClr val="FFFF99"/>
                </a:solidFill>
                <a:ea typeface="Verdana" panose="020B0604030504040204" pitchFamily="34" charset="0"/>
              </a:rPr>
              <a:t>      </a:t>
            </a:r>
            <a:r>
              <a:rPr lang="en-US" sz="2800" dirty="0">
                <a:solidFill>
                  <a:schemeClr val="bg1"/>
                </a:solidFill>
                <a:ea typeface="Verdana" panose="020B0604030504040204" pitchFamily="34" charset="0"/>
              </a:rPr>
              <a:t>Jn.7:16;  16:13-14;  1 Co.14:37</a:t>
            </a:r>
            <a:endParaRPr lang="en-US" sz="3000" dirty="0">
              <a:solidFill>
                <a:schemeClr val="bg1"/>
              </a:solidFill>
              <a:ea typeface="Verdana" panose="020B0604030504040204" pitchFamily="34" charset="0"/>
            </a:endParaRPr>
          </a:p>
          <a:p>
            <a:pPr marL="339725" lvl="0" indent="-339725">
              <a:spcAft>
                <a:spcPts val="600"/>
              </a:spcAft>
              <a:buNone/>
            </a:pPr>
            <a:r>
              <a:rPr lang="en-US" sz="2400" dirty="0">
                <a:solidFill>
                  <a:srgbClr val="FFFF99"/>
                </a:solidFill>
                <a:ea typeface="Verdana" panose="020B0604030504040204" pitchFamily="34" charset="0"/>
              </a:rPr>
              <a:t>2. </a:t>
            </a:r>
            <a:r>
              <a:rPr lang="en-US" sz="3100" dirty="0">
                <a:solidFill>
                  <a:schemeClr val="bg1"/>
                </a:solidFill>
                <a:ea typeface="Verdana" panose="020B0604030504040204" pitchFamily="34" charset="0"/>
              </a:rPr>
              <a:t>Men filled churches with error; made void the gospel, </a:t>
            </a:r>
            <a:r>
              <a:rPr lang="en-US" sz="3100" dirty="0">
                <a:solidFill>
                  <a:srgbClr val="CCFFCC"/>
                </a:solidFill>
                <a:ea typeface="Verdana" panose="020B0604030504040204" pitchFamily="34" charset="0"/>
              </a:rPr>
              <a:t>Ro.10:1-3</a:t>
            </a:r>
          </a:p>
          <a:p>
            <a:pPr marL="395288" lvl="0" indent="-395288">
              <a:spcAft>
                <a:spcPts val="600"/>
              </a:spcAft>
              <a:buNone/>
            </a:pPr>
            <a:r>
              <a:rPr lang="en-US" sz="2400" dirty="0">
                <a:solidFill>
                  <a:srgbClr val="FFFF99"/>
                </a:solidFill>
                <a:ea typeface="Verdana" panose="020B0604030504040204" pitchFamily="34" charset="0"/>
              </a:rPr>
              <a:t>3. </a:t>
            </a:r>
            <a:r>
              <a:rPr lang="en-US" sz="3100" dirty="0">
                <a:solidFill>
                  <a:schemeClr val="bg1"/>
                </a:solidFill>
                <a:ea typeface="Verdana" panose="020B0604030504040204" pitchFamily="34" charset="0"/>
              </a:rPr>
              <a:t>Some churches dug out errors and returned to water of life  </a:t>
            </a:r>
          </a:p>
        </p:txBody>
      </p:sp>
      <p:sp>
        <p:nvSpPr>
          <p:cNvPr id="3" name="Arrow: Right 2">
            <a:extLst>
              <a:ext uri="{FF2B5EF4-FFF2-40B4-BE49-F238E27FC236}">
                <a16:creationId xmlns:a16="http://schemas.microsoft.com/office/drawing/2014/main" id="{67EDE83E-70D0-DAC4-95A5-2CE0B71F165D}"/>
              </a:ext>
            </a:extLst>
          </p:cNvPr>
          <p:cNvSpPr/>
          <p:nvPr/>
        </p:nvSpPr>
        <p:spPr>
          <a:xfrm>
            <a:off x="2015088" y="1524000"/>
            <a:ext cx="552286" cy="2735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Arrow: Right 3">
            <a:extLst>
              <a:ext uri="{FF2B5EF4-FFF2-40B4-BE49-F238E27FC236}">
                <a16:creationId xmlns:a16="http://schemas.microsoft.com/office/drawing/2014/main" id="{C832FF77-18B5-C924-3073-605065725347}"/>
              </a:ext>
            </a:extLst>
          </p:cNvPr>
          <p:cNvSpPr/>
          <p:nvPr/>
        </p:nvSpPr>
        <p:spPr>
          <a:xfrm>
            <a:off x="3333914" y="1525902"/>
            <a:ext cx="552286" cy="2735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Right 4">
            <a:extLst>
              <a:ext uri="{FF2B5EF4-FFF2-40B4-BE49-F238E27FC236}">
                <a16:creationId xmlns:a16="http://schemas.microsoft.com/office/drawing/2014/main" id="{F7F279BA-4852-64AA-7B9B-D09FB6C43A51}"/>
              </a:ext>
            </a:extLst>
          </p:cNvPr>
          <p:cNvSpPr/>
          <p:nvPr/>
        </p:nvSpPr>
        <p:spPr>
          <a:xfrm>
            <a:off x="4506011" y="1527804"/>
            <a:ext cx="552286" cy="2735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Right 5">
            <a:extLst>
              <a:ext uri="{FF2B5EF4-FFF2-40B4-BE49-F238E27FC236}">
                <a16:creationId xmlns:a16="http://schemas.microsoft.com/office/drawing/2014/main" id="{4C928707-AD40-E273-748C-92C6A8A66888}"/>
              </a:ext>
            </a:extLst>
          </p:cNvPr>
          <p:cNvSpPr/>
          <p:nvPr/>
        </p:nvSpPr>
        <p:spPr>
          <a:xfrm>
            <a:off x="6553200" y="1529706"/>
            <a:ext cx="552286" cy="2735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773326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lstStyle/>
          <a:p>
            <a:r>
              <a:rPr lang="en-US" sz="3400" dirty="0">
                <a:solidFill>
                  <a:srgbClr val="FFFF00"/>
                </a:solidFill>
                <a:effectLst>
                  <a:outerShdw blurRad="38100" dist="38100" dir="2700000" algn="tl">
                    <a:srgbClr val="000000">
                      <a:alpha val="43137"/>
                    </a:srgbClr>
                  </a:outerShdw>
                </a:effectLst>
                <a:latin typeface="+mn-lt"/>
                <a:ea typeface="Verdana" panose="020B0604030504040204" pitchFamily="34" charset="0"/>
                <a:cs typeface="Verdana" panose="020B0604030504040204" pitchFamily="34" charset="0"/>
              </a:rPr>
              <a:t>Three facts about the gospel</a:t>
            </a:r>
          </a:p>
        </p:txBody>
      </p:sp>
      <p:sp>
        <p:nvSpPr>
          <p:cNvPr id="2051" name="Rectangle 3"/>
          <p:cNvSpPr>
            <a:spLocks noGrp="1" noChangeArrowheads="1"/>
          </p:cNvSpPr>
          <p:nvPr>
            <p:ph idx="1"/>
          </p:nvPr>
        </p:nvSpPr>
        <p:spPr>
          <a:xfrm>
            <a:off x="256881" y="685800"/>
            <a:ext cx="8647544" cy="5943600"/>
          </a:xfrm>
        </p:spPr>
        <p:txBody>
          <a:bodyPr/>
          <a:lstStyle/>
          <a:p>
            <a:pPr marL="0" lvl="0" indent="0">
              <a:spcAft>
                <a:spcPts val="600"/>
              </a:spcAft>
              <a:buNone/>
            </a:pPr>
            <a:r>
              <a:rPr lang="en-US" sz="2900" dirty="0">
                <a:solidFill>
                  <a:schemeClr val="bg1"/>
                </a:solidFill>
                <a:ea typeface="Verdana" panose="020B0604030504040204" pitchFamily="34" charset="0"/>
              </a:rPr>
              <a:t>Jn.4</a:t>
            </a:r>
            <a:r>
              <a:rPr lang="en-US" sz="2900" baseline="30000" dirty="0">
                <a:solidFill>
                  <a:srgbClr val="CCFFCC"/>
                </a:solidFill>
                <a:ea typeface="Verdana" panose="020B0604030504040204" pitchFamily="34" charset="0"/>
              </a:rPr>
              <a:t>10</a:t>
            </a:r>
            <a:r>
              <a:rPr lang="en-US" sz="2900" dirty="0">
                <a:solidFill>
                  <a:schemeClr val="bg1"/>
                </a:solidFill>
                <a:ea typeface="Verdana" panose="020B0604030504040204" pitchFamily="34" charset="0"/>
              </a:rPr>
              <a:t> Jesus answered and said to her, If you knew the gift of God, and who it is who says to you, Give Me a drink, you would have asked Him, and He would have given you living water. </a:t>
            </a:r>
            <a:r>
              <a:rPr lang="en-US" sz="2900" baseline="30000" dirty="0">
                <a:solidFill>
                  <a:srgbClr val="CCFFCC"/>
                </a:solidFill>
                <a:ea typeface="Verdana" panose="020B0604030504040204" pitchFamily="34" charset="0"/>
              </a:rPr>
              <a:t>11</a:t>
            </a:r>
            <a:r>
              <a:rPr lang="en-US" sz="2900" dirty="0">
                <a:solidFill>
                  <a:schemeClr val="bg1"/>
                </a:solidFill>
                <a:ea typeface="Verdana" panose="020B0604030504040204" pitchFamily="34" charset="0"/>
              </a:rPr>
              <a:t> The woman said to Him, Sir, You have nothing to draw with, and the well is deep. Where then do You get that living water?     </a:t>
            </a:r>
            <a:r>
              <a:rPr lang="en-US" sz="2900" baseline="30000" dirty="0">
                <a:solidFill>
                  <a:srgbClr val="CCFFCC"/>
                </a:solidFill>
                <a:ea typeface="Verdana" panose="020B0604030504040204" pitchFamily="34" charset="0"/>
              </a:rPr>
              <a:t>14</a:t>
            </a:r>
            <a:r>
              <a:rPr lang="en-US" sz="2900" dirty="0">
                <a:solidFill>
                  <a:schemeClr val="bg1"/>
                </a:solidFill>
                <a:ea typeface="Verdana" panose="020B0604030504040204" pitchFamily="34" charset="0"/>
              </a:rPr>
              <a:t> …the water that I will give him will become a spring of water welling up to eternal life.</a:t>
            </a:r>
          </a:p>
          <a:p>
            <a:pPr marL="0" lvl="0" indent="0">
              <a:spcAft>
                <a:spcPts val="600"/>
              </a:spcAft>
              <a:buNone/>
            </a:pPr>
            <a:r>
              <a:rPr lang="en-US" sz="2900" dirty="0">
                <a:solidFill>
                  <a:schemeClr val="bg1"/>
                </a:solidFill>
                <a:ea typeface="Verdana" panose="020B0604030504040204" pitchFamily="34" charset="0"/>
              </a:rPr>
              <a:t>2 Tim.1</a:t>
            </a:r>
            <a:r>
              <a:rPr lang="en-US" sz="2900" baseline="30000" dirty="0">
                <a:solidFill>
                  <a:srgbClr val="CCFFFF"/>
                </a:solidFill>
                <a:ea typeface="Verdana" panose="020B0604030504040204" pitchFamily="34" charset="0"/>
              </a:rPr>
              <a:t>13</a:t>
            </a:r>
            <a:r>
              <a:rPr lang="en-US" sz="2900" dirty="0">
                <a:solidFill>
                  <a:schemeClr val="bg1"/>
                </a:solidFill>
                <a:ea typeface="Verdana" panose="020B0604030504040204" pitchFamily="34" charset="0"/>
              </a:rPr>
              <a:t> Hold fast the pattern of sound words which you have heard from me, in faith and love which are in Christ Jesus</a:t>
            </a:r>
          </a:p>
          <a:p>
            <a:pPr marL="0" lvl="0" indent="0">
              <a:spcAft>
                <a:spcPts val="600"/>
              </a:spcAft>
              <a:buNone/>
            </a:pPr>
            <a:r>
              <a:rPr lang="en-US" sz="2900" dirty="0">
                <a:solidFill>
                  <a:srgbClr val="CCFFFF"/>
                </a:solidFill>
                <a:ea typeface="Verdana" panose="020B0604030504040204" pitchFamily="34" charset="0"/>
              </a:rPr>
              <a:t>Acts 15 </a:t>
            </a:r>
            <a:r>
              <a:rPr lang="en-US" sz="2900" dirty="0">
                <a:solidFill>
                  <a:schemeClr val="bg1"/>
                </a:solidFill>
                <a:ea typeface="Verdana" panose="020B0604030504040204" pitchFamily="34" charset="0"/>
              </a:rPr>
              <a:t>– cf. Paul in Galatians</a:t>
            </a:r>
          </a:p>
          <a:p>
            <a:pPr marL="339725" lvl="0" indent="-339725">
              <a:spcAft>
                <a:spcPts val="600"/>
              </a:spcAft>
              <a:buNone/>
            </a:pPr>
            <a:endParaRPr lang="en-US" sz="3000" dirty="0">
              <a:solidFill>
                <a:schemeClr val="bg1"/>
              </a:solidFill>
              <a:ea typeface="Verdana" panose="020B0604030504040204" pitchFamily="34" charset="0"/>
            </a:endParaRPr>
          </a:p>
          <a:p>
            <a:pPr marL="339725" lvl="0" indent="-339725">
              <a:spcAft>
                <a:spcPts val="600"/>
              </a:spcAft>
              <a:buNone/>
            </a:pPr>
            <a:endParaRPr lang="en-US" sz="3100" dirty="0">
              <a:solidFill>
                <a:schemeClr val="bg1"/>
              </a:solidFill>
              <a:ea typeface="Verdana" panose="020B0604030504040204" pitchFamily="34" charset="0"/>
            </a:endParaRPr>
          </a:p>
        </p:txBody>
      </p:sp>
    </p:spTree>
    <p:extLst>
      <p:ext uri="{BB962C8B-B14F-4D97-AF65-F5344CB8AC3E}">
        <p14:creationId xmlns:p14="http://schemas.microsoft.com/office/powerpoint/2010/main" val="35591776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3208" y="609600"/>
            <a:ext cx="6643885" cy="1219200"/>
          </a:xfrm>
          <a:solidFill>
            <a:schemeClr val="tx1">
              <a:lumMod val="95000"/>
              <a:lumOff val="5000"/>
            </a:schemeClr>
          </a:solidFill>
          <a:ln>
            <a:solidFill>
              <a:srgbClr val="0070C0"/>
            </a:solidFill>
          </a:ln>
          <a:effectLst/>
        </p:spPr>
        <p:txBody>
          <a:bodyPr anchor="ctr" anchorCtr="0"/>
          <a:lstStyle/>
          <a:p>
            <a:r>
              <a:rPr lang="en-US" sz="3400" dirty="0">
                <a:solidFill>
                  <a:srgbClr val="CCFFFF"/>
                </a:solidFill>
                <a:latin typeface="Verdana" panose="020B0604030504040204" pitchFamily="34" charset="0"/>
                <a:ea typeface="Verdana" panose="020B0604030504040204" pitchFamily="34" charset="0"/>
                <a:cs typeface="Verdana" panose="020B0604030504040204" pitchFamily="34" charset="0"/>
              </a:rPr>
              <a:t>I. </a:t>
            </a:r>
            <a:r>
              <a:rPr lang="en-US" sz="3600" dirty="0">
                <a:solidFill>
                  <a:srgbClr val="FFFF99"/>
                </a:solidFill>
                <a:latin typeface="+mn-lt"/>
                <a:ea typeface="Verdana" panose="020B0604030504040204" pitchFamily="34" charset="0"/>
                <a:cs typeface="Verdana" panose="020B0604030504040204" pitchFamily="34" charset="0"/>
              </a:rPr>
              <a:t>Choose What The</a:t>
            </a:r>
            <a:br>
              <a:rPr lang="en-US" sz="3600" dirty="0">
                <a:solidFill>
                  <a:srgbClr val="FFFF99"/>
                </a:solidFill>
                <a:latin typeface="+mn-lt"/>
                <a:ea typeface="Verdana" panose="020B0604030504040204" pitchFamily="34" charset="0"/>
                <a:cs typeface="Verdana" panose="020B0604030504040204" pitchFamily="34" charset="0"/>
              </a:rPr>
            </a:br>
            <a:r>
              <a:rPr lang="en-US" sz="3600" dirty="0">
                <a:solidFill>
                  <a:srgbClr val="FFFF99"/>
                </a:solidFill>
                <a:latin typeface="+mn-lt"/>
                <a:ea typeface="Verdana" panose="020B0604030504040204" pitchFamily="34" charset="0"/>
                <a:cs typeface="Verdana" panose="020B0604030504040204" pitchFamily="34" charset="0"/>
              </a:rPr>
              <a:t>Early Disciples Chose</a:t>
            </a:r>
            <a:endParaRPr lang="en-US" sz="3000" dirty="0">
              <a:solidFill>
                <a:srgbClr val="FFFF99"/>
              </a:solidFill>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094865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lstStyle/>
          <a:p>
            <a:r>
              <a:rPr lang="en-US" sz="3400" dirty="0">
                <a:solidFill>
                  <a:srgbClr val="FFFF00"/>
                </a:solidFill>
                <a:effectLst>
                  <a:outerShdw blurRad="38100" dist="38100" dir="2700000" algn="tl">
                    <a:srgbClr val="000000">
                      <a:alpha val="43137"/>
                    </a:srgbClr>
                  </a:outerShdw>
                </a:effectLst>
                <a:latin typeface="+mn-lt"/>
                <a:ea typeface="Verdana" panose="020B0604030504040204" pitchFamily="34" charset="0"/>
                <a:cs typeface="Verdana" panose="020B0604030504040204" pitchFamily="34" charset="0"/>
              </a:rPr>
              <a:t>They were not denominations</a:t>
            </a:r>
          </a:p>
        </p:txBody>
      </p:sp>
      <p:sp>
        <p:nvSpPr>
          <p:cNvPr id="2051" name="Rectangle 3"/>
          <p:cNvSpPr>
            <a:spLocks noGrp="1" noChangeArrowheads="1"/>
          </p:cNvSpPr>
          <p:nvPr>
            <p:ph idx="1"/>
          </p:nvPr>
        </p:nvSpPr>
        <p:spPr>
          <a:xfrm>
            <a:off x="457200" y="685800"/>
            <a:ext cx="8229600" cy="5943600"/>
          </a:xfrm>
        </p:spPr>
        <p:txBody>
          <a:bodyPr/>
          <a:lstStyle/>
          <a:p>
            <a:pPr marL="0" lvl="0" indent="0" algn="ctr">
              <a:spcAft>
                <a:spcPts val="300"/>
              </a:spcAft>
              <a:buNone/>
            </a:pPr>
            <a:r>
              <a:rPr lang="en-US" sz="3100" i="1" dirty="0">
                <a:solidFill>
                  <a:srgbClr val="FFC000"/>
                </a:solidFill>
                <a:ea typeface="Verdana" panose="020B0604030504040204" pitchFamily="34" charset="0"/>
              </a:rPr>
              <a:t>Money</a:t>
            </a:r>
          </a:p>
          <a:p>
            <a:pPr lvl="0">
              <a:spcAft>
                <a:spcPts val="300"/>
              </a:spcAft>
              <a:buFont typeface="Wingdings" panose="05000000000000000000" pitchFamily="2" charset="2"/>
              <a:buChar char="§"/>
            </a:pPr>
            <a:r>
              <a:rPr lang="en-US" sz="3100" dirty="0">
                <a:solidFill>
                  <a:srgbClr val="CCFFFF"/>
                </a:solidFill>
                <a:ea typeface="Verdana" panose="020B0604030504040204" pitchFamily="34" charset="0"/>
              </a:rPr>
              <a:t>Jesus</a:t>
            </a:r>
            <a:r>
              <a:rPr lang="en-US" sz="3100" dirty="0">
                <a:solidFill>
                  <a:schemeClr val="bg1"/>
                </a:solidFill>
                <a:ea typeface="Verdana" panose="020B0604030504040204" pitchFamily="34" charset="0"/>
              </a:rPr>
              <a:t> was not denominational.  Jn.17:20-22</a:t>
            </a:r>
          </a:p>
          <a:p>
            <a:pPr lvl="0">
              <a:spcAft>
                <a:spcPts val="300"/>
              </a:spcAft>
              <a:buFont typeface="Wingdings" panose="05000000000000000000" pitchFamily="2" charset="2"/>
              <a:buChar char="§"/>
            </a:pPr>
            <a:r>
              <a:rPr lang="en-US" sz="3100" dirty="0">
                <a:solidFill>
                  <a:srgbClr val="CCFFFF"/>
                </a:solidFill>
                <a:ea typeface="Verdana" panose="020B0604030504040204" pitchFamily="34" charset="0"/>
              </a:rPr>
              <a:t>Apostles</a:t>
            </a:r>
            <a:r>
              <a:rPr lang="en-US" sz="3100" dirty="0">
                <a:solidFill>
                  <a:schemeClr val="bg1"/>
                </a:solidFill>
                <a:ea typeface="Verdana" panose="020B0604030504040204" pitchFamily="34" charset="0"/>
              </a:rPr>
              <a:t> were not denominational.  1 Co. 1:10</a:t>
            </a:r>
          </a:p>
          <a:p>
            <a:pPr lvl="0">
              <a:spcAft>
                <a:spcPts val="300"/>
              </a:spcAft>
              <a:buFont typeface="Wingdings" panose="05000000000000000000" pitchFamily="2" charset="2"/>
              <a:buChar char="§"/>
            </a:pPr>
            <a:r>
              <a:rPr lang="en-US" sz="3100" dirty="0">
                <a:solidFill>
                  <a:srgbClr val="CCFFFF"/>
                </a:solidFill>
                <a:ea typeface="Verdana" panose="020B0604030504040204" pitchFamily="34" charset="0"/>
              </a:rPr>
              <a:t>Early disciples </a:t>
            </a:r>
            <a:r>
              <a:rPr lang="en-US" sz="3100" dirty="0">
                <a:solidFill>
                  <a:schemeClr val="bg1"/>
                </a:solidFill>
                <a:ea typeface="Verdana" panose="020B0604030504040204" pitchFamily="34" charset="0"/>
              </a:rPr>
              <a:t>did not use denominational creeds.   Ac.8:36-38</a:t>
            </a:r>
          </a:p>
          <a:p>
            <a:pPr lvl="1">
              <a:spcAft>
                <a:spcPts val="300"/>
              </a:spcAft>
              <a:buFont typeface="Wingdings" panose="05000000000000000000" pitchFamily="2" charset="2"/>
              <a:buChar char="§"/>
            </a:pPr>
            <a:r>
              <a:rPr lang="en-US" sz="3100" dirty="0">
                <a:solidFill>
                  <a:schemeClr val="bg1"/>
                </a:solidFill>
                <a:ea typeface="Verdana" panose="020B0604030504040204" pitchFamily="34" charset="0"/>
              </a:rPr>
              <a:t>No reference to a creed.    </a:t>
            </a:r>
            <a:r>
              <a:rPr lang="en-US" sz="3100" u="sng" dirty="0">
                <a:solidFill>
                  <a:schemeClr val="bg1"/>
                </a:solidFill>
                <a:ea typeface="Verdana" panose="020B0604030504040204" pitchFamily="34" charset="0"/>
              </a:rPr>
              <a:t>Isa.53</a:t>
            </a:r>
          </a:p>
          <a:p>
            <a:pPr lvl="1">
              <a:spcAft>
                <a:spcPts val="300"/>
              </a:spcAft>
              <a:buFont typeface="Wingdings" panose="05000000000000000000" pitchFamily="2" charset="2"/>
              <a:buChar char="§"/>
            </a:pPr>
            <a:r>
              <a:rPr lang="en-US" sz="3100" dirty="0">
                <a:solidFill>
                  <a:schemeClr val="bg1"/>
                </a:solidFill>
                <a:ea typeface="Verdana" panose="020B0604030504040204" pitchFamily="34" charset="0"/>
              </a:rPr>
              <a:t>Would God call one to preach what He calls another to deny?</a:t>
            </a:r>
          </a:p>
          <a:p>
            <a:pPr marL="457200" lvl="1" indent="0">
              <a:spcAft>
                <a:spcPts val="300"/>
              </a:spcAft>
              <a:buNone/>
            </a:pPr>
            <a:endParaRPr lang="en-US" sz="3100" dirty="0">
              <a:solidFill>
                <a:schemeClr val="bg1"/>
              </a:solidFill>
              <a:ea typeface="Verdana" panose="020B0604030504040204" pitchFamily="34" charset="0"/>
            </a:endParaRPr>
          </a:p>
        </p:txBody>
      </p:sp>
    </p:spTree>
    <p:extLst>
      <p:ext uri="{BB962C8B-B14F-4D97-AF65-F5344CB8AC3E}">
        <p14:creationId xmlns:p14="http://schemas.microsoft.com/office/powerpoint/2010/main" val="292079171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lstStyle/>
          <a:p>
            <a:r>
              <a:rPr lang="en-US" sz="3400" dirty="0">
                <a:solidFill>
                  <a:srgbClr val="FFFF00"/>
                </a:solidFill>
                <a:effectLst>
                  <a:outerShdw blurRad="38100" dist="38100" dir="2700000" algn="tl">
                    <a:srgbClr val="000000">
                      <a:alpha val="43137"/>
                    </a:srgbClr>
                  </a:outerShdw>
                </a:effectLst>
                <a:latin typeface="+mn-lt"/>
                <a:ea typeface="Verdana" panose="020B0604030504040204" pitchFamily="34" charset="0"/>
                <a:cs typeface="Verdana" panose="020B0604030504040204" pitchFamily="34" charset="0"/>
              </a:rPr>
              <a:t>They were not denominations</a:t>
            </a:r>
          </a:p>
        </p:txBody>
      </p:sp>
      <p:sp>
        <p:nvSpPr>
          <p:cNvPr id="2051" name="Rectangle 3"/>
          <p:cNvSpPr>
            <a:spLocks noGrp="1" noChangeArrowheads="1"/>
          </p:cNvSpPr>
          <p:nvPr>
            <p:ph idx="1"/>
          </p:nvPr>
        </p:nvSpPr>
        <p:spPr>
          <a:xfrm>
            <a:off x="457200" y="685800"/>
            <a:ext cx="8229600" cy="5943600"/>
          </a:xfrm>
        </p:spPr>
        <p:txBody>
          <a:bodyPr/>
          <a:lstStyle/>
          <a:p>
            <a:pPr marL="0" lvl="0" indent="0" algn="ctr">
              <a:spcAft>
                <a:spcPts val="300"/>
              </a:spcAft>
              <a:buNone/>
            </a:pPr>
            <a:r>
              <a:rPr lang="en-US" sz="3100" i="1" dirty="0">
                <a:solidFill>
                  <a:srgbClr val="FFC000"/>
                </a:solidFill>
                <a:ea typeface="Verdana" panose="020B0604030504040204" pitchFamily="34" charset="0"/>
              </a:rPr>
              <a:t>Money</a:t>
            </a:r>
          </a:p>
          <a:p>
            <a:pPr lvl="0">
              <a:spcAft>
                <a:spcPts val="300"/>
              </a:spcAft>
              <a:buFont typeface="Wingdings" panose="05000000000000000000" pitchFamily="2" charset="2"/>
              <a:buChar char="§"/>
            </a:pPr>
            <a:r>
              <a:rPr lang="en-US" sz="3100" dirty="0">
                <a:solidFill>
                  <a:srgbClr val="CCFFFF"/>
                </a:solidFill>
                <a:ea typeface="Verdana" panose="020B0604030504040204" pitchFamily="34" charset="0"/>
              </a:rPr>
              <a:t>Jesus</a:t>
            </a:r>
            <a:r>
              <a:rPr lang="en-US" sz="3100" dirty="0">
                <a:solidFill>
                  <a:schemeClr val="bg1"/>
                </a:solidFill>
                <a:ea typeface="Verdana" panose="020B0604030504040204" pitchFamily="34" charset="0"/>
              </a:rPr>
              <a:t> was not denominational.  Jn.17:20-22</a:t>
            </a:r>
          </a:p>
          <a:p>
            <a:pPr lvl="0">
              <a:spcAft>
                <a:spcPts val="300"/>
              </a:spcAft>
              <a:buFont typeface="Wingdings" panose="05000000000000000000" pitchFamily="2" charset="2"/>
              <a:buChar char="§"/>
            </a:pPr>
            <a:r>
              <a:rPr lang="en-US" sz="3100" dirty="0">
                <a:solidFill>
                  <a:srgbClr val="CCFFFF"/>
                </a:solidFill>
                <a:ea typeface="Verdana" panose="020B0604030504040204" pitchFamily="34" charset="0"/>
              </a:rPr>
              <a:t>Apostles</a:t>
            </a:r>
            <a:r>
              <a:rPr lang="en-US" sz="3100" dirty="0">
                <a:solidFill>
                  <a:schemeClr val="bg1"/>
                </a:solidFill>
                <a:ea typeface="Verdana" panose="020B0604030504040204" pitchFamily="34" charset="0"/>
              </a:rPr>
              <a:t> were not denominational.  1 Co. 1:10</a:t>
            </a:r>
          </a:p>
          <a:p>
            <a:pPr lvl="0">
              <a:spcAft>
                <a:spcPts val="300"/>
              </a:spcAft>
              <a:buFont typeface="Wingdings" panose="05000000000000000000" pitchFamily="2" charset="2"/>
              <a:buChar char="§"/>
            </a:pPr>
            <a:r>
              <a:rPr lang="en-US" sz="3100" dirty="0">
                <a:solidFill>
                  <a:srgbClr val="CCFFFF"/>
                </a:solidFill>
                <a:ea typeface="Verdana" panose="020B0604030504040204" pitchFamily="34" charset="0"/>
              </a:rPr>
              <a:t>Early disciples </a:t>
            </a:r>
            <a:r>
              <a:rPr lang="en-US" sz="3100" dirty="0">
                <a:solidFill>
                  <a:schemeClr val="bg1"/>
                </a:solidFill>
                <a:ea typeface="Verdana" panose="020B0604030504040204" pitchFamily="34" charset="0"/>
              </a:rPr>
              <a:t>did not use denominational creeds.   Ac.8:36-38</a:t>
            </a:r>
          </a:p>
          <a:p>
            <a:pPr lvl="0">
              <a:spcAft>
                <a:spcPts val="300"/>
              </a:spcAft>
              <a:buFont typeface="Wingdings" panose="05000000000000000000" pitchFamily="2" charset="2"/>
              <a:buChar char="§"/>
            </a:pPr>
            <a:r>
              <a:rPr lang="en-US" sz="3100" dirty="0">
                <a:solidFill>
                  <a:srgbClr val="CCFFFF"/>
                </a:solidFill>
                <a:ea typeface="Verdana" panose="020B0604030504040204" pitchFamily="34" charset="0"/>
              </a:rPr>
              <a:t>Early churches </a:t>
            </a:r>
            <a:r>
              <a:rPr lang="en-US" sz="3100" dirty="0">
                <a:solidFill>
                  <a:schemeClr val="bg1"/>
                </a:solidFill>
                <a:ea typeface="Verdana" panose="020B0604030504040204" pitchFamily="34" charset="0"/>
              </a:rPr>
              <a:t>did not form denominations.  1 Co.1:10-12;  4:17</a:t>
            </a:r>
          </a:p>
          <a:p>
            <a:pPr lvl="0">
              <a:spcAft>
                <a:spcPts val="300"/>
              </a:spcAft>
              <a:buFont typeface="Wingdings" panose="05000000000000000000" pitchFamily="2" charset="2"/>
              <a:buChar char="§"/>
            </a:pPr>
            <a:r>
              <a:rPr lang="en-US" sz="3100" dirty="0">
                <a:solidFill>
                  <a:srgbClr val="CCFFFF"/>
                </a:solidFill>
                <a:ea typeface="Verdana" panose="020B0604030504040204" pitchFamily="34" charset="0"/>
              </a:rPr>
              <a:t>No church </a:t>
            </a:r>
            <a:r>
              <a:rPr lang="en-US" sz="3100" dirty="0">
                <a:solidFill>
                  <a:schemeClr val="bg1"/>
                </a:solidFill>
                <a:ea typeface="Verdana" panose="020B0604030504040204" pitchFamily="34" charset="0"/>
              </a:rPr>
              <a:t>of NT had a denominational organization.   Ep.1:22-23;  4:11</a:t>
            </a:r>
          </a:p>
        </p:txBody>
      </p:sp>
    </p:spTree>
    <p:extLst>
      <p:ext uri="{BB962C8B-B14F-4D97-AF65-F5344CB8AC3E}">
        <p14:creationId xmlns:p14="http://schemas.microsoft.com/office/powerpoint/2010/main" val="196148776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lstStyle/>
          <a:p>
            <a:r>
              <a:rPr lang="en-US" sz="3400" dirty="0">
                <a:solidFill>
                  <a:srgbClr val="FFFF00"/>
                </a:solidFill>
                <a:effectLst>
                  <a:outerShdw blurRad="38100" dist="38100" dir="2700000" algn="tl">
                    <a:srgbClr val="000000">
                      <a:alpha val="43137"/>
                    </a:srgbClr>
                  </a:outerShdw>
                </a:effectLst>
                <a:latin typeface="+mn-lt"/>
                <a:ea typeface="Verdana" panose="020B0604030504040204" pitchFamily="34" charset="0"/>
                <a:cs typeface="Verdana" panose="020B0604030504040204" pitchFamily="34" charset="0"/>
              </a:rPr>
              <a:t>Seed produces after its kind </a:t>
            </a:r>
            <a:r>
              <a:rPr lang="en-US" sz="3200" dirty="0">
                <a:solidFill>
                  <a:schemeClr val="bg1"/>
                </a:solidFill>
                <a:effectLst>
                  <a:outerShdw blurRad="38100" dist="38100" dir="2700000" algn="tl">
                    <a:srgbClr val="000000">
                      <a:alpha val="43137"/>
                    </a:srgbClr>
                  </a:outerShdw>
                </a:effectLst>
                <a:latin typeface="+mn-lt"/>
                <a:ea typeface="Verdana" panose="020B0604030504040204" pitchFamily="34" charset="0"/>
                <a:cs typeface="Verdana" panose="020B0604030504040204" pitchFamily="34" charset="0"/>
              </a:rPr>
              <a:t>(Lk.8:11)</a:t>
            </a:r>
            <a:endParaRPr lang="en-US" sz="3400" dirty="0">
              <a:solidFill>
                <a:schemeClr val="bg1"/>
              </a:solidFill>
              <a:effectLst>
                <a:outerShdw blurRad="38100" dist="38100" dir="2700000" algn="tl">
                  <a:srgbClr val="000000">
                    <a:alpha val="43137"/>
                  </a:srgbClr>
                </a:outerShdw>
              </a:effectLst>
              <a:latin typeface="+mn-lt"/>
              <a:ea typeface="Verdana" panose="020B0604030504040204" pitchFamily="34" charset="0"/>
              <a:cs typeface="Verdana" panose="020B0604030504040204" pitchFamily="34" charset="0"/>
            </a:endParaRPr>
          </a:p>
        </p:txBody>
      </p:sp>
      <p:sp>
        <p:nvSpPr>
          <p:cNvPr id="2051" name="Rectangle 3"/>
          <p:cNvSpPr>
            <a:spLocks noGrp="1" noChangeArrowheads="1"/>
          </p:cNvSpPr>
          <p:nvPr>
            <p:ph idx="1"/>
          </p:nvPr>
        </p:nvSpPr>
        <p:spPr>
          <a:xfrm>
            <a:off x="457200" y="685800"/>
            <a:ext cx="8229600" cy="5943600"/>
          </a:xfrm>
        </p:spPr>
        <p:txBody>
          <a:bodyPr/>
          <a:lstStyle/>
          <a:p>
            <a:pPr marL="0" lvl="0" indent="0">
              <a:spcAft>
                <a:spcPts val="300"/>
              </a:spcAft>
              <a:buNone/>
            </a:pPr>
            <a:r>
              <a:rPr lang="en-US" sz="3100" dirty="0">
                <a:solidFill>
                  <a:schemeClr val="bg1"/>
                </a:solidFill>
                <a:ea typeface="Verdana" panose="020B0604030504040204" pitchFamily="34" charset="0"/>
              </a:rPr>
              <a:t>1 Pt.1:22, Since you have purified your souls in obeying the truth through the Spirit in sincere love of the brethren, love one another fervently with a pure heart </a:t>
            </a:r>
          </a:p>
          <a:p>
            <a:pPr lvl="1">
              <a:spcAft>
                <a:spcPts val="300"/>
              </a:spcAft>
              <a:buFont typeface="Arial" panose="020B0604020202020204" pitchFamily="34" charset="0"/>
              <a:buChar char="•"/>
            </a:pPr>
            <a:r>
              <a:rPr lang="en-US" sz="3100" i="1" dirty="0">
                <a:solidFill>
                  <a:srgbClr val="FFFF99"/>
                </a:solidFill>
                <a:ea typeface="Verdana" panose="020B0604030504040204" pitchFamily="34" charset="0"/>
              </a:rPr>
              <a:t>We can be what they were</a:t>
            </a:r>
          </a:p>
          <a:p>
            <a:pPr marL="0" lvl="0" indent="0">
              <a:spcAft>
                <a:spcPts val="300"/>
              </a:spcAft>
              <a:buNone/>
            </a:pPr>
            <a:r>
              <a:rPr lang="en-US" sz="3100" dirty="0">
                <a:solidFill>
                  <a:schemeClr val="bg1"/>
                </a:solidFill>
                <a:ea typeface="Verdana" panose="020B0604030504040204" pitchFamily="34" charset="0"/>
              </a:rPr>
              <a:t>Mt.15:13, But He answered and said, Every plant which My heavenly Father has not planted will be uprooted </a:t>
            </a:r>
          </a:p>
          <a:p>
            <a:pPr lvl="1">
              <a:spcAft>
                <a:spcPts val="300"/>
              </a:spcAft>
              <a:buFont typeface="Arial" panose="020B0604020202020204" pitchFamily="34" charset="0"/>
              <a:buChar char="•"/>
            </a:pPr>
            <a:r>
              <a:rPr lang="en-US" sz="3100" i="1" dirty="0">
                <a:solidFill>
                  <a:srgbClr val="FFFF99"/>
                </a:solidFill>
                <a:ea typeface="Verdana" panose="020B0604030504040204" pitchFamily="34" charset="0"/>
              </a:rPr>
              <a:t>Fatal not to be what they were</a:t>
            </a:r>
          </a:p>
          <a:p>
            <a:pPr lvl="0">
              <a:spcAft>
                <a:spcPts val="300"/>
              </a:spcAft>
              <a:buFont typeface="Wingdings" panose="05000000000000000000" pitchFamily="2" charset="2"/>
              <a:buChar char="§"/>
            </a:pPr>
            <a:endParaRPr lang="en-US" sz="3100" dirty="0">
              <a:solidFill>
                <a:schemeClr val="bg1"/>
              </a:solidFill>
              <a:ea typeface="Verdana" panose="020B0604030504040204" pitchFamily="34" charset="0"/>
            </a:endParaRPr>
          </a:p>
        </p:txBody>
      </p:sp>
    </p:spTree>
    <p:extLst>
      <p:ext uri="{BB962C8B-B14F-4D97-AF65-F5344CB8AC3E}">
        <p14:creationId xmlns:p14="http://schemas.microsoft.com/office/powerpoint/2010/main" val="379806397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7911</TotalTime>
  <Words>1392</Words>
  <Application>Microsoft Office PowerPoint</Application>
  <PresentationFormat>On-screen Show (4:3)</PresentationFormat>
  <Paragraphs>99</Paragraphs>
  <Slides>21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Verdana</vt:lpstr>
      <vt:lpstr>Wingdings</vt:lpstr>
      <vt:lpstr>Default Design</vt:lpstr>
      <vt:lpstr>PowerPoint Presentation</vt:lpstr>
      <vt:lpstr>Three facts in Gn.26</vt:lpstr>
      <vt:lpstr>Three facts about the gospel</vt:lpstr>
      <vt:lpstr>Three facts about the gospel</vt:lpstr>
      <vt:lpstr>Three facts about the gospel</vt:lpstr>
      <vt:lpstr>I. Choose What The Early Disciples Chose</vt:lpstr>
      <vt:lpstr>They were not denominations</vt:lpstr>
      <vt:lpstr>They were not denominations</vt:lpstr>
      <vt:lpstr>Seed produces after its kind (Lk.8:11)</vt:lpstr>
      <vt:lpstr>What did the seed produce in NT times?</vt:lpstr>
      <vt:lpstr>What did the seed produce in NT times?</vt:lpstr>
      <vt:lpstr>I. Choose What Early Disciples Chose</vt:lpstr>
      <vt:lpstr>Real issue: what pleases God</vt:lpstr>
      <vt:lpstr>Real issue: what pleases God</vt:lpstr>
      <vt:lpstr>Real issue: what pleases God</vt:lpstr>
      <vt:lpstr>Real issue: what pleases God</vt:lpstr>
      <vt:lpstr>Real issue: what pleases God</vt:lpstr>
      <vt:lpstr>Real issue: what pleases God</vt:lpstr>
      <vt:lpstr>Real issue: what pleases God</vt:lpstr>
      <vt:lpstr>What does God want?</vt:lpstr>
      <vt:lpstr>What does God want us to know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 Duggin</dc:creator>
  <cp:lastModifiedBy>Ty Johnson</cp:lastModifiedBy>
  <cp:revision>601</cp:revision>
  <dcterms:created xsi:type="dcterms:W3CDTF">2004-01-08T21:08:14Z</dcterms:created>
  <dcterms:modified xsi:type="dcterms:W3CDTF">2023-02-19T13:54:15Z</dcterms:modified>
</cp:coreProperties>
</file>