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7"/>
  </p:notesMasterIdLst>
  <p:sldIdLst>
    <p:sldId id="305" r:id="rId3"/>
    <p:sldId id="374" r:id="rId4"/>
    <p:sldId id="447" r:id="rId5"/>
    <p:sldId id="454" r:id="rId6"/>
    <p:sldId id="373" r:id="rId7"/>
    <p:sldId id="428" r:id="rId8"/>
    <p:sldId id="455" r:id="rId9"/>
    <p:sldId id="456" r:id="rId10"/>
    <p:sldId id="457" r:id="rId11"/>
    <p:sldId id="458" r:id="rId12"/>
    <p:sldId id="459" r:id="rId13"/>
    <p:sldId id="460" r:id="rId14"/>
    <p:sldId id="461" r:id="rId15"/>
    <p:sldId id="462" r:id="rId16"/>
    <p:sldId id="463" r:id="rId17"/>
    <p:sldId id="464" r:id="rId18"/>
    <p:sldId id="465" r:id="rId19"/>
    <p:sldId id="450" r:id="rId20"/>
    <p:sldId id="429" r:id="rId21"/>
    <p:sldId id="466" r:id="rId22"/>
    <p:sldId id="467" r:id="rId23"/>
    <p:sldId id="468" r:id="rId24"/>
    <p:sldId id="469" r:id="rId25"/>
    <p:sldId id="451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CCFFCC"/>
    <a:srgbClr val="FFFF99"/>
    <a:srgbClr val="FFFF66"/>
    <a:srgbClr val="CCECFF"/>
    <a:srgbClr val="800000"/>
    <a:srgbClr val="CC0066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6769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19794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87185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8917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29214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29721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646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8772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78882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2017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2283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169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689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275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3805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7951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6708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3416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1163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Thanksgiving in Tribulation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Verse 5: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Their troubles – clear sign: God</a:t>
            </a:r>
            <a:b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will judge righteously  (Gn.18:25)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Christians 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suffer unjustly at hands of sinners.  2 Tim.3:12</a:t>
            </a:r>
            <a:endParaRPr lang="en-US" sz="32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39725" indent="-339725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Sinners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suffer justly at hands of God.  Lk.16:25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Mutual reversal in world to come…to adjust injustice of present state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48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Verse 6: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will repay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Full and due requital to sinners</a:t>
            </a:r>
          </a:p>
          <a:p>
            <a:pPr marL="0" indent="0" defTabSz="461963">
              <a:spcAft>
                <a:spcPts val="600"/>
              </a:spcAft>
              <a:buNone/>
            </a:pPr>
            <a:r>
              <a:rPr lang="en-US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 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“He repays with afflictions those who 	afflict you”</a:t>
            </a:r>
            <a:r>
              <a:rPr lang="en-US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(cf. ESV)</a:t>
            </a:r>
            <a:endParaRPr lang="en-US" sz="32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39725" indent="-339725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Persecutors are paid in their own coin</a:t>
            </a:r>
            <a:endParaRPr lang="en-US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23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Verse 7: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Troubled saints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Will receive rest (relief).   </a:t>
            </a:r>
            <a:r>
              <a:rPr lang="en-US" i="1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Anacin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i="1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With us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Paul is not merely lecturing; he gives hope</a:t>
            </a: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Same persecutions, same rest.   Paul is 	now separated from them; soon they will 	be together … forever</a:t>
            </a: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100" i="1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When Lord is revealed</a:t>
            </a:r>
            <a:r>
              <a:rPr lang="en-US" sz="3100" i="1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Rest comes when Christ comes  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61FE5F-4FF5-C549-FD50-E00D8485446E}"/>
              </a:ext>
            </a:extLst>
          </p:cNvPr>
          <p:cNvSpPr/>
          <p:nvPr/>
        </p:nvSpPr>
        <p:spPr>
          <a:xfrm>
            <a:off x="1509507" y="5438481"/>
            <a:ext cx="6125770" cy="1009454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‘Just one glimpse of Him in glory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will the toils of life repay’ </a:t>
            </a:r>
          </a:p>
        </p:txBody>
      </p:sp>
    </p:spTree>
    <p:extLst>
      <p:ext uri="{BB962C8B-B14F-4D97-AF65-F5344CB8AC3E}">
        <p14:creationId xmlns:p14="http://schemas.microsoft.com/office/powerpoint/2010/main" val="77462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Verse 8: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will inflict full justice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i="1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 flaming fire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His investiture.   Ex.19:18.  Dt.32:35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100" i="1" kern="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Taking vengeance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– He inflicts full justice.   Objects . . . </a:t>
            </a:r>
          </a:p>
          <a:p>
            <a:pPr marL="339725" indent="-339725">
              <a:spcAft>
                <a:spcPts val="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39725" indent="-339725">
              <a:spcAft>
                <a:spcPts val="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F61FE5F-4FF5-C549-FD50-E00D8485446E}"/>
              </a:ext>
            </a:extLst>
          </p:cNvPr>
          <p:cNvSpPr/>
          <p:nvPr/>
        </p:nvSpPr>
        <p:spPr>
          <a:xfrm>
            <a:off x="1509507" y="3524054"/>
            <a:ext cx="6125770" cy="762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Do not know God.   </a:t>
            </a:r>
            <a:r>
              <a:rPr lang="en-US" sz="3100" dirty="0">
                <a:solidFill>
                  <a:schemeClr val="bg1"/>
                </a:solidFill>
              </a:rPr>
              <a:t>Ex.5:2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671572-AAA4-32E0-6ECB-898113248805}"/>
              </a:ext>
            </a:extLst>
          </p:cNvPr>
          <p:cNvSpPr/>
          <p:nvPr/>
        </p:nvSpPr>
        <p:spPr>
          <a:xfrm>
            <a:off x="1518150" y="4419600"/>
            <a:ext cx="6125770" cy="762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Do not obey gospel.   </a:t>
            </a:r>
            <a:r>
              <a:rPr lang="en-US" sz="3100" dirty="0">
                <a:solidFill>
                  <a:schemeClr val="bg1"/>
                </a:solidFill>
              </a:rPr>
              <a:t>Ro.10:16</a:t>
            </a:r>
          </a:p>
        </p:txBody>
      </p:sp>
    </p:spTree>
    <p:extLst>
      <p:ext uri="{BB962C8B-B14F-4D97-AF65-F5344CB8AC3E}">
        <p14:creationId xmlns:p14="http://schemas.microsoft.com/office/powerpoint/2010/main" val="200783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Verse 9: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Punished with . . .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Everlasting destruction  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Final, fatal, forever disaster</a:t>
            </a:r>
          </a:p>
          <a:p>
            <a:pPr lvl="1"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Not a rehabilitation, not an annihilation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 hope for pardon / release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sz="2400" kern="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From Lord’s presence  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From glory of His power  </a:t>
            </a:r>
          </a:p>
          <a:p>
            <a:pPr marL="339725" indent="-339725">
              <a:spcAft>
                <a:spcPts val="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39725" indent="-339725">
              <a:spcAft>
                <a:spcPts val="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13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Verse 10: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Glorified in His saints…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Marveled at, admired among all who have believed... 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Ac.26:12-15, Paul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Isa.6:5, Isaiah</a:t>
            </a:r>
          </a:p>
          <a:p>
            <a:pPr marL="339725" indent="-339725">
              <a:spcAft>
                <a:spcPts val="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39725" indent="-339725">
              <a:spcAft>
                <a:spcPts val="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51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Verse 11: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V.3: gave thanks for them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V.4: boasted of them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V.11: prayed also…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Enable you to live worthy of His calling </a:t>
            </a:r>
            <a:r>
              <a:rPr lang="en-US" sz="28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(2:14) . . . 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39725" indent="-339725">
              <a:spcAft>
                <a:spcPts val="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Give you power to fulfill good things of your faith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Work of faith with power.  </a:t>
            </a:r>
            <a:r>
              <a:rPr lang="en-US" sz="28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Ja.2:24, </a:t>
            </a:r>
            <a:r>
              <a:rPr lang="en-US" sz="28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25</a:t>
            </a:r>
            <a:endParaRPr lang="en-US" sz="3100" u="sng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39725" indent="-339725">
              <a:spcAft>
                <a:spcPts val="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39725" indent="-339725">
              <a:spcAft>
                <a:spcPts val="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E0B552C-E8C2-B288-41E6-F60A7F6EDFAD}"/>
              </a:ext>
            </a:extLst>
          </p:cNvPr>
          <p:cNvSpPr/>
          <p:nvPr/>
        </p:nvSpPr>
        <p:spPr>
          <a:xfrm>
            <a:off x="1066800" y="5257800"/>
            <a:ext cx="7010400" cy="9906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Faith is not mere mental acceptance, but active response to His will </a:t>
            </a:r>
          </a:p>
        </p:txBody>
      </p:sp>
    </p:spTree>
    <p:extLst>
      <p:ext uri="{BB962C8B-B14F-4D97-AF65-F5344CB8AC3E}">
        <p14:creationId xmlns:p14="http://schemas.microsoft.com/office/powerpoint/2010/main" val="30276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Verse 12: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Name of Lord, glorified in you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(by virtue of your salvation)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and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You in His grace (undeserved favor)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Ep.1</a:t>
            </a:r>
            <a:r>
              <a:rPr lang="en-US" altLang="en-US" sz="3100" baseline="30000" dirty="0">
                <a:solidFill>
                  <a:schemeClr val="bg1"/>
                </a:solidFill>
              </a:rPr>
              <a:t>7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CCFFFF"/>
                </a:solidFill>
              </a:rPr>
              <a:t>In Him we have redemption through His blood, the forgiveness of sins, according to the riches of His grace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Ep.2</a:t>
            </a:r>
            <a:r>
              <a:rPr lang="en-US" altLang="en-US" sz="3100" baseline="30000" dirty="0">
                <a:solidFill>
                  <a:schemeClr val="bg1"/>
                </a:solidFill>
              </a:rPr>
              <a:t>7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CCFFFF"/>
                </a:solidFill>
              </a:rPr>
              <a:t>that in the ages to come He might show the exceeding riches of His grace in His kindness toward us in Christ Jesus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rgbClr val="CCFFFF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3AD158F-B6F8-0D46-E7F1-C412454B1DE7}"/>
              </a:ext>
            </a:extLst>
          </p:cNvPr>
          <p:cNvCxnSpPr/>
          <p:nvPr/>
        </p:nvCxnSpPr>
        <p:spPr>
          <a:xfrm>
            <a:off x="1172065" y="4667838"/>
            <a:ext cx="3352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3CDCADF-2E69-66E6-027F-5ED2B5878427}"/>
              </a:ext>
            </a:extLst>
          </p:cNvPr>
          <p:cNvCxnSpPr/>
          <p:nvPr/>
        </p:nvCxnSpPr>
        <p:spPr>
          <a:xfrm>
            <a:off x="3086492" y="5705573"/>
            <a:ext cx="3352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80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743952" y="533400"/>
            <a:ext cx="3656097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Passage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E4D6947-71C7-4DEB-B735-23F46E09D52D}"/>
              </a:ext>
            </a:extLst>
          </p:cNvPr>
          <p:cNvSpPr/>
          <p:nvPr/>
        </p:nvSpPr>
        <p:spPr bwMode="auto">
          <a:xfrm>
            <a:off x="1636567" y="1219200"/>
            <a:ext cx="5888182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Purpose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313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1. </a:t>
            </a:r>
            <a:r>
              <a:rPr lang="en-US" altLang="en-US" sz="3600" dirty="0">
                <a:solidFill>
                  <a:srgbClr val="CCFFFF"/>
                </a:solidFill>
              </a:rPr>
              <a:t>To save a congregation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of abandoned babies,</a:t>
            </a:r>
            <a:r>
              <a:rPr lang="en-US" altLang="en-US" sz="3600" dirty="0">
                <a:solidFill>
                  <a:srgbClr val="FFFF00"/>
                </a:solidFill>
              </a:rPr>
              <a:t> </a:t>
            </a:r>
            <a:r>
              <a:rPr lang="en-US" altLang="en-US" sz="3600" dirty="0">
                <a:solidFill>
                  <a:schemeClr val="bg1"/>
                </a:solidFill>
              </a:rPr>
              <a:t>1-3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Ac.17:  persecutors drove Paul from Thessalonica before he had time to train them: </a:t>
            </a:r>
            <a:r>
              <a:rPr lang="en-US" sz="31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spiritual babies under a year old 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Shows power of NT epistles  </a:t>
            </a:r>
          </a:p>
          <a:p>
            <a:pPr lvl="1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…As though an apostle stands before us showing the way  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Co.14:37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commands of Lord  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Ac.13:27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voices of prophets which are read every Sabbath 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96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‘In doing what we ought we deserve no praise, because it is our duty’ </a:t>
            </a:r>
            <a:r>
              <a:rPr lang="en-US" altLang="en-US" sz="2400" dirty="0">
                <a:solidFill>
                  <a:schemeClr val="bg1"/>
                </a:solidFill>
              </a:rPr>
              <a:t>– Augustine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True: we do not deserve God’s grace … yet He gives it   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Paul praises the young, suffering, </a:t>
            </a:r>
            <a:r>
              <a:rPr lang="en-US" altLang="en-US" sz="3100" dirty="0" err="1">
                <a:solidFill>
                  <a:schemeClr val="bg1"/>
                </a:solidFill>
              </a:rPr>
              <a:t>perse-vering</a:t>
            </a:r>
            <a:r>
              <a:rPr lang="en-US" altLang="en-US" sz="3100" dirty="0">
                <a:solidFill>
                  <a:schemeClr val="bg1"/>
                </a:solidFill>
              </a:rPr>
              <a:t> saints in Thessalonica</a:t>
            </a: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2. </a:t>
            </a:r>
            <a:r>
              <a:rPr lang="en-US" altLang="en-US" sz="3600" dirty="0">
                <a:solidFill>
                  <a:srgbClr val="CCFFFF"/>
                </a:solidFill>
              </a:rPr>
              <a:t>To encourage Christians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in persecution,</a:t>
            </a:r>
            <a:r>
              <a:rPr lang="en-US" altLang="en-US" sz="3600" dirty="0">
                <a:solidFill>
                  <a:srgbClr val="FFFF00"/>
                </a:solidFill>
              </a:rPr>
              <a:t> </a:t>
            </a:r>
            <a:r>
              <a:rPr lang="en-US" altLang="en-US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1295400"/>
            <a:ext cx="8305800" cy="5257800"/>
          </a:xfrm>
        </p:spPr>
        <p:txBody>
          <a:bodyPr/>
          <a:lstStyle/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What happened to them </a:t>
            </a:r>
            <a:r>
              <a:rPr lang="en-US" sz="3100" i="1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will </a:t>
            </a: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happen to us in various degrees</a:t>
            </a:r>
          </a:p>
          <a:p>
            <a:pPr marL="0" indent="0">
              <a:spcAft>
                <a:spcPts val="9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Tim.3:12.   1 Pt.4:12</a:t>
            </a:r>
          </a:p>
          <a:p>
            <a:pPr marL="631825" indent="-631825">
              <a:spcAft>
                <a:spcPts val="9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2.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World hates our gospel / beliefs / hope / preaching / example…   Jn.15; 1 Jn.3</a:t>
            </a:r>
          </a:p>
          <a:p>
            <a:pPr marL="631825" indent="-631825">
              <a:spcAft>
                <a:spcPts val="2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Temptation: compromise…   1 K.19.   </a:t>
            </a:r>
            <a:b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Th.1:8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35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3. </a:t>
            </a:r>
            <a:r>
              <a:rPr lang="en-US" altLang="en-US" sz="3600" dirty="0">
                <a:solidFill>
                  <a:srgbClr val="CCFFFF"/>
                </a:solidFill>
              </a:rPr>
              <a:t>Produce strong faith</a:t>
            </a:r>
            <a:br>
              <a:rPr lang="en-US" altLang="en-US" sz="3600" dirty="0">
                <a:solidFill>
                  <a:srgbClr val="CCFFFF"/>
                </a:solidFill>
              </a:rPr>
            </a:br>
            <a:r>
              <a:rPr lang="en-US" altLang="en-US" sz="3600" dirty="0">
                <a:solidFill>
                  <a:srgbClr val="CCFFFF"/>
                </a:solidFill>
              </a:rPr>
              <a:t>for spiritual success,</a:t>
            </a:r>
            <a:r>
              <a:rPr lang="en-US" altLang="en-US" sz="3600" dirty="0">
                <a:solidFill>
                  <a:srgbClr val="FFFF00"/>
                </a:solidFill>
              </a:rPr>
              <a:t> </a:t>
            </a:r>
            <a:r>
              <a:rPr lang="en-US" altLang="en-US" sz="3600" dirty="0">
                <a:solidFill>
                  <a:schemeClr val="bg1"/>
                </a:solidFill>
              </a:rPr>
              <a:t>3-4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1295400"/>
            <a:ext cx="8305800" cy="5257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Increase in . . 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strong confidence. 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K.18:19.  2 Th.3:4</a:t>
            </a:r>
          </a:p>
          <a:p>
            <a:pPr marL="631825" indent="-631825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2.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self-control.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Lk.17:4-5</a:t>
            </a:r>
          </a:p>
          <a:p>
            <a:pPr marL="631825" indent="-631825">
              <a:spcAft>
                <a:spcPts val="2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spiritual growth.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V.3; 1 Th.3:10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28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4. </a:t>
            </a:r>
            <a:r>
              <a:rPr lang="en-US" altLang="en-US" sz="3600" dirty="0">
                <a:solidFill>
                  <a:srgbClr val="CCFFFF"/>
                </a:solidFill>
              </a:rPr>
              <a:t>Encourage steadfast endurance, </a:t>
            </a:r>
            <a:r>
              <a:rPr lang="en-US" altLang="en-US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990600"/>
            <a:ext cx="8305800" cy="5257800"/>
          </a:xfrm>
        </p:spPr>
        <p:txBody>
          <a:bodyPr/>
          <a:lstStyle/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Patience and endurance – </a:t>
            </a:r>
            <a:r>
              <a:rPr lang="en-US" sz="3100" dirty="0">
                <a:solidFill>
                  <a:srgbClr val="FF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bear with, put up with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 </a:t>
            </a:r>
            <a:r>
              <a:rPr lang="en-US" sz="3100" dirty="0">
                <a:solidFill>
                  <a:srgbClr val="FF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keep on keeping on. 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Tim.2:3;  4:3</a:t>
            </a:r>
          </a:p>
          <a:p>
            <a:pPr marL="687388" indent="-687388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can use difficulties and afflictions to strengthen us  </a:t>
            </a:r>
          </a:p>
          <a:p>
            <a:pPr marL="631825" indent="-631825"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2.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“What can’t be cured must be endured”</a:t>
            </a:r>
          </a:p>
          <a:p>
            <a:pPr marL="631825" indent="-631825">
              <a:spcAft>
                <a:spcPts val="2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Hills are littered with souls who started the climb … but did not finish   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13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2800" dirty="0">
                <a:solidFill>
                  <a:schemeClr val="bg1"/>
                </a:solidFill>
              </a:rPr>
              <a:t>5. </a:t>
            </a:r>
            <a:r>
              <a:rPr lang="en-US" altLang="en-US" sz="3600" dirty="0">
                <a:solidFill>
                  <a:srgbClr val="CCFFFF"/>
                </a:solidFill>
              </a:rPr>
              <a:t>Judgment is coming, 5-10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990600"/>
            <a:ext cx="8305800" cy="5257800"/>
          </a:xfrm>
        </p:spPr>
        <p:txBody>
          <a:bodyPr/>
          <a:lstStyle/>
          <a:p>
            <a:pPr marL="519113" indent="-404813">
              <a:spcBef>
                <a:spcPts val="0"/>
              </a:spcBef>
              <a:spcAft>
                <a:spcPts val="300"/>
              </a:spcAft>
              <a:buSzPts val="1300"/>
              <a:buNone/>
              <a:tabLst>
                <a:tab pos="685800" algn="l"/>
              </a:tabLst>
            </a:pP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5: </a:t>
            </a:r>
            <a:r>
              <a:rPr lang="en-US" dirty="0">
                <a:solidFill>
                  <a:srgbClr val="FFFFCC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THE </a:t>
            </a:r>
            <a:r>
              <a:rPr lang="en-US" i="1" dirty="0">
                <a:solidFill>
                  <a:srgbClr val="FFFFCC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righteous</a:t>
            </a:r>
            <a:r>
              <a:rPr lang="en-US" dirty="0">
                <a:solidFill>
                  <a:srgbClr val="FFFFCC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judgment of God  </a:t>
            </a:r>
          </a:p>
          <a:p>
            <a:pPr marL="519113" indent="-404813">
              <a:spcBef>
                <a:spcPts val="300"/>
              </a:spcBef>
              <a:spcAft>
                <a:spcPts val="900"/>
              </a:spcAft>
              <a:buSzPts val="1300"/>
              <a:buNone/>
              <a:tabLst>
                <a:tab pos="685800" algn="l"/>
              </a:tabLst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n-US" sz="3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6: </a:t>
            </a:r>
            <a:r>
              <a:rPr lang="en-US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Pay-day </a:t>
            </a:r>
            <a:r>
              <a:rPr lang="en-US" u="sng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is</a:t>
            </a:r>
            <a:r>
              <a:rPr lang="en-US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some day</a:t>
            </a:r>
          </a:p>
          <a:p>
            <a:pPr marL="519113" indent="-404813">
              <a:spcBef>
                <a:spcPts val="300"/>
              </a:spcBef>
              <a:spcAft>
                <a:spcPts val="1200"/>
              </a:spcAft>
              <a:buSzPts val="1300"/>
              <a:buNone/>
              <a:tabLst>
                <a:tab pos="685800" algn="l"/>
              </a:tabLst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7: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Take the </a:t>
            </a:r>
            <a:r>
              <a:rPr lang="en-US" dirty="0" err="1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anacin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…</a:t>
            </a:r>
            <a:endParaRPr lang="en-US" dirty="0">
              <a:solidFill>
                <a:schemeClr val="bg1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519113" indent="-404813">
              <a:spcBef>
                <a:spcPts val="300"/>
              </a:spcBef>
              <a:spcAft>
                <a:spcPts val="1200"/>
              </a:spcAft>
              <a:buSzPts val="1300"/>
              <a:buNone/>
              <a:tabLst>
                <a:tab pos="685800" algn="l"/>
              </a:tabLst>
            </a:pP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8: </a:t>
            </a:r>
            <a:r>
              <a:rPr lang="en-US" dirty="0">
                <a:solidFill>
                  <a:srgbClr val="FFFFCC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‘Vengeance is Mine…’:  </a:t>
            </a:r>
            <a:r>
              <a:rPr lang="en-US" sz="28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sz="2800" u="sng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Dt.32:35</a:t>
            </a:r>
            <a:r>
              <a:rPr lang="en-US" sz="2800" u="sng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r>
              <a:rPr lang="en-US" sz="28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u="sng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Hb.10:30</a:t>
            </a:r>
            <a:r>
              <a:rPr lang="en-US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 Context: </a:t>
            </a:r>
            <a:r>
              <a:rPr lang="en-US" i="1" dirty="0">
                <a:solidFill>
                  <a:srgbClr val="CCFFCC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apostasy</a:t>
            </a:r>
            <a:r>
              <a:rPr lang="en-US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  </a:t>
            </a:r>
            <a:r>
              <a:rPr lang="en-US" u="sng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2 Th.1:8</a:t>
            </a:r>
            <a:r>
              <a:rPr lang="en-US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519113" indent="-404813">
              <a:spcBef>
                <a:spcPts val="300"/>
              </a:spcBef>
              <a:spcAft>
                <a:spcPts val="1200"/>
              </a:spcAft>
              <a:buSzPts val="1300"/>
              <a:buNone/>
              <a:tabLst>
                <a:tab pos="685800" algn="l"/>
              </a:tabLst>
            </a:pP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9: </a:t>
            </a: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en-US" dirty="0">
                <a:solidFill>
                  <a:srgbClr val="FFFFCC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ternal destruction: no hope, no change… forever</a:t>
            </a:r>
          </a:p>
          <a:p>
            <a:pPr marL="519113" indent="-404813">
              <a:spcBef>
                <a:spcPts val="300"/>
              </a:spcBef>
              <a:spcAft>
                <a:spcPts val="400"/>
              </a:spcAft>
              <a:buSzPts val="1300"/>
              <a:buNone/>
              <a:tabLst>
                <a:tab pos="685800" algn="l"/>
              </a:tabLst>
            </a:pP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10-12: </a:t>
            </a:r>
            <a:r>
              <a:rPr lang="en-US" dirty="0">
                <a:solidFill>
                  <a:srgbClr val="FF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</a:t>
            </a:r>
            <a:r>
              <a:rPr lang="en-US" dirty="0">
                <a:solidFill>
                  <a:srgbClr val="FFFFCC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lorification of Savior</a:t>
            </a:r>
            <a:endParaRPr lang="en-US" kern="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05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Conclusion</a:t>
            </a:r>
            <a:endParaRPr lang="en-US" altLang="en-US" sz="36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339725" indent="-339725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u="sng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Strong faith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‘My mind is not like a bed which has to be made and remade.  There are some things of which I am absolutely sure’ </a:t>
            </a:r>
            <a:r>
              <a:rPr lang="en-US" sz="2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Jas. Agate</a:t>
            </a:r>
          </a:p>
          <a:p>
            <a:pPr marL="339725" indent="-339725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3100" u="sng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Spreading love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(abounds toward each other,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).      Ep.4:5 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100" u="sng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Steadfast endurance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(patience)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Thessalonians have suffered financially (Ac.17); physically?  …prison? 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 matter: it can’t compare with His grace, v.10   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98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Paul, still at Corinth, writes 2 </a:t>
            </a:r>
            <a:r>
              <a:rPr lang="en-US" altLang="en-US" sz="3400" dirty="0" err="1">
                <a:solidFill>
                  <a:srgbClr val="FFFF00"/>
                </a:solidFill>
              </a:rPr>
              <a:t>Thes</a:t>
            </a:r>
            <a:r>
              <a:rPr lang="en-US" altLang="en-US" sz="3400" dirty="0">
                <a:solidFill>
                  <a:srgbClr val="FFFF00"/>
                </a:solidFill>
              </a:rPr>
              <a:t>.  Why?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Church is </a:t>
            </a:r>
            <a:r>
              <a:rPr lang="en-US" altLang="en-US" sz="3100" dirty="0">
                <a:solidFill>
                  <a:srgbClr val="CCFFFF"/>
                </a:solidFill>
              </a:rPr>
              <a:t>persecuted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(</a:t>
            </a:r>
            <a:r>
              <a:rPr lang="en-US" altLang="en-US" sz="3100" u="sng" dirty="0">
                <a:solidFill>
                  <a:srgbClr val="FFFFCC"/>
                </a:solidFill>
              </a:rPr>
              <a:t>ch.1</a:t>
            </a:r>
            <a:r>
              <a:rPr lang="en-US" altLang="en-US" sz="3100" dirty="0">
                <a:solidFill>
                  <a:srgbClr val="FFFFCC"/>
                </a:solidFill>
              </a:rPr>
              <a:t>).  </a:t>
            </a:r>
            <a:r>
              <a:rPr lang="en-US" altLang="en-US" sz="3100" dirty="0">
                <a:solidFill>
                  <a:schemeClr val="bg1"/>
                </a:solidFill>
              </a:rPr>
              <a:t>They must be active in obedience...   Mt.13:21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Some are </a:t>
            </a:r>
            <a:r>
              <a:rPr lang="en-US" altLang="en-US" sz="3100" dirty="0">
                <a:solidFill>
                  <a:srgbClr val="CCFFFF"/>
                </a:solidFill>
              </a:rPr>
              <a:t>troubled</a:t>
            </a:r>
            <a:r>
              <a:rPr lang="en-US" altLang="en-US" sz="3100" dirty="0">
                <a:solidFill>
                  <a:schemeClr val="bg1"/>
                </a:solidFill>
              </a:rPr>
              <a:t> about the return of Christ </a:t>
            </a:r>
            <a:r>
              <a:rPr lang="en-US" altLang="en-US" sz="3100" dirty="0">
                <a:solidFill>
                  <a:srgbClr val="FFFFCC"/>
                </a:solidFill>
              </a:rPr>
              <a:t>(</a:t>
            </a:r>
            <a:r>
              <a:rPr lang="en-US" altLang="en-US" sz="3100" u="sng" dirty="0">
                <a:solidFill>
                  <a:srgbClr val="FFFFCC"/>
                </a:solidFill>
              </a:rPr>
              <a:t>ch.2</a:t>
            </a:r>
            <a:r>
              <a:rPr lang="en-US" altLang="en-US" sz="3100" dirty="0">
                <a:solidFill>
                  <a:srgbClr val="FFFFCC"/>
                </a:solidFill>
              </a:rPr>
              <a:t>).  </a:t>
            </a:r>
            <a:r>
              <a:rPr lang="en-US" altLang="en-US" sz="3100" dirty="0">
                <a:solidFill>
                  <a:schemeClr val="bg1"/>
                </a:solidFill>
              </a:rPr>
              <a:t>Paul cannot let them remain in error; he corrects their false views  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Some have quit work to prepare for Lord’s coming; they need church </a:t>
            </a:r>
            <a:r>
              <a:rPr lang="en-US" altLang="en-US" sz="3100" dirty="0">
                <a:solidFill>
                  <a:srgbClr val="CCFFFF"/>
                </a:solidFill>
              </a:rPr>
              <a:t>discipline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(</a:t>
            </a:r>
            <a:r>
              <a:rPr lang="en-US" altLang="en-US" sz="3100" u="sng" dirty="0">
                <a:solidFill>
                  <a:srgbClr val="FFFFCC"/>
                </a:solidFill>
              </a:rPr>
              <a:t>ch.3</a:t>
            </a:r>
            <a:r>
              <a:rPr lang="en-US" altLang="en-US" sz="3100" dirty="0">
                <a:solidFill>
                  <a:srgbClr val="FFFFCC"/>
                </a:solidFill>
              </a:rPr>
              <a:t>).  </a:t>
            </a:r>
            <a:r>
              <a:rPr lang="en-US" altLang="en-US" sz="3100" dirty="0">
                <a:solidFill>
                  <a:schemeClr val="bg1"/>
                </a:solidFill>
              </a:rPr>
              <a:t>This is a last resort; some must have a  stubborn streak</a:t>
            </a: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Paul commends . . . and encourages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u="sng" dirty="0">
                <a:solidFill>
                  <a:schemeClr val="bg1"/>
                </a:solidFill>
              </a:rPr>
              <a:t>Commends</a:t>
            </a:r>
            <a:r>
              <a:rPr lang="en-US" altLang="en-US" sz="3100" dirty="0">
                <a:solidFill>
                  <a:schemeClr val="bg1"/>
                </a:solidFill>
              </a:rPr>
              <a:t> their </a:t>
            </a:r>
            <a:r>
              <a:rPr lang="en-US" altLang="en-US" sz="3100" i="1" dirty="0">
                <a:solidFill>
                  <a:schemeClr val="bg1"/>
                </a:solidFill>
              </a:rPr>
              <a:t>faith</a:t>
            </a:r>
            <a:r>
              <a:rPr lang="en-US" altLang="en-US" sz="3100" dirty="0">
                <a:solidFill>
                  <a:schemeClr val="bg1"/>
                </a:solidFill>
              </a:rPr>
              <a:t> and </a:t>
            </a:r>
            <a:r>
              <a:rPr lang="en-US" altLang="en-US" sz="3100" i="1" dirty="0">
                <a:solidFill>
                  <a:schemeClr val="bg1"/>
                </a:solidFill>
              </a:rPr>
              <a:t>love</a:t>
            </a:r>
            <a:r>
              <a:rPr lang="en-US" altLang="en-US" sz="3100" dirty="0">
                <a:solidFill>
                  <a:schemeClr val="bg1"/>
                </a:solidFill>
              </a:rPr>
              <a:t>, 1:3</a:t>
            </a:r>
          </a:p>
          <a:p>
            <a:pPr>
              <a:spcAft>
                <a:spcPts val="600"/>
              </a:spcAft>
            </a:pPr>
            <a:r>
              <a:rPr lang="en-US" altLang="en-US" sz="3100" u="sng" dirty="0">
                <a:solidFill>
                  <a:schemeClr val="bg1"/>
                </a:solidFill>
              </a:rPr>
              <a:t>Encourages</a:t>
            </a:r>
            <a:r>
              <a:rPr lang="en-US" altLang="en-US" sz="3100" dirty="0">
                <a:solidFill>
                  <a:schemeClr val="bg1"/>
                </a:solidFill>
              </a:rPr>
              <a:t> them in </a:t>
            </a:r>
            <a:r>
              <a:rPr lang="en-US" altLang="en-US" sz="3100" i="1" dirty="0">
                <a:solidFill>
                  <a:schemeClr val="bg1"/>
                </a:solidFill>
              </a:rPr>
              <a:t>persecution</a:t>
            </a:r>
            <a:r>
              <a:rPr lang="en-US" altLang="en-US" sz="3100" dirty="0">
                <a:solidFill>
                  <a:schemeClr val="bg1"/>
                </a:solidFill>
              </a:rPr>
              <a:t>, 1:4, 11</a:t>
            </a:r>
          </a:p>
        </p:txBody>
      </p:sp>
    </p:spTree>
    <p:extLst>
      <p:ext uri="{BB962C8B-B14F-4D97-AF65-F5344CB8AC3E}">
        <p14:creationId xmlns:p14="http://schemas.microsoft.com/office/powerpoint/2010/main" val="307596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886950" y="609600"/>
            <a:ext cx="5352893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Passage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Verse 1: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church of Thessalonica, 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God Father and Lord Jesus Christ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One preposition = both Father and Jesus are ‘God’:  same attributes</a:t>
            </a:r>
            <a:endParaRPr lang="en-US" sz="32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Verse 2: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Grace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(favor</a:t>
            </a:r>
            <a:r>
              <a:rPr lang="en-US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.  .  .  </a:t>
            </a:r>
            <a:r>
              <a:rPr lang="en-US" i="1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peace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(all is well)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gives us everything we need to be all that we can be…despite persecution 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“From” God and Lord… (one preposition for both)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 better prayer to offer for loved ones</a:t>
            </a:r>
            <a:endParaRPr lang="en-US" sz="32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04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Verse 3: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29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[3-10: one long sentence]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3: Bound (ought): I couldn’t help but </a:t>
            </a:r>
            <a:r>
              <a:rPr lang="en-US" sz="3100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thank God always for you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brothers…His creation,   Ep.2:10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Faith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grows abundantly (1 Th.3:10).  V.4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2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3100" kern="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Love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abounds (1 Th.3:12)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Mutual.  Everyone has his part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Body edifies body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464FF7-770B-ADA5-D474-AD1237B7A549}"/>
              </a:ext>
            </a:extLst>
          </p:cNvPr>
          <p:cNvSpPr/>
          <p:nvPr/>
        </p:nvSpPr>
        <p:spPr>
          <a:xfrm>
            <a:off x="1173838" y="5181600"/>
            <a:ext cx="6801323" cy="10668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99"/>
                </a:solidFill>
              </a:rPr>
              <a:t>“Faith is the source –love is the </a:t>
            </a:r>
            <a:br>
              <a:rPr lang="en-US" sz="3000" dirty="0">
                <a:solidFill>
                  <a:srgbClr val="FFFF99"/>
                </a:solidFill>
              </a:rPr>
            </a:br>
            <a:r>
              <a:rPr lang="en-US" sz="3000" dirty="0">
                <a:solidFill>
                  <a:srgbClr val="FFFF99"/>
                </a:solidFill>
              </a:rPr>
              <a:t>outcome of our lives as Christians”</a:t>
            </a:r>
          </a:p>
        </p:txBody>
      </p:sp>
    </p:spTree>
    <p:extLst>
      <p:ext uri="{BB962C8B-B14F-4D97-AF65-F5344CB8AC3E}">
        <p14:creationId xmlns:p14="http://schemas.microsoft.com/office/powerpoint/2010/main" val="276112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Verse 4: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boast of you (1 Th.1:9)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[2 Co.8:1-6]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only gossip; only negative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 praises when it’s fitting (v.3)</a:t>
            </a:r>
          </a:p>
          <a:p>
            <a:pPr marL="339725" indent="-339725">
              <a:spcAft>
                <a:spcPts val="70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Patience</a:t>
            </a:r>
            <a:r>
              <a:rPr lang="en-US" sz="3100" kern="0" dirty="0">
                <a:solidFill>
                  <a:srgbClr val="CCEC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steadfast endurance.  Donkey… Battery…   Ja.1:3</a:t>
            </a:r>
          </a:p>
          <a:p>
            <a:pPr marL="339725" indent="-339725">
              <a:spcAft>
                <a:spcPts val="70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Faith,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not fragile.  Always under attack.  Be strong in faith.  How?  Ac.3:16;  1 Co.16:13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sz="24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boasts of them in persecutions and tribulations.  Ac.5:41.  Ac.7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83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11192</TotalTime>
  <Words>1337</Words>
  <Application>Microsoft Office PowerPoint</Application>
  <PresentationFormat>On-screen Show (4:3)</PresentationFormat>
  <Paragraphs>151</Paragraphs>
  <Slides>24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Verdana</vt:lpstr>
      <vt:lpstr>Wingdings</vt:lpstr>
      <vt:lpstr>1_Default Design</vt:lpstr>
      <vt:lpstr>Default Design</vt:lpstr>
      <vt:lpstr>PowerPoint Presentation</vt:lpstr>
      <vt:lpstr>PowerPoint Presentation</vt:lpstr>
      <vt:lpstr>Paul, still at Corinth, writes 2 Thes.  Why?</vt:lpstr>
      <vt:lpstr>Paul commends . . . and encourages</vt:lpstr>
      <vt:lpstr>PowerPoint Presentation</vt:lpstr>
      <vt:lpstr>Verse 1:</vt:lpstr>
      <vt:lpstr>Verse 2:</vt:lpstr>
      <vt:lpstr>Verse 3:</vt:lpstr>
      <vt:lpstr>Verse 4:</vt:lpstr>
      <vt:lpstr>Verse 5:</vt:lpstr>
      <vt:lpstr>Verse 6:</vt:lpstr>
      <vt:lpstr>Verse 7:</vt:lpstr>
      <vt:lpstr>Verse 8:</vt:lpstr>
      <vt:lpstr>Verse 9:</vt:lpstr>
      <vt:lpstr>Verse 10:</vt:lpstr>
      <vt:lpstr>Verse 11:</vt:lpstr>
      <vt:lpstr>Verse 12:</vt:lpstr>
      <vt:lpstr>PowerPoint Presentation</vt:lpstr>
      <vt:lpstr>1. To save a congregation of abandoned babies, 1-3</vt:lpstr>
      <vt:lpstr>2. To encourage Christians in persecution, 4</vt:lpstr>
      <vt:lpstr>3. Produce strong faith for spiritual success, 3-4</vt:lpstr>
      <vt:lpstr>4. Encourage steadfast endurance, 4</vt:lpstr>
      <vt:lpstr>5. Judgment is coming, 5-10</vt:lpstr>
      <vt:lpstr>Conclusion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1150</cp:revision>
  <dcterms:created xsi:type="dcterms:W3CDTF">2011-08-18T15:42:19Z</dcterms:created>
  <dcterms:modified xsi:type="dcterms:W3CDTF">2023-02-19T14:01:41Z</dcterms:modified>
</cp:coreProperties>
</file>