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34"/>
  </p:notesMasterIdLst>
  <p:sldIdLst>
    <p:sldId id="305" r:id="rId3"/>
    <p:sldId id="447" r:id="rId4"/>
    <p:sldId id="472" r:id="rId5"/>
    <p:sldId id="473" r:id="rId6"/>
    <p:sldId id="373" r:id="rId7"/>
    <p:sldId id="486" r:id="rId8"/>
    <p:sldId id="428" r:id="rId9"/>
    <p:sldId id="487" r:id="rId10"/>
    <p:sldId id="492" r:id="rId11"/>
    <p:sldId id="474" r:id="rId12"/>
    <p:sldId id="491" r:id="rId13"/>
    <p:sldId id="475" r:id="rId14"/>
    <p:sldId id="455" r:id="rId15"/>
    <p:sldId id="476" r:id="rId16"/>
    <p:sldId id="456" r:id="rId17"/>
    <p:sldId id="477" r:id="rId18"/>
    <p:sldId id="457" r:id="rId19"/>
    <p:sldId id="478" r:id="rId20"/>
    <p:sldId id="479" r:id="rId21"/>
    <p:sldId id="458" r:id="rId22"/>
    <p:sldId id="480" r:id="rId23"/>
    <p:sldId id="459" r:id="rId24"/>
    <p:sldId id="481" r:id="rId25"/>
    <p:sldId id="460" r:id="rId26"/>
    <p:sldId id="482" r:id="rId27"/>
    <p:sldId id="490" r:id="rId28"/>
    <p:sldId id="483" r:id="rId29"/>
    <p:sldId id="461" r:id="rId30"/>
    <p:sldId id="484" r:id="rId31"/>
    <p:sldId id="462" r:id="rId32"/>
    <p:sldId id="463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CC"/>
    <a:srgbClr val="CCFFCC"/>
    <a:srgbClr val="FFFF99"/>
    <a:srgbClr val="CCECFF"/>
    <a:srgbClr val="FFFF66"/>
    <a:srgbClr val="800000"/>
    <a:srgbClr val="CC0066"/>
    <a:srgbClr val="777777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92" autoAdjust="0"/>
    <p:restoredTop sz="94660"/>
  </p:normalViewPr>
  <p:slideViewPr>
    <p:cSldViewPr>
      <p:cViewPr varScale="1">
        <p:scale>
          <a:sx n="94" d="100"/>
          <a:sy n="94" d="100"/>
        </p:scale>
        <p:origin x="883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067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38051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79515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67088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8879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34160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11633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67695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26059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54256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1979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8407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55306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87185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8917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058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1702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275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902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7610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932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8994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600200"/>
            <a:ext cx="6477000" cy="1295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How to Find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Lord’s Church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2800" dirty="0" err="1">
                <a:solidFill>
                  <a:srgbClr val="FFFF00"/>
                </a:solidFill>
              </a:rPr>
              <a:t>Hiscox</a:t>
            </a:r>
            <a:r>
              <a:rPr lang="en-US" altLang="en-US" sz="2800" dirty="0">
                <a:solidFill>
                  <a:srgbClr val="FFFF00"/>
                </a:solidFill>
              </a:rPr>
              <a:t>, p.22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“It is most likely that in the Apostolic age when there was but ‘one Lord, one faith, and one baptism,’ and no differing </a:t>
            </a:r>
            <a:r>
              <a:rPr lang="en-US" dirty="0" err="1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denomina-tions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existed, the baptism of a convert by that very act constituted him a member of the church, and at once endowed him with all the rights and privileges of full member-ship.  In that sense, ‘baptism was the door into the church.’   Now it is different…” </a:t>
            </a:r>
            <a:b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The Standard Manual for Baptist Churches, Edward T. </a:t>
            </a:r>
            <a:r>
              <a:rPr lang="en-US" sz="2400" dirty="0" err="1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Hiscox</a:t>
            </a:r>
            <a:r>
              <a:rPr lang="en-US" sz="24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D.D.</a:t>
            </a:r>
            <a:endParaRPr lang="en-US" sz="2400" kern="0" dirty="0">
              <a:solidFill>
                <a:srgbClr val="CC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938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2800" dirty="0" err="1">
                <a:solidFill>
                  <a:srgbClr val="FFFF00"/>
                </a:solidFill>
              </a:rPr>
              <a:t>Hiscox</a:t>
            </a:r>
            <a:r>
              <a:rPr lang="en-US" altLang="en-US" sz="2800" dirty="0">
                <a:solidFill>
                  <a:srgbClr val="FFFF00"/>
                </a:solidFill>
              </a:rPr>
              <a:t>, p.22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“It is most likely that </a:t>
            </a:r>
            <a:r>
              <a:rPr lang="en-US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 the Apostolic age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when there was but ‘</a:t>
            </a:r>
            <a:r>
              <a:rPr lang="en-US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one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Lord, </a:t>
            </a:r>
            <a:r>
              <a:rPr lang="en-US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one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faith, and </a:t>
            </a:r>
            <a:r>
              <a:rPr lang="en-US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one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baptism,’ and </a:t>
            </a:r>
            <a:r>
              <a:rPr lang="en-US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 differing </a:t>
            </a:r>
            <a:r>
              <a:rPr lang="en-US" u="sng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denomina-tions</a:t>
            </a:r>
            <a:r>
              <a:rPr lang="en-US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existed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the baptism of a convert by that very act constituted him a member of the church, and at once endowed him with all the rights and privileges of full member-ship.  In that sense, ‘baptism was the door into the church.’   </a:t>
            </a:r>
            <a:r>
              <a:rPr lang="en-US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Now it is different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…” </a:t>
            </a:r>
            <a:b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The Standard Manual for Baptist Churches, Edward T. </a:t>
            </a:r>
            <a:r>
              <a:rPr lang="en-US" sz="2400" dirty="0" err="1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Hiscox</a:t>
            </a:r>
            <a:r>
              <a:rPr lang="en-US" sz="24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D.D.</a:t>
            </a:r>
            <a:endParaRPr lang="en-US" sz="2400" kern="0" dirty="0">
              <a:solidFill>
                <a:srgbClr val="CC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539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139690" y="609600"/>
            <a:ext cx="4866266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Terms That Describe It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55C76753-766F-3A69-DDBF-4847B7274FD3}"/>
              </a:ext>
            </a:extLst>
          </p:cNvPr>
          <p:cNvSpPr/>
          <p:nvPr/>
        </p:nvSpPr>
        <p:spPr bwMode="auto">
          <a:xfrm>
            <a:off x="1010238" y="1295400"/>
            <a:ext cx="7124700" cy="838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Where it Originated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0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Catholic</a:t>
            </a:r>
            <a:r>
              <a:rPr lang="en-US" altLang="en-US" sz="3600">
                <a:solidFill>
                  <a:srgbClr val="FFFF00"/>
                </a:solidFill>
              </a:rPr>
              <a:t>:  Rome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Isa.2:1-3, Zion…  Lk.24:46-47 → Acts 2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Joe Smith of Knoxville…Joe Smith of St. Louis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Denominations originated in other places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Baptist: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Holland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Presbyterian: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Scotland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Methodist: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England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Pentecostal: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US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04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139690" y="609600"/>
            <a:ext cx="4866266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Terms That Describe It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55C76753-766F-3A69-DDBF-4847B7274FD3}"/>
              </a:ext>
            </a:extLst>
          </p:cNvPr>
          <p:cNvSpPr/>
          <p:nvPr/>
        </p:nvSpPr>
        <p:spPr bwMode="auto">
          <a:xfrm>
            <a:off x="1010238" y="1981200"/>
            <a:ext cx="7124700" cy="838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Its Age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72BAFD6-DD75-A63D-09F6-7772B4BED142}"/>
              </a:ext>
            </a:extLst>
          </p:cNvPr>
          <p:cNvSpPr/>
          <p:nvPr/>
        </p:nvSpPr>
        <p:spPr bwMode="auto">
          <a:xfrm>
            <a:off x="2140223" y="1295400"/>
            <a:ext cx="4866266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Where It Originated</a:t>
            </a:r>
          </a:p>
        </p:txBody>
      </p:sp>
    </p:spTree>
    <p:extLst>
      <p:ext uri="{BB962C8B-B14F-4D97-AF65-F5344CB8AC3E}">
        <p14:creationId xmlns:p14="http://schemas.microsoft.com/office/powerpoint/2010/main" val="3176763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Nicene Council: 325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“Pope” originally applied to all “bishops” in the west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1073: “Pope” Gregory VII restricted its use to bishop of Rome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Contrast first century church: 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Ep.2:20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Acts 2, 5, 11, church of Lord, 1</a:t>
            </a:r>
            <a:r>
              <a:rPr lang="en-US" sz="3100" kern="0" baseline="30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st</a:t>
            </a: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Century</a:t>
            </a:r>
            <a:endParaRPr lang="en-US" sz="2700" kern="0" dirty="0">
              <a:solidFill>
                <a:srgbClr val="FFFFCC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Denominational birthdates too late…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D4965D-2ABC-340E-8C0D-2D527570B2B1}"/>
              </a:ext>
            </a:extLst>
          </p:cNvPr>
          <p:cNvSpPr/>
          <p:nvPr/>
        </p:nvSpPr>
        <p:spPr>
          <a:xfrm>
            <a:off x="762000" y="4648200"/>
            <a:ext cx="3581400" cy="6096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CC"/>
                </a:solidFill>
              </a:rPr>
              <a:t>Baptist: </a:t>
            </a:r>
            <a:r>
              <a:rPr lang="en-US" sz="3000" dirty="0"/>
              <a:t>1609</a:t>
            </a:r>
            <a:r>
              <a:rPr lang="en-US" sz="2600" dirty="0"/>
              <a:t>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72D11E-B8CD-738D-0156-E7871FC13B75}"/>
              </a:ext>
            </a:extLst>
          </p:cNvPr>
          <p:cNvSpPr/>
          <p:nvPr/>
        </p:nvSpPr>
        <p:spPr>
          <a:xfrm>
            <a:off x="762000" y="5486400"/>
            <a:ext cx="3581400" cy="6096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CC"/>
                </a:solidFill>
              </a:rPr>
              <a:t>Methodist:</a:t>
            </a:r>
            <a:r>
              <a:rPr lang="en-US" sz="3000" dirty="0"/>
              <a:t> 1729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92A077-E3A5-5F35-EF93-690AB062EF14}"/>
              </a:ext>
            </a:extLst>
          </p:cNvPr>
          <p:cNvSpPr/>
          <p:nvPr/>
        </p:nvSpPr>
        <p:spPr>
          <a:xfrm>
            <a:off x="4780962" y="4648200"/>
            <a:ext cx="3581400" cy="6096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CC"/>
                </a:solidFill>
              </a:rPr>
              <a:t>Presbyterian: </a:t>
            </a:r>
            <a:r>
              <a:rPr lang="en-US" sz="3000" dirty="0"/>
              <a:t>1560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A72532-4286-4D04-27F9-3603EF030E13}"/>
              </a:ext>
            </a:extLst>
          </p:cNvPr>
          <p:cNvSpPr/>
          <p:nvPr/>
        </p:nvSpPr>
        <p:spPr>
          <a:xfrm>
            <a:off x="4780962" y="5486400"/>
            <a:ext cx="3581400" cy="6096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CC"/>
                </a:solidFill>
              </a:rPr>
              <a:t>Pentecostal: </a:t>
            </a:r>
            <a:r>
              <a:rPr lang="en-US" sz="3000" dirty="0"/>
              <a:t>1918</a:t>
            </a:r>
          </a:p>
        </p:txBody>
      </p:sp>
    </p:spTree>
    <p:extLst>
      <p:ext uri="{BB962C8B-B14F-4D97-AF65-F5344CB8AC3E}">
        <p14:creationId xmlns:p14="http://schemas.microsoft.com/office/powerpoint/2010/main" val="276112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139690" y="609600"/>
            <a:ext cx="4866266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Terms That Describe It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55C76753-766F-3A69-DDBF-4847B7274FD3}"/>
              </a:ext>
            </a:extLst>
          </p:cNvPr>
          <p:cNvSpPr/>
          <p:nvPr/>
        </p:nvSpPr>
        <p:spPr bwMode="auto">
          <a:xfrm>
            <a:off x="1010238" y="2705492"/>
            <a:ext cx="7124700" cy="838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Its Founder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72BAFD6-DD75-A63D-09F6-7772B4BED142}"/>
              </a:ext>
            </a:extLst>
          </p:cNvPr>
          <p:cNvSpPr/>
          <p:nvPr/>
        </p:nvSpPr>
        <p:spPr bwMode="auto">
          <a:xfrm>
            <a:off x="2140223" y="1295400"/>
            <a:ext cx="4866266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Where It Originated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BDFA01B7-9137-12F1-9979-5FA723204D2A}"/>
              </a:ext>
            </a:extLst>
          </p:cNvPr>
          <p:cNvSpPr/>
          <p:nvPr/>
        </p:nvSpPr>
        <p:spPr bwMode="auto">
          <a:xfrm>
            <a:off x="2140223" y="1990627"/>
            <a:ext cx="4866266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Its Age</a:t>
            </a:r>
          </a:p>
        </p:txBody>
      </p:sp>
    </p:spTree>
    <p:extLst>
      <p:ext uri="{BB962C8B-B14F-4D97-AF65-F5344CB8AC3E}">
        <p14:creationId xmlns:p14="http://schemas.microsoft.com/office/powerpoint/2010/main" val="460353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R. Cath. claims to have begun with Peter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Married (1 Co.9:5)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Roman Catholics say Peter was pope, </a:t>
            </a:r>
            <a:b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AD 41-67  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Paul, twice a prisoner in Rome, never mentions Peter . . . or ‘pope’     </a:t>
            </a:r>
          </a:p>
          <a:p>
            <a:pPr marL="339725" indent="-339725">
              <a:spcAft>
                <a:spcPts val="7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83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Mt.16:18; Ac.20:28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refuse money with wrong picture . . .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Denominations claim different founders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Baptist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(?)   [Particular  /  </a:t>
            </a:r>
            <a:r>
              <a:rPr lang="en-US" sz="280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General Baptists]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Presbyterian: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John Knox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Methodist: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John Wesley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Pentecostal: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Bresee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; Spurling, et al.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39725" indent="-339725">
              <a:spcAft>
                <a:spcPts val="7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65E16A4-EB36-4502-D1C9-334893E46736}"/>
              </a:ext>
            </a:extLst>
          </p:cNvPr>
          <p:cNvSpPr/>
          <p:nvPr/>
        </p:nvSpPr>
        <p:spPr>
          <a:xfrm>
            <a:off x="609600" y="2133600"/>
            <a:ext cx="7924800" cy="1371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/>
              <a:t>“</a:t>
            </a:r>
            <a:r>
              <a:rPr lang="en-US" sz="3100" dirty="0">
                <a:solidFill>
                  <a:srgbClr val="FFFFCC"/>
                </a:solidFill>
              </a:rPr>
              <a:t>The only Head of this church is Christ; for a church with two heads would be a monster”</a:t>
            </a:r>
            <a:br>
              <a:rPr lang="en-US" sz="3100" dirty="0">
                <a:solidFill>
                  <a:srgbClr val="FFFFCC"/>
                </a:solidFill>
              </a:rPr>
            </a:br>
            <a:r>
              <a:rPr lang="en-US" dirty="0"/>
              <a:t>–</a:t>
            </a:r>
            <a:r>
              <a:rPr lang="en-US" sz="3100" dirty="0"/>
              <a:t> </a:t>
            </a:r>
            <a:r>
              <a:rPr lang="en-US" dirty="0"/>
              <a:t>Sch. VII 524</a:t>
            </a:r>
          </a:p>
        </p:txBody>
      </p:sp>
    </p:spTree>
    <p:extLst>
      <p:ext uri="{BB962C8B-B14F-4D97-AF65-F5344CB8AC3E}">
        <p14:creationId xmlns:p14="http://schemas.microsoft.com/office/powerpoint/2010/main" val="148878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139690" y="609600"/>
            <a:ext cx="4866266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Terms That Describe It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55C76753-766F-3A69-DDBF-4847B7274FD3}"/>
              </a:ext>
            </a:extLst>
          </p:cNvPr>
          <p:cNvSpPr/>
          <p:nvPr/>
        </p:nvSpPr>
        <p:spPr bwMode="auto">
          <a:xfrm>
            <a:off x="1010238" y="3362227"/>
            <a:ext cx="7124700" cy="838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Its Law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72BAFD6-DD75-A63D-09F6-7772B4BED142}"/>
              </a:ext>
            </a:extLst>
          </p:cNvPr>
          <p:cNvSpPr/>
          <p:nvPr/>
        </p:nvSpPr>
        <p:spPr bwMode="auto">
          <a:xfrm>
            <a:off x="2140223" y="1295400"/>
            <a:ext cx="4866266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Where It Originated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BDFA01B7-9137-12F1-9979-5FA723204D2A}"/>
              </a:ext>
            </a:extLst>
          </p:cNvPr>
          <p:cNvSpPr/>
          <p:nvPr/>
        </p:nvSpPr>
        <p:spPr bwMode="auto">
          <a:xfrm>
            <a:off x="2140223" y="1990627"/>
            <a:ext cx="4866266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Its Age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F12E7B55-8127-9118-2BE7-43FDBF9C00EA}"/>
              </a:ext>
            </a:extLst>
          </p:cNvPr>
          <p:cNvSpPr/>
          <p:nvPr/>
        </p:nvSpPr>
        <p:spPr bwMode="auto">
          <a:xfrm>
            <a:off x="2140223" y="2676427"/>
            <a:ext cx="4866266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Its Founder</a:t>
            </a:r>
          </a:p>
        </p:txBody>
      </p:sp>
    </p:spTree>
    <p:extLst>
      <p:ext uri="{BB962C8B-B14F-4D97-AF65-F5344CB8AC3E}">
        <p14:creationId xmlns:p14="http://schemas.microsoft.com/office/powerpoint/2010/main" val="3046712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In the Past –</a:t>
            </a:r>
            <a:br>
              <a:rPr lang="en-US" altLang="en-US" sz="3400" dirty="0">
                <a:solidFill>
                  <a:srgbClr val="FFFF00"/>
                </a:solidFill>
              </a:rPr>
            </a:br>
            <a:r>
              <a:rPr lang="en-US" altLang="en-US" sz="3400" dirty="0">
                <a:solidFill>
                  <a:srgbClr val="FFFF00"/>
                </a:solidFill>
              </a:rPr>
              <a:t>How to choose a church?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6692" y="1066800"/>
            <a:ext cx="73914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Location</a:t>
            </a:r>
            <a:r>
              <a:rPr lang="en-US" altLang="en-US" sz="3100" dirty="0">
                <a:solidFill>
                  <a:schemeClr val="bg1"/>
                </a:solidFill>
              </a:rPr>
              <a:t> – close enough?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Building</a:t>
            </a:r>
            <a:r>
              <a:rPr lang="en-US" altLang="en-US" sz="3100" dirty="0">
                <a:solidFill>
                  <a:schemeClr val="bg1"/>
                </a:solidFill>
              </a:rPr>
              <a:t> – suitable?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Size</a:t>
            </a:r>
            <a:r>
              <a:rPr lang="en-US" altLang="en-US" sz="3100" dirty="0">
                <a:solidFill>
                  <a:schemeClr val="bg1"/>
                </a:solidFill>
              </a:rPr>
              <a:t> – large enough?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Friends</a:t>
            </a:r>
            <a:r>
              <a:rPr lang="en-US" altLang="en-US" sz="3100" dirty="0">
                <a:solidFill>
                  <a:schemeClr val="bg1"/>
                </a:solidFill>
              </a:rPr>
              <a:t> – social enough?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Children</a:t>
            </a:r>
            <a:r>
              <a:rPr lang="en-US" altLang="en-US" sz="3100" dirty="0">
                <a:solidFill>
                  <a:schemeClr val="bg1"/>
                </a:solidFill>
              </a:rPr>
              <a:t> – play enough?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Respectability</a:t>
            </a:r>
            <a:r>
              <a:rPr lang="en-US" altLang="en-US" sz="3100" dirty="0">
                <a:solidFill>
                  <a:schemeClr val="bg1"/>
                </a:solidFill>
              </a:rPr>
              <a:t> – who goes there?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Social connections, </a:t>
            </a:r>
            <a:r>
              <a:rPr lang="en-US" altLang="en-US" sz="3100" dirty="0">
                <a:solidFill>
                  <a:schemeClr val="bg1"/>
                </a:solidFill>
              </a:rPr>
              <a:t>etc. </a:t>
            </a:r>
          </a:p>
        </p:txBody>
      </p:sp>
    </p:spTree>
    <p:extLst>
      <p:ext uri="{BB962C8B-B14F-4D97-AF65-F5344CB8AC3E}">
        <p14:creationId xmlns:p14="http://schemas.microsoft.com/office/powerpoint/2010/main" val="90823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43292" y="0"/>
            <a:ext cx="84582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Who in the Bible is addressed as ‘pope’?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10200"/>
          </a:xfrm>
        </p:spPr>
        <p:txBody>
          <a:bodyPr/>
          <a:lstStyle/>
          <a:p>
            <a:pPr marL="339725" indent="-339725" algn="ctr">
              <a:spcAft>
                <a:spcPts val="600"/>
              </a:spcAft>
              <a:buNone/>
            </a:pPr>
            <a:r>
              <a:rPr lang="en-US" altLang="en-US" kern="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Peter?  </a:t>
            </a:r>
          </a:p>
          <a:p>
            <a:pPr marL="339725" indent="-339725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Who was </a:t>
            </a:r>
            <a:r>
              <a:rPr lang="en-US" altLang="en-US" dirty="0">
                <a:solidFill>
                  <a:srgbClr val="FFFF00"/>
                </a:solidFill>
              </a:rPr>
              <a:t>archbishop?</a:t>
            </a:r>
            <a:r>
              <a:rPr lang="en-US" altLang="en-US" dirty="0">
                <a:solidFill>
                  <a:schemeClr val="bg1"/>
                </a:solidFill>
              </a:rPr>
              <a:t>    …</a:t>
            </a:r>
            <a:r>
              <a:rPr lang="en-US" altLang="en-US" dirty="0">
                <a:solidFill>
                  <a:srgbClr val="FFFF00"/>
                </a:solidFill>
              </a:rPr>
              <a:t>Cardinal?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All Christians were priests, </a:t>
            </a:r>
            <a:r>
              <a:rPr lang="en-US" altLang="en-US" sz="3100" dirty="0">
                <a:solidFill>
                  <a:schemeClr val="bg1"/>
                </a:solidFill>
              </a:rPr>
              <a:t>1 Pt.2:5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2 Tim.3:16-17;  Ja.1:25.   Gal.1:6-9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Denominations follow different laws –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1. </a:t>
            </a:r>
            <a:r>
              <a:rPr lang="en-US" altLang="en-US" sz="3100" dirty="0">
                <a:solidFill>
                  <a:srgbClr val="CCFFCC"/>
                </a:solidFill>
              </a:rPr>
              <a:t>Baptist: </a:t>
            </a:r>
            <a:r>
              <a:rPr lang="en-US" altLang="en-US" sz="3100" dirty="0">
                <a:solidFill>
                  <a:schemeClr val="bg1"/>
                </a:solidFill>
              </a:rPr>
              <a:t> Bible + creed → Baptists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2. </a:t>
            </a:r>
            <a:r>
              <a:rPr lang="en-US" altLang="en-US" sz="3100" dirty="0">
                <a:solidFill>
                  <a:srgbClr val="CCFFCC"/>
                </a:solidFill>
              </a:rPr>
              <a:t>Presbyterian:</a:t>
            </a:r>
            <a:r>
              <a:rPr lang="en-US" altLang="en-US" sz="3100" dirty="0">
                <a:solidFill>
                  <a:schemeClr val="bg1"/>
                </a:solidFill>
              </a:rPr>
              <a:t>  Same → Presbyterians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3. </a:t>
            </a:r>
            <a:r>
              <a:rPr lang="en-US" altLang="en-US" sz="3100" dirty="0">
                <a:solidFill>
                  <a:srgbClr val="CCFFCC"/>
                </a:solidFill>
              </a:rPr>
              <a:t>Methodist:</a:t>
            </a:r>
            <a:r>
              <a:rPr lang="en-US" altLang="en-US" sz="3100" dirty="0">
                <a:solidFill>
                  <a:schemeClr val="bg1"/>
                </a:solidFill>
              </a:rPr>
              <a:t>  Same → Methodists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4. </a:t>
            </a:r>
            <a:r>
              <a:rPr lang="en-US" altLang="en-US" sz="3100" dirty="0">
                <a:solidFill>
                  <a:srgbClr val="CCFFCC"/>
                </a:solidFill>
              </a:rPr>
              <a:t>Pentecostal:</a:t>
            </a:r>
            <a:r>
              <a:rPr lang="en-US" altLang="en-US" sz="3100" dirty="0">
                <a:solidFill>
                  <a:schemeClr val="bg1"/>
                </a:solidFill>
              </a:rPr>
              <a:t>  Same → Pentecostals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48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139690" y="609600"/>
            <a:ext cx="4866266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Terms That Describe It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55C76753-766F-3A69-DDBF-4847B7274FD3}"/>
              </a:ext>
            </a:extLst>
          </p:cNvPr>
          <p:cNvSpPr/>
          <p:nvPr/>
        </p:nvSpPr>
        <p:spPr bwMode="auto">
          <a:xfrm>
            <a:off x="1010238" y="4038600"/>
            <a:ext cx="7124700" cy="838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Its Entrance Requirements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72BAFD6-DD75-A63D-09F6-7772B4BED142}"/>
              </a:ext>
            </a:extLst>
          </p:cNvPr>
          <p:cNvSpPr/>
          <p:nvPr/>
        </p:nvSpPr>
        <p:spPr bwMode="auto">
          <a:xfrm>
            <a:off x="2140223" y="1295400"/>
            <a:ext cx="4866266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Where It Originated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BDFA01B7-9137-12F1-9979-5FA723204D2A}"/>
              </a:ext>
            </a:extLst>
          </p:cNvPr>
          <p:cNvSpPr/>
          <p:nvPr/>
        </p:nvSpPr>
        <p:spPr bwMode="auto">
          <a:xfrm>
            <a:off x="2140223" y="1990627"/>
            <a:ext cx="4866266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Its Age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F12E7B55-8127-9118-2BE7-43FDBF9C00EA}"/>
              </a:ext>
            </a:extLst>
          </p:cNvPr>
          <p:cNvSpPr/>
          <p:nvPr/>
        </p:nvSpPr>
        <p:spPr bwMode="auto">
          <a:xfrm>
            <a:off x="2140223" y="2676427"/>
            <a:ext cx="4866266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Its Founder</a:t>
            </a:r>
          </a:p>
        </p:txBody>
      </p:sp>
      <p:sp>
        <p:nvSpPr>
          <p:cNvPr id="8" name="Rounded Rectangle 3">
            <a:extLst>
              <a:ext uri="{FF2B5EF4-FFF2-40B4-BE49-F238E27FC236}">
                <a16:creationId xmlns:a16="http://schemas.microsoft.com/office/drawing/2014/main" id="{8D67D96E-7EDF-8EB1-C4B1-3FCCC4BF30ED}"/>
              </a:ext>
            </a:extLst>
          </p:cNvPr>
          <p:cNvSpPr/>
          <p:nvPr/>
        </p:nvSpPr>
        <p:spPr bwMode="auto">
          <a:xfrm>
            <a:off x="2140223" y="3352800"/>
            <a:ext cx="4866266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Its Law</a:t>
            </a:r>
          </a:p>
        </p:txBody>
      </p:sp>
    </p:spTree>
    <p:extLst>
      <p:ext uri="{BB962C8B-B14F-4D97-AF65-F5344CB8AC3E}">
        <p14:creationId xmlns:p14="http://schemas.microsoft.com/office/powerpoint/2010/main" val="2636221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R. Catholic: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Either by baptism (‘sprinkling’) or if validly baptized outside Church, by profession of Catholic faith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Ac.2:37-47, </a:t>
            </a:r>
            <a:r>
              <a:rPr lang="en-US" kern="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added when saved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Denominations follow different plans –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Baptist:  </a:t>
            </a:r>
            <a:r>
              <a:rPr lang="en-US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repent, believe, vote, baptism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Presbyterian:</a:t>
            </a:r>
            <a:r>
              <a:rPr lang="en-US" kern="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sprinkle infants; teach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Methodist:  </a:t>
            </a:r>
            <a:r>
              <a:rPr lang="en-US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same as Presbyterians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4. </a:t>
            </a: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Pentecostal:</a:t>
            </a:r>
            <a:r>
              <a:rPr lang="en-US" kern="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some same as Baptists; others require H.S. baptism</a:t>
            </a:r>
          </a:p>
          <a:p>
            <a:pPr marL="0" indent="0">
              <a:spcAft>
                <a:spcPts val="0"/>
              </a:spcAft>
              <a:buNone/>
            </a:pPr>
            <a:endParaRPr lang="en-US" kern="0" dirty="0">
              <a:solidFill>
                <a:srgbClr val="CCECFF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kern="0" dirty="0">
              <a:solidFill>
                <a:srgbClr val="CCEC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23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139690" y="609600"/>
            <a:ext cx="4866266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Terms That Describe It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55C76753-766F-3A69-DDBF-4847B7274FD3}"/>
              </a:ext>
            </a:extLst>
          </p:cNvPr>
          <p:cNvSpPr/>
          <p:nvPr/>
        </p:nvSpPr>
        <p:spPr bwMode="auto">
          <a:xfrm>
            <a:off x="1010238" y="4724400"/>
            <a:ext cx="7124700" cy="838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Its Structure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72BAFD6-DD75-A63D-09F6-7772B4BED142}"/>
              </a:ext>
            </a:extLst>
          </p:cNvPr>
          <p:cNvSpPr/>
          <p:nvPr/>
        </p:nvSpPr>
        <p:spPr bwMode="auto">
          <a:xfrm>
            <a:off x="2140223" y="1295400"/>
            <a:ext cx="4866266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Where It Originated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BDFA01B7-9137-12F1-9979-5FA723204D2A}"/>
              </a:ext>
            </a:extLst>
          </p:cNvPr>
          <p:cNvSpPr/>
          <p:nvPr/>
        </p:nvSpPr>
        <p:spPr bwMode="auto">
          <a:xfrm>
            <a:off x="2140223" y="1990627"/>
            <a:ext cx="4866266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Its Age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F12E7B55-8127-9118-2BE7-43FDBF9C00EA}"/>
              </a:ext>
            </a:extLst>
          </p:cNvPr>
          <p:cNvSpPr/>
          <p:nvPr/>
        </p:nvSpPr>
        <p:spPr bwMode="auto">
          <a:xfrm>
            <a:off x="2140223" y="2676427"/>
            <a:ext cx="4866266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Its Founder</a:t>
            </a:r>
          </a:p>
        </p:txBody>
      </p:sp>
      <p:sp>
        <p:nvSpPr>
          <p:cNvPr id="8" name="Rounded Rectangle 3">
            <a:extLst>
              <a:ext uri="{FF2B5EF4-FFF2-40B4-BE49-F238E27FC236}">
                <a16:creationId xmlns:a16="http://schemas.microsoft.com/office/drawing/2014/main" id="{8D67D96E-7EDF-8EB1-C4B1-3FCCC4BF30ED}"/>
              </a:ext>
            </a:extLst>
          </p:cNvPr>
          <p:cNvSpPr/>
          <p:nvPr/>
        </p:nvSpPr>
        <p:spPr bwMode="auto">
          <a:xfrm>
            <a:off x="2140223" y="3352800"/>
            <a:ext cx="4866266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Its Law</a:t>
            </a:r>
          </a:p>
        </p:txBody>
      </p:sp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0108AA98-D917-7A53-BD4E-200578B3C90B}"/>
              </a:ext>
            </a:extLst>
          </p:cNvPr>
          <p:cNvSpPr/>
          <p:nvPr/>
        </p:nvSpPr>
        <p:spPr bwMode="auto">
          <a:xfrm>
            <a:off x="2140223" y="4029173"/>
            <a:ext cx="4866266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</a:t>
            </a: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Its Entrance Requirements</a:t>
            </a:r>
          </a:p>
        </p:txBody>
      </p:sp>
    </p:spTree>
    <p:extLst>
      <p:ext uri="{BB962C8B-B14F-4D97-AF65-F5344CB8AC3E}">
        <p14:creationId xmlns:p14="http://schemas.microsoft.com/office/powerpoint/2010/main" val="2587328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914400"/>
          </a:xfrm>
        </p:spPr>
        <p:txBody>
          <a:bodyPr/>
          <a:lstStyle/>
          <a:p>
            <a:r>
              <a:rPr lang="en-US" altLang="en-US" sz="3300" dirty="0">
                <a:solidFill>
                  <a:srgbClr val="FFFF00"/>
                </a:solidFill>
              </a:rPr>
              <a:t>One bishop oversees plurality of churches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NT: Ac.20:28, church has plurality of elders (Ph.1:1;  1 Pt.5:2-3)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Independent / Autonomous</a:t>
            </a:r>
          </a:p>
          <a:p>
            <a:pPr marL="0" indent="0">
              <a:spcAft>
                <a:spcPts val="0"/>
              </a:spcAft>
              <a:buNone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39725" indent="-339725">
              <a:spcAft>
                <a:spcPts val="0"/>
              </a:spcAft>
              <a:buNone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62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300" dirty="0">
                <a:solidFill>
                  <a:srgbClr val="FFFF00"/>
                </a:solidFill>
              </a:rPr>
              <a:t>Denomination: organization larger than local church, smaller than church universal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kern="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</a:t>
            </a:r>
            <a:r>
              <a:rPr lang="en-US" sz="3100" kern="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Baptist: 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convention; President…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kern="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</a:t>
            </a:r>
            <a:r>
              <a:rPr lang="en-US" sz="3100" kern="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Presbyterian: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different elders; hierarchy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kern="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</a:t>
            </a:r>
            <a:r>
              <a:rPr lang="en-US" sz="3100" kern="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Methodist: 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presiding elders; circuits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kern="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4. </a:t>
            </a: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Pentecostal: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preacher oversight…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39725" indent="-339725">
              <a:spcAft>
                <a:spcPts val="0"/>
              </a:spcAft>
              <a:buNone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32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280" y="152400"/>
            <a:ext cx="8334865" cy="64008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“The Reformation came out of the bosom of the Latin Church and broke up the visible unity of Western Christendom, but prepared the way for a higher spiritual unity on the basis of freedom and the full development of every phase of truth.  Instead of one organization, we have in </a:t>
            </a:r>
            <a:r>
              <a:rPr lang="en-US" sz="3000" kern="0" dirty="0" err="1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Protes-tantism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a number of distinct national churches and confessions or denominations.  Rome, the local </a:t>
            </a:r>
            <a:r>
              <a:rPr lang="en-US" sz="3000" kern="0" dirty="0" err="1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centre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of unity, was replaced by Witten-berg, Zurich, Geneva, Oxford, Cambridge, Edin-burgh.   The one great pope had to surrender to many little popes of smaller pretensions, yet each claiming </a:t>
            </a: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and exercising sovereign power in his domain” </a:t>
            </a:r>
            <a:r>
              <a:rPr lang="en-US" sz="18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P. Schaff, History, VII p. 43 </a:t>
            </a:r>
            <a:endParaRPr lang="en-US" sz="20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39725" indent="-339725">
              <a:spcAft>
                <a:spcPts val="0"/>
              </a:spcAft>
              <a:buNone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5671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139690" y="609600"/>
            <a:ext cx="4866266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Terms That Describe It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55C76753-766F-3A69-DDBF-4847B7274FD3}"/>
              </a:ext>
            </a:extLst>
          </p:cNvPr>
          <p:cNvSpPr/>
          <p:nvPr/>
        </p:nvSpPr>
        <p:spPr bwMode="auto">
          <a:xfrm>
            <a:off x="1010238" y="5410200"/>
            <a:ext cx="7124700" cy="838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Its Worship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72BAFD6-DD75-A63D-09F6-7772B4BED142}"/>
              </a:ext>
            </a:extLst>
          </p:cNvPr>
          <p:cNvSpPr/>
          <p:nvPr/>
        </p:nvSpPr>
        <p:spPr bwMode="auto">
          <a:xfrm>
            <a:off x="2140223" y="1295400"/>
            <a:ext cx="4866266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Where It Originated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BDFA01B7-9137-12F1-9979-5FA723204D2A}"/>
              </a:ext>
            </a:extLst>
          </p:cNvPr>
          <p:cNvSpPr/>
          <p:nvPr/>
        </p:nvSpPr>
        <p:spPr bwMode="auto">
          <a:xfrm>
            <a:off x="2140223" y="1990627"/>
            <a:ext cx="4866266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Its Age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F12E7B55-8127-9118-2BE7-43FDBF9C00EA}"/>
              </a:ext>
            </a:extLst>
          </p:cNvPr>
          <p:cNvSpPr/>
          <p:nvPr/>
        </p:nvSpPr>
        <p:spPr bwMode="auto">
          <a:xfrm>
            <a:off x="2140223" y="2676427"/>
            <a:ext cx="4866266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Its Founder</a:t>
            </a:r>
          </a:p>
        </p:txBody>
      </p:sp>
      <p:sp>
        <p:nvSpPr>
          <p:cNvPr id="8" name="Rounded Rectangle 3">
            <a:extLst>
              <a:ext uri="{FF2B5EF4-FFF2-40B4-BE49-F238E27FC236}">
                <a16:creationId xmlns:a16="http://schemas.microsoft.com/office/drawing/2014/main" id="{8D67D96E-7EDF-8EB1-C4B1-3FCCC4BF30ED}"/>
              </a:ext>
            </a:extLst>
          </p:cNvPr>
          <p:cNvSpPr/>
          <p:nvPr/>
        </p:nvSpPr>
        <p:spPr bwMode="auto">
          <a:xfrm>
            <a:off x="2140223" y="3352800"/>
            <a:ext cx="4866266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Its Law</a:t>
            </a:r>
          </a:p>
        </p:txBody>
      </p:sp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0108AA98-D917-7A53-BD4E-200578B3C90B}"/>
              </a:ext>
            </a:extLst>
          </p:cNvPr>
          <p:cNvSpPr/>
          <p:nvPr/>
        </p:nvSpPr>
        <p:spPr bwMode="auto">
          <a:xfrm>
            <a:off x="2140223" y="4029173"/>
            <a:ext cx="4866266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</a:t>
            </a: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Its Entrance Requirements</a:t>
            </a:r>
          </a:p>
        </p:txBody>
      </p:sp>
      <p:sp>
        <p:nvSpPr>
          <p:cNvPr id="9" name="Rounded Rectangle 3">
            <a:extLst>
              <a:ext uri="{FF2B5EF4-FFF2-40B4-BE49-F238E27FC236}">
                <a16:creationId xmlns:a16="http://schemas.microsoft.com/office/drawing/2014/main" id="{E3C7E2CC-590F-23A7-6053-9DE6EB8EA57F}"/>
              </a:ext>
            </a:extLst>
          </p:cNvPr>
          <p:cNvSpPr/>
          <p:nvPr/>
        </p:nvSpPr>
        <p:spPr bwMode="auto">
          <a:xfrm>
            <a:off x="2140223" y="4724400"/>
            <a:ext cx="4866266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</a:t>
            </a:r>
            <a:r>
              <a:rPr kumimoji="0" lang="en-US" sz="2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Its Structure</a:t>
            </a:r>
          </a:p>
        </p:txBody>
      </p:sp>
    </p:spTree>
    <p:extLst>
      <p:ext uri="{BB962C8B-B14F-4D97-AF65-F5344CB8AC3E}">
        <p14:creationId xmlns:p14="http://schemas.microsoft.com/office/powerpoint/2010/main" val="763303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Campbell-Purcell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“…in the latest Lateran great synod, under the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pope’s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nose, and in his ear, one bishop styled him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Prince of the World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; another orator called him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King of Kings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and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Monarch of the Earth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; another that he had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all power above all powers, both of heaven and earth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”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Acts 2:42;  Ep.5:19;  Ac.20:7;  1 Co.16:1-2 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83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Luther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90746"/>
            <a:ext cx="8534400" cy="5962454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“The custom of kissing the Pope’s feet must cease.  It is an un-Christian, or rather an anti-Christian example, that a poor sinful man should suffer his feet to be kissed by one who is a hundred times better than he. …Compare them together:  Christ and the Pope.  Christ washed his disciples’ feet, and dried them, and the disciples never washed his.  The Pope, pretend-</a:t>
            </a:r>
            <a:r>
              <a:rPr lang="en-US" sz="30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ing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to be higher than Christ, inverts this, and considers it a great favor to let us kiss his feet … Paul and Barnabas would not suffer themselves to be worshiped as gods by the men at Lystra…” (Ac.14:14) </a:t>
            </a:r>
            <a:r>
              <a:rPr lang="en-US" sz="2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Sch., VII</a:t>
            </a: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en-US" altLang="en-US" sz="3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79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Present</a:t>
            </a:r>
            <a:br>
              <a:rPr lang="en-US" altLang="en-US" sz="3400" dirty="0">
                <a:solidFill>
                  <a:srgbClr val="FFFF00"/>
                </a:solidFill>
              </a:rPr>
            </a:br>
            <a:r>
              <a:rPr lang="en-US" altLang="en-US" sz="3400" u="sng" dirty="0">
                <a:solidFill>
                  <a:srgbClr val="FFFF00"/>
                </a:solidFill>
              </a:rPr>
              <a:t>Why</a:t>
            </a:r>
            <a:r>
              <a:rPr lang="en-US" altLang="en-US" sz="3400" dirty="0">
                <a:solidFill>
                  <a:srgbClr val="FFFF00"/>
                </a:solidFill>
              </a:rPr>
              <a:t> choose a church?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6692" y="1143000"/>
            <a:ext cx="73914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Who needs it?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Rv.2-3, not one reference to ... 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Area of town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Size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Friends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Children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Building…</a:t>
            </a:r>
          </a:p>
          <a:p>
            <a:pPr lvl="2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Lord’s focus:  truth and purity </a:t>
            </a:r>
          </a:p>
        </p:txBody>
      </p:sp>
    </p:spTree>
    <p:extLst>
      <p:ext uri="{BB962C8B-B14F-4D97-AF65-F5344CB8AC3E}">
        <p14:creationId xmlns:p14="http://schemas.microsoft.com/office/powerpoint/2010/main" val="144834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Denominations promote</a:t>
            </a:r>
            <a:br>
              <a:rPr lang="en-US" altLang="en-US" sz="3600" dirty="0">
                <a:solidFill>
                  <a:srgbClr val="FFFF00"/>
                </a:solidFill>
              </a:rPr>
            </a:br>
            <a:r>
              <a:rPr lang="en-US" altLang="en-US" sz="3600" dirty="0">
                <a:solidFill>
                  <a:srgbClr val="FFFF00"/>
                </a:solidFill>
              </a:rPr>
              <a:t>different acts of worship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marL="339725" indent="-339725">
              <a:spcAft>
                <a:spcPts val="600"/>
              </a:spcAft>
              <a:buNone/>
            </a:pPr>
            <a:r>
              <a:rPr lang="en-US" sz="24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Baptist: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National anthem; organs; sporadic Lord’s supper; fundraisers, etc.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sz="24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Presbyterian: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Organs; social gospel, etc.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sz="24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Methodist: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Same.  Political forums…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sz="24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4.</a:t>
            </a: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Pentecostal: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Mechanical music; H.S. baptism; ignore 1 Co.14 rules</a:t>
            </a:r>
          </a:p>
          <a:p>
            <a:pPr marL="339725" indent="-339725">
              <a:spcAft>
                <a:spcPts val="0"/>
              </a:spcAft>
              <a:buNone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39725" indent="-339725">
              <a:spcAft>
                <a:spcPts val="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13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Earmarks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 matter how much another hog looks like yours, it is not yours unless the earmarks match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Police manhunt:  6’6” John Smith… 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Imagine Peter … a Roman Catholic?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Imagine Paul … a Methodist? </a:t>
            </a:r>
          </a:p>
          <a:p>
            <a:pPr marL="0" indent="0">
              <a:spcAft>
                <a:spcPts val="600"/>
              </a:spcAft>
              <a:buNone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39725" indent="-339725">
              <a:spcAft>
                <a:spcPts val="0"/>
              </a:spcAft>
              <a:buNone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39725" indent="-339725">
              <a:spcAft>
                <a:spcPts val="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BCAD88E-C0FB-4390-E2CD-C38C2D008445}"/>
              </a:ext>
            </a:extLst>
          </p:cNvPr>
          <p:cNvSpPr/>
          <p:nvPr/>
        </p:nvSpPr>
        <p:spPr>
          <a:xfrm>
            <a:off x="1766741" y="4419600"/>
            <a:ext cx="5610518" cy="1039091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FF"/>
                </a:solidFill>
              </a:rPr>
              <a:t>Where are NT earmarks</a:t>
            </a:r>
            <a:br>
              <a:rPr lang="en-US" sz="3100" dirty="0">
                <a:solidFill>
                  <a:srgbClr val="CCFFFF"/>
                </a:solidFill>
              </a:rPr>
            </a:br>
            <a:r>
              <a:rPr lang="en-US" sz="3100" dirty="0">
                <a:solidFill>
                  <a:srgbClr val="CCFFFF"/>
                </a:solidFill>
              </a:rPr>
              <a:t>identifying denominations?</a:t>
            </a:r>
          </a:p>
        </p:txBody>
      </p:sp>
    </p:spTree>
    <p:extLst>
      <p:ext uri="{BB962C8B-B14F-4D97-AF65-F5344CB8AC3E}">
        <p14:creationId xmlns:p14="http://schemas.microsoft.com/office/powerpoint/2010/main" val="276251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Christians were not left alone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6692" y="1066800"/>
            <a:ext cx="73914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Christians met with Christians in local churches.  Hb.10:25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Ac.2 . . . 9:31</a:t>
            </a:r>
          </a:p>
          <a:p>
            <a:pPr>
              <a:spcAft>
                <a:spcPts val="600"/>
              </a:spcAft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E67BFED-8728-FE1B-FE5A-821B9E291713}"/>
              </a:ext>
            </a:extLst>
          </p:cNvPr>
          <p:cNvSpPr/>
          <p:nvPr/>
        </p:nvSpPr>
        <p:spPr>
          <a:xfrm>
            <a:off x="1333892" y="2971800"/>
            <a:ext cx="6477000" cy="1295400"/>
          </a:xfrm>
          <a:prstGeom prst="roundRect">
            <a:avLst/>
          </a:prstGeom>
          <a:solidFill>
            <a:schemeClr val="tx1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CC"/>
                </a:solidFill>
              </a:rPr>
              <a:t>Most people would not recognize Lord’s church if they found it</a:t>
            </a:r>
          </a:p>
        </p:txBody>
      </p:sp>
    </p:spTree>
    <p:extLst>
      <p:ext uri="{BB962C8B-B14F-4D97-AF65-F5344CB8AC3E}">
        <p14:creationId xmlns:p14="http://schemas.microsoft.com/office/powerpoint/2010/main" val="26425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1046" y="609600"/>
            <a:ext cx="7124700" cy="838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Terms That Describe It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Roman Catholic?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Latin Vulgate, ‘</a:t>
            </a:r>
            <a:r>
              <a:rPr lang="en-US" dirty="0" err="1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universam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ecclesiam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’ –Ac.5:11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 their name; describes effect of Ananias and Sapphira on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whole church   </a:t>
            </a:r>
            <a:endParaRPr lang="en-US" kern="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97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“Church”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Universal: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Build My church, Mt.16:18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Added to, Ac.2:47;  5:14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Local: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Mt.18:17, tell it to the church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Ro.16:16, salute you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Co.1:2, at Corinth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Gal.1:2, of Galatia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Th.1:1, of Thessalonians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96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Denomination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Congregations formed into manmade organization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Co.1:10-12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Co.4:17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Even denominational names are divisive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3CC3A5A-9CF0-DEC6-6162-568B1A6B9CF8}"/>
              </a:ext>
            </a:extLst>
          </p:cNvPr>
          <p:cNvSpPr/>
          <p:nvPr/>
        </p:nvSpPr>
        <p:spPr>
          <a:xfrm>
            <a:off x="1190135" y="4267200"/>
            <a:ext cx="6781800" cy="16764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rgbClr val="CCFFCC"/>
                </a:solidFill>
              </a:rPr>
              <a:t>‘</a:t>
            </a:r>
            <a:r>
              <a:rPr lang="en-US" sz="3100" dirty="0">
                <a:solidFill>
                  <a:srgbClr val="CCFFCC"/>
                </a:solidFill>
              </a:rPr>
              <a:t>The idea of denominations or </a:t>
            </a:r>
            <a:r>
              <a:rPr lang="en-US" sz="3100" dirty="0" err="1">
                <a:solidFill>
                  <a:srgbClr val="CCFFCC"/>
                </a:solidFill>
              </a:rPr>
              <a:t>confes-sions</a:t>
            </a:r>
            <a:r>
              <a:rPr lang="en-US" sz="3100" dirty="0">
                <a:solidFill>
                  <a:srgbClr val="CCFFCC"/>
                </a:solidFill>
              </a:rPr>
              <a:t>, as applied to churches, is of modern date</a:t>
            </a:r>
            <a:r>
              <a:rPr lang="en-US" sz="3000" dirty="0">
                <a:solidFill>
                  <a:srgbClr val="CCFFCC"/>
                </a:solidFill>
              </a:rPr>
              <a:t>’  </a:t>
            </a:r>
            <a:r>
              <a:rPr lang="en-US" dirty="0"/>
              <a:t>– Sch. VII. 526</a:t>
            </a:r>
          </a:p>
        </p:txBody>
      </p:sp>
    </p:spTree>
    <p:extLst>
      <p:ext uri="{BB962C8B-B14F-4D97-AF65-F5344CB8AC3E}">
        <p14:creationId xmlns:p14="http://schemas.microsoft.com/office/powerpoint/2010/main" val="428416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Denomination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Baptist: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distinguishes it from other </a:t>
            </a:r>
            <a:r>
              <a:rPr lang="en-US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denom-inations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; emphasizes water baptism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Different gospel.  Gal.1:6-9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 church of NT, or Savior…  Ac.4:11-12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Endorse denominations 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OT admonitions (Ro.15:4).    1 K.12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Presbyterian: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…church government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Methodist: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…method of worship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Pentecostal: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…spiritual gifts</a:t>
            </a:r>
          </a:p>
        </p:txBody>
      </p:sp>
    </p:spTree>
    <p:extLst>
      <p:ext uri="{BB962C8B-B14F-4D97-AF65-F5344CB8AC3E}">
        <p14:creationId xmlns:p14="http://schemas.microsoft.com/office/powerpoint/2010/main" val="218907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11504</TotalTime>
  <Words>1599</Words>
  <Application>Microsoft Office PowerPoint</Application>
  <PresentationFormat>On-screen Show (4:3)</PresentationFormat>
  <Paragraphs>200</Paragraphs>
  <Slides>31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Verdana</vt:lpstr>
      <vt:lpstr>Wingdings</vt:lpstr>
      <vt:lpstr>1_Default Design</vt:lpstr>
      <vt:lpstr>Default Design</vt:lpstr>
      <vt:lpstr>PowerPoint Presentation</vt:lpstr>
      <vt:lpstr>In the Past – How to choose a church?</vt:lpstr>
      <vt:lpstr>Present Why choose a church?</vt:lpstr>
      <vt:lpstr>Christians were not left alone</vt:lpstr>
      <vt:lpstr>PowerPoint Presentation</vt:lpstr>
      <vt:lpstr>Roman Catholic?  </vt:lpstr>
      <vt:lpstr>“Church”</vt:lpstr>
      <vt:lpstr>Denomination</vt:lpstr>
      <vt:lpstr>Denomination</vt:lpstr>
      <vt:lpstr>Hiscox, p.22</vt:lpstr>
      <vt:lpstr>Hiscox, p.22</vt:lpstr>
      <vt:lpstr>PowerPoint Presentation</vt:lpstr>
      <vt:lpstr>Catholic:  Rome</vt:lpstr>
      <vt:lpstr>PowerPoint Presentation</vt:lpstr>
      <vt:lpstr>Nicene Council: 325</vt:lpstr>
      <vt:lpstr>PowerPoint Presentation</vt:lpstr>
      <vt:lpstr>R. Cath. claims to have begun with Peter</vt:lpstr>
      <vt:lpstr>Mt.16:18; Ac.20:28</vt:lpstr>
      <vt:lpstr>PowerPoint Presentation</vt:lpstr>
      <vt:lpstr>Who in the Bible is addressed as ‘pope’?</vt:lpstr>
      <vt:lpstr>PowerPoint Presentation</vt:lpstr>
      <vt:lpstr>R. Catholic: </vt:lpstr>
      <vt:lpstr>PowerPoint Presentation</vt:lpstr>
      <vt:lpstr>One bishop oversees plurality of churches</vt:lpstr>
      <vt:lpstr>Denomination: organization larger than local church, smaller than church universal</vt:lpstr>
      <vt:lpstr>PowerPoint Presentation</vt:lpstr>
      <vt:lpstr>PowerPoint Presentation</vt:lpstr>
      <vt:lpstr>Campbell-Purcell</vt:lpstr>
      <vt:lpstr>Luther</vt:lpstr>
      <vt:lpstr>Denominations promote different acts of worship</vt:lpstr>
      <vt:lpstr>Earmarks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1154</cp:revision>
  <dcterms:created xsi:type="dcterms:W3CDTF">2011-08-18T15:42:19Z</dcterms:created>
  <dcterms:modified xsi:type="dcterms:W3CDTF">2023-02-19T14:07:00Z</dcterms:modified>
</cp:coreProperties>
</file>