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8"/>
  </p:notesMasterIdLst>
  <p:sldIdLst>
    <p:sldId id="305" r:id="rId3"/>
    <p:sldId id="447" r:id="rId4"/>
    <p:sldId id="472" r:id="rId5"/>
    <p:sldId id="373" r:id="rId6"/>
    <p:sldId id="454" r:id="rId7"/>
    <p:sldId id="473" r:id="rId8"/>
    <p:sldId id="474" r:id="rId9"/>
    <p:sldId id="475" r:id="rId10"/>
    <p:sldId id="490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91" r:id="rId20"/>
    <p:sldId id="484" r:id="rId21"/>
    <p:sldId id="429" r:id="rId22"/>
    <p:sldId id="485" r:id="rId23"/>
    <p:sldId id="486" r:id="rId24"/>
    <p:sldId id="487" r:id="rId25"/>
    <p:sldId id="488" r:id="rId26"/>
    <p:sldId id="48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CCCC"/>
    <a:srgbClr val="FFFF66"/>
    <a:srgbClr val="CCFFFF"/>
    <a:srgbClr val="FF99FF"/>
    <a:srgbClr val="FF9999"/>
    <a:srgbClr val="FFFF99"/>
    <a:srgbClr val="CCEC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377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360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501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05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673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871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345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603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86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85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504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152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9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4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1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18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13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85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38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 You Know?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4a: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144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Opposes: </a:t>
            </a:r>
            <a:r>
              <a:rPr lang="en-US" altLang="en-US" sz="3100" dirty="0">
                <a:solidFill>
                  <a:schemeClr val="bg1"/>
                </a:solidFill>
              </a:rPr>
              <a:t>as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, 1 Tim.5:14-15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Exalts himself </a:t>
            </a:r>
            <a:r>
              <a:rPr lang="en-US" altLang="en-US" sz="3100" dirty="0">
                <a:solidFill>
                  <a:schemeClr val="bg1"/>
                </a:solidFill>
              </a:rPr>
              <a:t>(2 Co.12:7)</a:t>
            </a:r>
            <a:r>
              <a:rPr lang="en-US" altLang="en-US" sz="3100" dirty="0">
                <a:solidFill>
                  <a:srgbClr val="CCFFCC"/>
                </a:solidFill>
              </a:rPr>
              <a:t> above all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4b: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Temple of God…he is God 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takes his seat in the temple of God, proclaiming himself to be God </a:t>
            </a:r>
            <a:r>
              <a:rPr lang="en-US" altLang="en-US" sz="2400" dirty="0">
                <a:solidFill>
                  <a:srgbClr val="FFFF66"/>
                </a:solidFill>
              </a:rPr>
              <a:t>(ESV)</a:t>
            </a:r>
            <a:endParaRPr lang="en-US" altLang="en-US" sz="3000" dirty="0">
              <a:solidFill>
                <a:srgbClr val="FFFF66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…displaying himself as God </a:t>
            </a:r>
            <a:r>
              <a:rPr lang="en-US" altLang="en-US" sz="2400" dirty="0">
                <a:solidFill>
                  <a:srgbClr val="FFFF66"/>
                </a:solidFill>
              </a:rPr>
              <a:t>(NASB)</a:t>
            </a:r>
          </a:p>
          <a:p>
            <a:pPr lvl="2"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Herod,</a:t>
            </a:r>
            <a:r>
              <a:rPr lang="en-US" altLang="en-US" sz="3100" dirty="0">
                <a:solidFill>
                  <a:schemeClr val="bg1"/>
                </a:solidFill>
              </a:rPr>
              <a:t> Ac.12:21-23   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Satan,</a:t>
            </a:r>
            <a:r>
              <a:rPr lang="en-US" altLang="en-US" sz="3100" dirty="0">
                <a:solidFill>
                  <a:schemeClr val="bg1"/>
                </a:solidFill>
              </a:rPr>
              <a:t> Mt.4:9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does not elaborate here because he had already informed them about these things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Had they remembered his teaching they would not have been disturbed by these alarms 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Now you know </a:t>
            </a:r>
            <a:r>
              <a:rPr lang="en-US" altLang="en-US" sz="3100" u="sng" dirty="0">
                <a:solidFill>
                  <a:srgbClr val="CCFFCC"/>
                </a:solidFill>
              </a:rPr>
              <a:t>what</a:t>
            </a:r>
            <a:r>
              <a:rPr lang="en-US" altLang="en-US" sz="3100" dirty="0">
                <a:solidFill>
                  <a:srgbClr val="CCFFCC"/>
                </a:solidFill>
              </a:rPr>
              <a:t> is restraining…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(</a:t>
            </a:r>
            <a:r>
              <a:rPr lang="en-US" altLang="en-US" sz="3100" i="1" dirty="0">
                <a:solidFill>
                  <a:schemeClr val="bg1"/>
                </a:solidFill>
              </a:rPr>
              <a:t>we do </a:t>
            </a:r>
            <a:r>
              <a:rPr lang="en-US" altLang="en-US" sz="3100" i="1" u="sng" dirty="0">
                <a:solidFill>
                  <a:schemeClr val="bg1"/>
                </a:solidFill>
              </a:rPr>
              <a:t>not</a:t>
            </a:r>
            <a:r>
              <a:rPr lang="en-US" altLang="en-US" sz="3100" i="1" dirty="0">
                <a:solidFill>
                  <a:schemeClr val="bg1"/>
                </a:solidFill>
              </a:rPr>
              <a:t> know</a:t>
            </a:r>
            <a:r>
              <a:rPr lang="en-US" altLang="en-US" sz="3100" dirty="0">
                <a:solidFill>
                  <a:schemeClr val="bg1"/>
                </a:solidFill>
              </a:rPr>
              <a:t>)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One thing is clear: God is in control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Jesus comes in His own time; so does the man of sin … and not before.   1 Th.5:1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5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7a: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533400"/>
            <a:ext cx="8418944" cy="5867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Mystery of lawlessness </a:t>
            </a:r>
            <a:r>
              <a:rPr lang="en-US" altLang="en-US" sz="3100" dirty="0">
                <a:solidFill>
                  <a:schemeClr val="bg1"/>
                </a:solidFill>
              </a:rPr>
              <a:t>(ct. 1 Tim.3:16)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u="sng" dirty="0">
                <a:solidFill>
                  <a:schemeClr val="bg1"/>
                </a:solidFill>
              </a:rPr>
              <a:t>Sin</a:t>
            </a:r>
            <a:r>
              <a:rPr lang="en-US" altLang="en-US" sz="3100" dirty="0">
                <a:solidFill>
                  <a:schemeClr val="bg1"/>
                </a:solidFill>
              </a:rPr>
              <a:t> is lawlessness, 1 Jn.3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‘whoever commits sin also commits lawlessness,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and sin is lawlessness’</a:t>
            </a:r>
            <a:r>
              <a:rPr lang="en-US" altLang="en-US" sz="3100" dirty="0">
                <a:solidFill>
                  <a:schemeClr val="bg1"/>
                </a:solidFill>
              </a:rPr>
              <a:t>   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u="sng" dirty="0">
                <a:solidFill>
                  <a:schemeClr val="bg1"/>
                </a:solidFill>
              </a:rPr>
              <a:t>Man</a:t>
            </a:r>
            <a:r>
              <a:rPr lang="en-US" altLang="en-US" sz="3100" dirty="0">
                <a:solidFill>
                  <a:schemeClr val="bg1"/>
                </a:solidFill>
              </a:rPr>
              <a:t> of lawlessness (3) … </a:t>
            </a:r>
          </a:p>
          <a:p>
            <a:pPr marL="1314450" lvl="2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FFCCCC"/>
                </a:solidFill>
              </a:rPr>
              <a:t>mystery of lawlessness </a:t>
            </a:r>
            <a:r>
              <a:rPr lang="en-US" altLang="en-US" sz="3100" dirty="0">
                <a:solidFill>
                  <a:schemeClr val="bg1"/>
                </a:solidFill>
              </a:rPr>
              <a:t>(7) … </a:t>
            </a:r>
          </a:p>
          <a:p>
            <a:pPr marL="1314450" lvl="2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FFCCCC"/>
                </a:solidFill>
              </a:rPr>
              <a:t>lawless one </a:t>
            </a:r>
            <a:r>
              <a:rPr lang="en-US" altLang="en-US" sz="3100" dirty="0">
                <a:solidFill>
                  <a:schemeClr val="bg1"/>
                </a:solidFill>
              </a:rPr>
              <a:t>(8-9)</a:t>
            </a:r>
          </a:p>
          <a:p>
            <a:pPr marL="457200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u="sng" dirty="0">
                <a:solidFill>
                  <a:schemeClr val="bg1"/>
                </a:solidFill>
              </a:rPr>
              <a:t>Practice</a:t>
            </a:r>
            <a:r>
              <a:rPr lang="en-US" altLang="en-US" sz="3100" dirty="0">
                <a:solidFill>
                  <a:schemeClr val="bg1"/>
                </a:solidFill>
              </a:rPr>
              <a:t> of lawlessness, Mt.7:23 </a:t>
            </a:r>
          </a:p>
          <a:p>
            <a:pPr marL="457200" lvl="1" indent="-45720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7b: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Something (-one) was restraining.  </a:t>
            </a:r>
            <a:r>
              <a:rPr lang="en-US" altLang="en-US" sz="3100" dirty="0">
                <a:solidFill>
                  <a:schemeClr val="bg1"/>
                </a:solidFill>
              </a:rPr>
              <a:t>‘He’ / ‘he’ </a:t>
            </a:r>
            <a:r>
              <a:rPr lang="en-US" altLang="en-US" sz="2800" dirty="0">
                <a:solidFill>
                  <a:schemeClr val="bg1"/>
                </a:solidFill>
              </a:rPr>
              <a:t>(cf. v.6)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8: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Lawless one revealed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Lord will consume…</a:t>
            </a:r>
            <a:r>
              <a:rPr lang="en-US" altLang="en-US" sz="3100" dirty="0">
                <a:solidFill>
                  <a:schemeClr val="bg1"/>
                </a:solidFill>
              </a:rPr>
              <a:t> with His breath . . .  Is.11:4</a:t>
            </a:r>
          </a:p>
          <a:p>
            <a:pPr marL="687388" indent="-6873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700" dirty="0">
                <a:solidFill>
                  <a:srgbClr val="FFFF66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Paul’s purpose:  NOT to satisfy their curiosity about dates…</a:t>
            </a:r>
          </a:p>
          <a:p>
            <a:pPr marL="687388" indent="-6873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700" dirty="0">
                <a:solidFill>
                  <a:srgbClr val="FFFF66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Paul assures them that God is over all – do not fall for lying delusions</a:t>
            </a:r>
          </a:p>
        </p:txBody>
      </p:sp>
    </p:spTree>
    <p:extLst>
      <p:ext uri="{BB962C8B-B14F-4D97-AF65-F5344CB8AC3E}">
        <p14:creationId xmlns:p14="http://schemas.microsoft.com/office/powerpoint/2010/main" val="24141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9: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Coming of lawless one mimics coming of Christ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744538" indent="-744538">
              <a:spcAft>
                <a:spcPts val="600"/>
              </a:spcAft>
              <a:buNone/>
            </a:pPr>
            <a:r>
              <a:rPr lang="en-US" altLang="en-US" sz="2700" dirty="0">
                <a:solidFill>
                  <a:srgbClr val="CCFFCC"/>
                </a:solidFill>
              </a:rPr>
              <a:t>    </a:t>
            </a:r>
            <a:r>
              <a:rPr lang="en-US" altLang="en-US" sz="2700" dirty="0">
                <a:solidFill>
                  <a:srgbClr val="FFFF66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According to working of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(empowered by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to do his work; acts like him)</a:t>
            </a:r>
          </a:p>
          <a:p>
            <a:pPr marL="687388" indent="-6873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700" dirty="0">
                <a:solidFill>
                  <a:srgbClr val="FFFF66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Power, signs, wonders…all done in spirit of falsehood (11)  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Jn.8:44, methods of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10: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Wicked deception attacks the perishing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Why?  They don’t love truth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Opposite of 1 Th.2:13 –not welcome.  Slam door in face of God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Strong delusion.  </a:t>
            </a:r>
            <a:r>
              <a:rPr lang="en-US" altLang="en-US" sz="3100" dirty="0">
                <a:solidFill>
                  <a:schemeClr val="bg1"/>
                </a:solidFill>
              </a:rPr>
              <a:t>God gives everyone what he wants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Common figure of speech: God is said to do what He allows (free will)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God hardened Pharaoh’s heart,</a:t>
            </a:r>
            <a:r>
              <a:rPr lang="en-US" altLang="en-US" sz="3100" dirty="0">
                <a:solidFill>
                  <a:schemeClr val="bg1"/>
                </a:solidFill>
              </a:rPr>
              <a:t> Ex.4:21...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Pharaoh hardened his heart,</a:t>
            </a:r>
            <a:r>
              <a:rPr lang="en-US" altLang="en-US" sz="3100" dirty="0">
                <a:solidFill>
                  <a:schemeClr val="bg1"/>
                </a:solidFill>
              </a:rPr>
              <a:t> Ex.7:10-13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Mt.6:13, lead us not…??    Ja.1:13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Without God: no basis for morals or truth</a:t>
            </a:r>
          </a:p>
          <a:p>
            <a:pPr lvl="1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762000"/>
            <a:ext cx="8418944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How serious is it to doubt truth?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Become pleased with unrighteousness 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Condemned</a:t>
            </a:r>
          </a:p>
          <a:p>
            <a:r>
              <a:rPr lang="en-US" altLang="en-US" sz="3100" dirty="0">
                <a:solidFill>
                  <a:schemeClr val="bg1"/>
                </a:solidFill>
              </a:rPr>
              <a:t>Ro.1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28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And even as they did not like to retain God in their knowledge, God gave them over to a </a:t>
            </a:r>
            <a:r>
              <a:rPr lang="en-US" sz="3100" dirty="0">
                <a:solidFill>
                  <a:srgbClr val="FFC000"/>
                </a:solidFill>
              </a:rPr>
              <a:t>debased</a:t>
            </a:r>
            <a:r>
              <a:rPr lang="en-US" sz="3100" dirty="0">
                <a:solidFill>
                  <a:srgbClr val="FFFFCC"/>
                </a:solidFill>
              </a:rPr>
              <a:t> mind, to do those things which are not fitting</a:t>
            </a:r>
          </a:p>
          <a:p>
            <a:pPr marL="687388" lvl="1" indent="-347663"/>
            <a:r>
              <a:rPr lang="en-US" sz="3100" dirty="0">
                <a:solidFill>
                  <a:srgbClr val="FFC000"/>
                </a:solidFill>
              </a:rPr>
              <a:t>Debased: </a:t>
            </a:r>
            <a:r>
              <a:rPr lang="en-US" sz="3100" dirty="0">
                <a:solidFill>
                  <a:schemeClr val="bg1"/>
                </a:solidFill>
              </a:rPr>
              <a:t>worthless, base.  The mind that deems God worthless is a worthless </a:t>
            </a:r>
            <a:r>
              <a:rPr lang="en-US" sz="3100" dirty="0" err="1">
                <a:solidFill>
                  <a:schemeClr val="bg1"/>
                </a:solidFill>
              </a:rPr>
              <a:t>mind</a:t>
            </a:r>
            <a:r>
              <a:rPr lang="en-US" sz="2700" dirty="0" err="1"/>
              <a:t>Ro</a:t>
            </a:r>
            <a:r>
              <a:rPr lang="en-US" sz="2700" dirty="0"/>
              <a:t> 1:28). </a:t>
            </a:r>
            <a:r>
              <a:rPr lang="en-US" dirty="0"/>
              <a:t>(1982). Thomas Nelson.</a:t>
            </a:r>
          </a:p>
          <a:p>
            <a:pPr marL="4572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952108"/>
            <a:ext cx="5352893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 Text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7A4E2B6-ED4B-9F6B-3D27-35B27C462056}"/>
              </a:ext>
            </a:extLst>
          </p:cNvPr>
          <p:cNvSpPr/>
          <p:nvPr/>
        </p:nvSpPr>
        <p:spPr bwMode="auto">
          <a:xfrm>
            <a:off x="1895573" y="1676400"/>
            <a:ext cx="5352893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Teaching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2 </a:t>
            </a:r>
            <a:r>
              <a:rPr lang="en-US" altLang="en-US" sz="3400" dirty="0" err="1">
                <a:solidFill>
                  <a:srgbClr val="FFFF00"/>
                </a:solidFill>
              </a:rPr>
              <a:t>Thes</a:t>
            </a:r>
            <a:r>
              <a:rPr lang="en-US" altLang="en-US" sz="3400" dirty="0">
                <a:solidFill>
                  <a:srgbClr val="FFFF00"/>
                </a:solidFill>
              </a:rPr>
              <a:t>.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85800"/>
            <a:ext cx="8418944" cy="5867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Young converts were being tested by false reports concerning Lord’s coming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Common fallacy: </a:t>
            </a:r>
            <a:r>
              <a:rPr lang="en-US" altLang="en-US" sz="3100" dirty="0">
                <a:solidFill>
                  <a:schemeClr val="bg1"/>
                </a:solidFill>
              </a:rPr>
              <a:t>thinking we can set a time for the return of Christ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1-3:</a:t>
            </a:r>
            <a:r>
              <a:rPr lang="en-US" altLang="en-US" sz="3100" dirty="0">
                <a:solidFill>
                  <a:schemeClr val="bg1"/>
                </a:solidFill>
              </a:rPr>
              <a:t> Paul discussed subject while with them.  They knew </a:t>
            </a:r>
            <a:r>
              <a:rPr lang="en-US" altLang="en-US" sz="3100" i="1" dirty="0">
                <a:solidFill>
                  <a:schemeClr val="bg1"/>
                </a:solidFill>
              </a:rPr>
              <a:t>who</a:t>
            </a:r>
            <a:r>
              <a:rPr lang="en-US" altLang="en-US" sz="3100" dirty="0">
                <a:solidFill>
                  <a:schemeClr val="bg1"/>
                </a:solidFill>
              </a:rPr>
              <a:t> and </a:t>
            </a:r>
            <a:r>
              <a:rPr lang="en-US" altLang="en-US" sz="3100" i="1" dirty="0">
                <a:solidFill>
                  <a:schemeClr val="bg1"/>
                </a:solidFill>
              </a:rPr>
              <a:t>what</a:t>
            </a:r>
            <a:r>
              <a:rPr lang="en-US" altLang="en-US" sz="3100" dirty="0">
                <a:solidFill>
                  <a:schemeClr val="bg1"/>
                </a:solidFill>
              </a:rPr>
              <a:t> (6)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Paul does not repeat </a:t>
            </a:r>
            <a:r>
              <a:rPr lang="en-US" altLang="en-US" sz="3100" dirty="0">
                <a:solidFill>
                  <a:schemeClr val="bg1"/>
                </a:solidFill>
              </a:rPr>
              <a:t>details; principles  are plain.  We must be reserved in drawing conclusions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</a:rPr>
              <a:t>We do not know the time of the Lord’s coming,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Th.5:2</a:t>
            </a:r>
          </a:p>
          <a:p>
            <a:pPr marL="914400" indent="-91440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Some said AD 180s  /  202  /  500  / 1000  /  1186  /  1420  /  1844  /  1874  /  1988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[88 reasons!] 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/  1994  /  2011</a:t>
            </a:r>
            <a:endParaRPr lang="en-US" sz="3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indent="-452438">
              <a:spcAft>
                <a:spcPts val="2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Our job: obey what we know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(1:8)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CC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</a:rPr>
              <a:t>Paul does not repeat all he said to </a:t>
            </a:r>
            <a:r>
              <a:rPr lang="en-US" altLang="en-US" sz="3600">
                <a:solidFill>
                  <a:srgbClr val="CCFFFF"/>
                </a:solidFill>
              </a:rPr>
              <a:t>the Thessalonians,</a:t>
            </a:r>
            <a:r>
              <a:rPr lang="en-US" altLang="en-US" sz="360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3-6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know enough to avoid error 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the Day comes, we will know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Discussed only here…not fully</a:t>
            </a:r>
          </a:p>
          <a:p>
            <a:pPr marL="461963" indent="-461963">
              <a:spcAft>
                <a:spcPts val="2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had warned them in detail; this is a short reminder</a:t>
            </a:r>
          </a:p>
          <a:p>
            <a:pPr marL="461963" indent="-461963">
              <a:spcAft>
                <a:spcPts val="2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Great apostasy would occur before Lord comes  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[Ac.20:28-31;   1 Tim.4:1;   2 Tim.4:2-4, et al.]</a:t>
            </a:r>
          </a:p>
          <a:p>
            <a:pPr marL="514350" indent="-514350">
              <a:spcAft>
                <a:spcPts val="200"/>
              </a:spcAft>
              <a:buAutoNum type="arabicPeriod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CC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8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</a:rPr>
              <a:t>Satan wants you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Lk.22:3, Judas;   31, Peter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Co.10:12-13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Co.2:11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Ep.6:10-17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can tempt, but he cannot force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Pt.5:8-9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4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</a:rPr>
              <a:t>Why do some miss the truth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and avoid salvation?  </a:t>
            </a:r>
            <a:r>
              <a:rPr lang="en-US" altLang="en-US" sz="3200" dirty="0">
                <a:solidFill>
                  <a:schemeClr val="bg1"/>
                </a:solidFill>
              </a:rPr>
              <a:t>(9-11)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lying wonders – false signs.   Ex.7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10:</a:t>
            </a:r>
            <a:r>
              <a:rPr lang="en-US" altLang="en-US" sz="3200" dirty="0">
                <a:solidFill>
                  <a:schemeClr val="bg1"/>
                </a:solidFill>
              </a:rPr>
              <a:t> unrighteous deception (2 Co.11:3)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10:</a:t>
            </a:r>
            <a:r>
              <a:rPr lang="en-US" altLang="en-US" dirty="0">
                <a:solidFill>
                  <a:schemeClr val="bg1"/>
                </a:solidFill>
              </a:rPr>
              <a:t> no love for truth  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Th.2:13;   2 Th.2:13;   1 Pt.1:22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11:</a:t>
            </a:r>
            <a:r>
              <a:rPr lang="en-US" altLang="en-US" dirty="0">
                <a:solidFill>
                  <a:schemeClr val="bg1"/>
                </a:solidFill>
              </a:rPr>
              <a:t> strong delusion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K.20:…34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K.21:…13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K.22:…19-23</a:t>
            </a:r>
          </a:p>
        </p:txBody>
      </p:sp>
    </p:spTree>
    <p:extLst>
      <p:ext uri="{BB962C8B-B14F-4D97-AF65-F5344CB8AC3E}">
        <p14:creationId xmlns:p14="http://schemas.microsoft.com/office/powerpoint/2010/main" val="368057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5. </a:t>
            </a:r>
            <a:r>
              <a:rPr lang="en-US" altLang="en-US" sz="3600" dirty="0">
                <a:solidFill>
                  <a:srgbClr val="CCFFFF"/>
                </a:solidFill>
              </a:rPr>
              <a:t>God sends strong delusion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to ‘them’ (11) 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[10, do not love truth]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want error; get their wish – more lies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is punished with sin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love of truth, we fall for anything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Working of error – deluding influence </a:t>
            </a:r>
            <a:r>
              <a:rPr lang="en-US" altLang="en-US" sz="26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(NASB)</a:t>
            </a:r>
            <a:r>
              <a:rPr lang="en-US" alt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working of error </a:t>
            </a:r>
            <a:r>
              <a:rPr lang="en-US" altLang="en-US" sz="26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(ASV)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and error steal the heart 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6. </a:t>
            </a:r>
            <a:r>
              <a:rPr lang="en-US" altLang="en-US" sz="3600" dirty="0">
                <a:solidFill>
                  <a:srgbClr val="CCFFFF"/>
                </a:solidFill>
              </a:rPr>
              <a:t>Pleasure in unrighteousness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10, 12 = Jn.3:19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Hate light because it exposes their works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Jn.7, every error attacks either the traits or the teaching of Jesus</a:t>
            </a:r>
          </a:p>
          <a:p>
            <a:pPr marL="0" indent="0">
              <a:spcAft>
                <a:spcPts val="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357A8FC-11AA-8207-F572-C7A7A86D6753}"/>
              </a:ext>
            </a:extLst>
          </p:cNvPr>
          <p:cNvSpPr/>
          <p:nvPr/>
        </p:nvSpPr>
        <p:spPr>
          <a:xfrm>
            <a:off x="1867292" y="3429000"/>
            <a:ext cx="5410200" cy="1133554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Many embrace lies thinking that’s the end of it</a:t>
            </a:r>
          </a:p>
        </p:txBody>
      </p:sp>
    </p:spTree>
    <p:extLst>
      <p:ext uri="{BB962C8B-B14F-4D97-AF65-F5344CB8AC3E}">
        <p14:creationId xmlns:p14="http://schemas.microsoft.com/office/powerpoint/2010/main" val="41212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2 </a:t>
            </a:r>
            <a:r>
              <a:rPr lang="en-US" altLang="en-US" sz="3400" dirty="0" err="1">
                <a:solidFill>
                  <a:srgbClr val="FFFF00"/>
                </a:solidFill>
              </a:rPr>
              <a:t>Thes</a:t>
            </a:r>
            <a:r>
              <a:rPr lang="en-US" altLang="en-US" sz="3400" dirty="0">
                <a:solidFill>
                  <a:srgbClr val="FFFF00"/>
                </a:solidFill>
              </a:rPr>
              <a:t>.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85800"/>
            <a:ext cx="8418944" cy="5867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EAB83D-6C16-7660-1567-11D0B8468F63}"/>
              </a:ext>
            </a:extLst>
          </p:cNvPr>
          <p:cNvSpPr/>
          <p:nvPr/>
        </p:nvSpPr>
        <p:spPr>
          <a:xfrm>
            <a:off x="1257692" y="1447800"/>
            <a:ext cx="6629400" cy="16002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66"/>
                </a:solidFill>
              </a:rPr>
              <a:t>We know no more about time of His return than we know when thief will come </a:t>
            </a:r>
            <a:r>
              <a:rPr lang="en-US" sz="3100" dirty="0"/>
              <a:t>(1 Th.5:2)</a:t>
            </a:r>
          </a:p>
        </p:txBody>
      </p:sp>
    </p:spTree>
    <p:extLst>
      <p:ext uri="{BB962C8B-B14F-4D97-AF65-F5344CB8AC3E}">
        <p14:creationId xmlns:p14="http://schemas.microsoft.com/office/powerpoint/2010/main" val="307073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Text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1: </a:t>
            </a:r>
            <a:r>
              <a:rPr lang="en-US" altLang="en-US" sz="3400" dirty="0">
                <a:solidFill>
                  <a:srgbClr val="FFFF00"/>
                </a:solidFill>
              </a:rPr>
              <a:t>subject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chemeClr val="bg1"/>
                </a:solidFill>
              </a:rPr>
              <a:t>Coming of Lord </a:t>
            </a:r>
            <a:r>
              <a:rPr lang="en-US" altLang="en-US" sz="3100" dirty="0">
                <a:solidFill>
                  <a:schemeClr val="bg1"/>
                </a:solidFill>
              </a:rPr>
              <a:t>and </a:t>
            </a:r>
            <a:r>
              <a:rPr lang="en-US" altLang="en-US" sz="3100" i="1" dirty="0">
                <a:solidFill>
                  <a:schemeClr val="bg1"/>
                </a:solidFill>
              </a:rPr>
              <a:t>our gathering together to Him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Gathering together = Hb.10:25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His coming will be noisy (1 Th.4) but unannounced (1 Th.5).   We will not miss it</a:t>
            </a: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2-3: </a:t>
            </a:r>
            <a:r>
              <a:rPr lang="en-US" altLang="en-US" sz="3400" dirty="0">
                <a:solidFill>
                  <a:srgbClr val="FFFF00"/>
                </a:solidFill>
              </a:rPr>
              <a:t>purpose of the exhortation: do not be…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Soon </a:t>
            </a:r>
            <a:r>
              <a:rPr lang="en-US" altLang="en-US" sz="3000" dirty="0">
                <a:solidFill>
                  <a:schemeClr val="bg1"/>
                </a:solidFill>
              </a:rPr>
              <a:t>[quickly, easily, hastily] . . . 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Shaken in mind</a:t>
            </a:r>
            <a:r>
              <a:rPr lang="en-US" altLang="en-US" sz="3000" dirty="0">
                <a:solidFill>
                  <a:schemeClr val="bg1"/>
                </a:solidFill>
              </a:rPr>
              <a:t>  [unsettled, distressed]. 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A tossing, as of ship shaken loose from moorings.   2 Tim.2:26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Troubled.   </a:t>
            </a:r>
            <a:r>
              <a:rPr lang="en-US" altLang="en-US" sz="3000" dirty="0">
                <a:solidFill>
                  <a:schemeClr val="bg1"/>
                </a:solidFill>
              </a:rPr>
              <a:t>Startled.   Don’t move away from settled convictions, or be weakened by . . 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CCCC"/>
                </a:solidFill>
              </a:rPr>
              <a:t>Spirit:</a:t>
            </a:r>
            <a:r>
              <a:rPr lang="en-US" altLang="en-US" sz="3000" dirty="0">
                <a:solidFill>
                  <a:srgbClr val="FF9999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false predictions.   1 Th.5:19-21;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1 Jn.4:1;  2:19-20.   [</a:t>
            </a:r>
            <a:r>
              <a:rPr lang="en-US" altLang="en-US" sz="3000" u="sng" dirty="0">
                <a:solidFill>
                  <a:schemeClr val="bg1"/>
                </a:solidFill>
              </a:rPr>
              <a:t>Ac.8</a:t>
            </a:r>
            <a:r>
              <a:rPr lang="en-US" altLang="en-US" sz="3000" dirty="0">
                <a:solidFill>
                  <a:schemeClr val="bg1"/>
                </a:solidFill>
              </a:rPr>
              <a:t>  /  </a:t>
            </a:r>
            <a:r>
              <a:rPr lang="en-US" altLang="en-US" sz="3000" u="sng" dirty="0">
                <a:solidFill>
                  <a:schemeClr val="bg1"/>
                </a:solidFill>
              </a:rPr>
              <a:t>13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CCCC"/>
                </a:solidFill>
              </a:rPr>
              <a:t>Word:</a:t>
            </a:r>
            <a:r>
              <a:rPr lang="en-US" altLang="en-US" sz="3000" dirty="0">
                <a:solidFill>
                  <a:srgbClr val="FF99FF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oral message (</a:t>
            </a:r>
            <a:r>
              <a:rPr lang="en-US" altLang="en-US" sz="3000" i="1" dirty="0">
                <a:solidFill>
                  <a:schemeClr val="bg1"/>
                </a:solidFill>
              </a:rPr>
              <a:t>as if by Paul</a:t>
            </a:r>
            <a:r>
              <a:rPr lang="en-US" altLang="en-US" sz="3000" dirty="0">
                <a:solidFill>
                  <a:schemeClr val="bg1"/>
                </a:solidFill>
              </a:rPr>
              <a:t>?)   v.15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CCCC"/>
                </a:solidFill>
              </a:rPr>
              <a:t>Letter:</a:t>
            </a:r>
            <a:r>
              <a:rPr lang="en-US" altLang="en-US" sz="3000" dirty="0">
                <a:solidFill>
                  <a:schemeClr val="bg1"/>
                </a:solidFill>
              </a:rPr>
              <a:t>  (forgery: </a:t>
            </a:r>
            <a:r>
              <a:rPr lang="en-US" altLang="en-US" sz="3000" i="1" dirty="0">
                <a:solidFill>
                  <a:schemeClr val="bg1"/>
                </a:solidFill>
              </a:rPr>
              <a:t>as if from us</a:t>
            </a:r>
            <a:r>
              <a:rPr lang="en-US" altLang="en-US" sz="3000" dirty="0">
                <a:solidFill>
                  <a:schemeClr val="bg1"/>
                </a:solidFill>
              </a:rPr>
              <a:t>) … as if day of Christ has come…</a:t>
            </a:r>
          </a:p>
          <a:p>
            <a:pPr lvl="1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3: </a:t>
            </a:r>
            <a:r>
              <a:rPr lang="en-US" altLang="en-US" sz="3400" dirty="0">
                <a:solidFill>
                  <a:srgbClr val="FFFF00"/>
                </a:solidFill>
              </a:rPr>
              <a:t>purpose of the exhortation: do not be…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Deceived </a:t>
            </a:r>
            <a:r>
              <a:rPr lang="en-US" altLang="en-US" sz="3100" dirty="0">
                <a:solidFill>
                  <a:schemeClr val="bg1"/>
                </a:solidFill>
              </a:rPr>
              <a:t>(3).</a:t>
            </a:r>
            <a:r>
              <a:rPr lang="en-US" altLang="en-US" sz="3100" dirty="0">
                <a:solidFill>
                  <a:srgbClr val="CC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  [BOLO]   1 Th.5:2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Day will not come (v.2) unless apostasy comes first  (2 Tim.4:2-4)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Man of sin </a:t>
            </a:r>
            <a:r>
              <a:rPr lang="en-US" altLang="en-US" sz="3100" dirty="0">
                <a:solidFill>
                  <a:schemeClr val="bg1"/>
                </a:solidFill>
              </a:rPr>
              <a:t>(lawlessness) . . . 3, 7, 8, 9 . . .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Son of perdition </a:t>
            </a:r>
            <a:r>
              <a:rPr lang="en-US" altLang="en-US" sz="3100" dirty="0">
                <a:solidFill>
                  <a:schemeClr val="bg1"/>
                </a:solidFill>
              </a:rPr>
              <a:t>(only elsewhere of Judas, Jn.17:12)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May be Hebrew idiom, as “man of sorrows…”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“Man of sin”:  owned by sin?</a:t>
            </a:r>
          </a:p>
        </p:txBody>
      </p:sp>
    </p:spTree>
    <p:extLst>
      <p:ext uri="{BB962C8B-B14F-4D97-AF65-F5344CB8AC3E}">
        <p14:creationId xmlns:p14="http://schemas.microsoft.com/office/powerpoint/2010/main" val="31263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3: </a:t>
            </a:r>
            <a:r>
              <a:rPr lang="en-US" altLang="en-US" sz="3400" dirty="0">
                <a:solidFill>
                  <a:srgbClr val="FFFF00"/>
                </a:solidFill>
              </a:rPr>
              <a:t>purpose of the exhortation: do not be…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‘The Man so possessed by sin that he seems unable to exist without it, the man utterly given up to sin, 2 Th.2:3.  In this sense … as a power exercising dominion over men (sin as a principle and power) is rhetorically represented as an imperial personage’ </a:t>
            </a:r>
            <a:r>
              <a:rPr lang="en-US" altLang="en-US" sz="2000" dirty="0">
                <a:solidFill>
                  <a:schemeClr val="bg1"/>
                </a:solidFill>
              </a:rPr>
              <a:t>– Thayer 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Note: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943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000" dirty="0">
                <a:solidFill>
                  <a:srgbClr val="FFCC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man of lawlessness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(3) …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000" dirty="0">
                <a:solidFill>
                  <a:srgbClr val="FFCC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now restrained,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as Paul wrote  (6) …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000" dirty="0">
                <a:solidFill>
                  <a:srgbClr val="FFCC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already at work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 (7) …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FFCC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destroyed when Lord comes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(8) …  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000" b="1" i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3000" b="1" i="1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Cannot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describe one person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000" b="1" i="1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Can</a:t>
            </a:r>
            <a:r>
              <a:rPr lang="en-US" sz="3000" i="1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describe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persistent apostasy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“Whether we speak of the ‘man of sin’ or the ‘antichrist,’ we refer to a principle or spirit of lawlessness contrary to the truths revealed in His Majesty’s Word” 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– G. Music</a:t>
            </a:r>
            <a:endParaRPr lang="en-US" altLang="en-US" sz="3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7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11571</TotalTime>
  <Words>1413</Words>
  <Application>Microsoft Office PowerPoint</Application>
  <PresentationFormat>On-screen Show (4:3)</PresentationFormat>
  <Paragraphs>155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Verdana</vt:lpstr>
      <vt:lpstr>1_Default Design</vt:lpstr>
      <vt:lpstr>Default Design</vt:lpstr>
      <vt:lpstr>PowerPoint Presentation</vt:lpstr>
      <vt:lpstr>2 Thes. 2</vt:lpstr>
      <vt:lpstr>2 Thes. 2</vt:lpstr>
      <vt:lpstr>PowerPoint Presentation</vt:lpstr>
      <vt:lpstr>1: subject </vt:lpstr>
      <vt:lpstr>2-3: purpose of the exhortation: do not be…</vt:lpstr>
      <vt:lpstr>3: purpose of the exhortation: do not be…</vt:lpstr>
      <vt:lpstr>3: purpose of the exhortation: do not be…</vt:lpstr>
      <vt:lpstr>Note:</vt:lpstr>
      <vt:lpstr>4a:</vt:lpstr>
      <vt:lpstr>5:</vt:lpstr>
      <vt:lpstr>6:</vt:lpstr>
      <vt:lpstr>7a:</vt:lpstr>
      <vt:lpstr>8:</vt:lpstr>
      <vt:lpstr>9:</vt:lpstr>
      <vt:lpstr>10:</vt:lpstr>
      <vt:lpstr>11:</vt:lpstr>
      <vt:lpstr>12:</vt:lpstr>
      <vt:lpstr>PowerPoint Presentation</vt:lpstr>
      <vt:lpstr>1. We do not know the time of the Lord’s coming, 1-2</vt:lpstr>
      <vt:lpstr>2. Paul does not repeat all he said to the Thessalonians, 3-6</vt:lpstr>
      <vt:lpstr>3. Satan wants you</vt:lpstr>
      <vt:lpstr>4. Why do some miss the truth and avoid salvation?  (9-11)</vt:lpstr>
      <vt:lpstr>5. God sends strong delusion to ‘them’ (11)  [10, do not love truth]</vt:lpstr>
      <vt:lpstr>6. Pleasure in unrighteousness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1159</cp:revision>
  <dcterms:created xsi:type="dcterms:W3CDTF">2011-08-18T15:42:19Z</dcterms:created>
  <dcterms:modified xsi:type="dcterms:W3CDTF">2023-02-19T14:12:16Z</dcterms:modified>
</cp:coreProperties>
</file>