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1" r:id="rId2"/>
    <p:sldId id="258" r:id="rId3"/>
    <p:sldId id="543" r:id="rId4"/>
    <p:sldId id="544" r:id="rId5"/>
    <p:sldId id="648" r:id="rId6"/>
    <p:sldId id="615" r:id="rId7"/>
    <p:sldId id="649" r:id="rId8"/>
    <p:sldId id="650" r:id="rId9"/>
    <p:sldId id="635" r:id="rId10"/>
    <p:sldId id="651" r:id="rId11"/>
    <p:sldId id="638" r:id="rId12"/>
    <p:sldId id="652" r:id="rId13"/>
    <p:sldId id="653" r:id="rId14"/>
    <p:sldId id="640" r:id="rId15"/>
    <p:sldId id="626" r:id="rId16"/>
    <p:sldId id="654" r:id="rId17"/>
    <p:sldId id="647" r:id="rId18"/>
    <p:sldId id="641" r:id="rId19"/>
    <p:sldId id="64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FF"/>
    <a:srgbClr val="CCFFCC"/>
    <a:srgbClr val="FFCC00"/>
    <a:srgbClr val="FFFFCC"/>
    <a:srgbClr val="66CCFF"/>
    <a:srgbClr val="CC3300"/>
    <a:srgbClr val="00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howGuides="1">
      <p:cViewPr varScale="1">
        <p:scale>
          <a:sx n="100" d="100"/>
          <a:sy n="100" d="100"/>
        </p:scale>
        <p:origin x="835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259DB44-E7FB-4639-98C3-0335F6FD610A}"/>
              </a:ext>
            </a:extLst>
          </p:cNvPr>
          <p:cNvSpPr/>
          <p:nvPr/>
        </p:nvSpPr>
        <p:spPr>
          <a:xfrm>
            <a:off x="1864066" y="685800"/>
            <a:ext cx="5415868" cy="12954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CFFFF"/>
                </a:solidFill>
              </a:rPr>
              <a:t>Does Silence</a:t>
            </a:r>
            <a:br>
              <a:rPr lang="en-US" sz="3600" dirty="0">
                <a:solidFill>
                  <a:srgbClr val="CCFFFF"/>
                </a:solidFill>
              </a:rPr>
            </a:br>
            <a:r>
              <a:rPr lang="en-US" sz="3600" dirty="0">
                <a:solidFill>
                  <a:srgbClr val="CCFFFF"/>
                </a:solidFill>
              </a:rPr>
              <a:t>Give Consent?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7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1883447" y="381000"/>
            <a:ext cx="5387243" cy="7620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Where Does Bible Say</a:t>
            </a:r>
            <a:b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Silence Gives Consent?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6ECBE6-CDDC-7FDF-E19C-666FD6989ADC}"/>
              </a:ext>
            </a:extLst>
          </p:cNvPr>
          <p:cNvSpPr/>
          <p:nvPr/>
        </p:nvSpPr>
        <p:spPr>
          <a:xfrm>
            <a:off x="636234" y="3124200"/>
            <a:ext cx="7887462" cy="13716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</a:t>
            </a:r>
            <a:r>
              <a:rPr lang="en-US" sz="3600" kern="0" dirty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Scriptures Everywhere</a:t>
            </a:r>
            <a:b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</a:b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Demand Strict Obedience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D30F63-2CED-35C8-168F-402A569A7DDD}"/>
              </a:ext>
            </a:extLst>
          </p:cNvPr>
          <p:cNvSpPr/>
          <p:nvPr/>
        </p:nvSpPr>
        <p:spPr>
          <a:xfrm>
            <a:off x="1887244" y="1295400"/>
            <a:ext cx="5387243" cy="7620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Does Bible Say God </a:t>
            </a:r>
            <a:b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Consents Without His Revelation?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D0A66-3ED5-E800-1692-3D5B47F9CABE}"/>
              </a:ext>
            </a:extLst>
          </p:cNvPr>
          <p:cNvSpPr/>
          <p:nvPr/>
        </p:nvSpPr>
        <p:spPr>
          <a:xfrm>
            <a:off x="1887244" y="2209800"/>
            <a:ext cx="5387243" cy="7620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We Walk By Faith, Not By Sight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192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1066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God’s revelation is unique:</a:t>
            </a:r>
            <a:b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 heaven to earth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382000" cy="5334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We may tamper with men’s writing without consequences…   Not God’s.   Jer.36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The thread…</a:t>
            </a:r>
          </a:p>
          <a:p>
            <a:pPr marL="741363" lvl="1" indent="-341313">
              <a:spcAft>
                <a:spcPts val="1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Dt.4:2</a:t>
            </a:r>
          </a:p>
          <a:p>
            <a:pPr marL="741363" lvl="1" indent="-341313">
              <a:spcAft>
                <a:spcPts val="1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Pr.30:6</a:t>
            </a:r>
          </a:p>
          <a:p>
            <a:pPr marL="741363" lvl="1" indent="-341313">
              <a:spcAft>
                <a:spcPts val="1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Mt.28:20</a:t>
            </a:r>
          </a:p>
          <a:p>
            <a:pPr marL="341313" indent="-341313">
              <a:spcAft>
                <a:spcPts val="60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A56793C-15E4-FC3B-FC97-74AB25B7725F}"/>
              </a:ext>
            </a:extLst>
          </p:cNvPr>
          <p:cNvSpPr/>
          <p:nvPr/>
        </p:nvSpPr>
        <p:spPr>
          <a:xfrm>
            <a:off x="3352800" y="2590800"/>
            <a:ext cx="5334000" cy="3276600"/>
          </a:xfrm>
          <a:prstGeom prst="rect">
            <a:avLst/>
          </a:prstGeom>
          <a:solidFill>
            <a:schemeClr val="tx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How foolish these charges would be if disciples were at liberty to practice anything on which Lord was silent!  It would reduce everything He said to a mere suggestion. </a:t>
            </a:r>
          </a:p>
        </p:txBody>
      </p:sp>
    </p:spTree>
    <p:extLst>
      <p:ext uri="{BB962C8B-B14F-4D97-AF65-F5344CB8AC3E}">
        <p14:creationId xmlns:p14="http://schemas.microsoft.com/office/powerpoint/2010/main" val="405103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1066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God’s revelation is unique:</a:t>
            </a:r>
            <a:b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 heaven to earth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382000" cy="5334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We may tamper with men’s writing without consequences…   Not God’s.   Jer.36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The thread…</a:t>
            </a:r>
          </a:p>
          <a:p>
            <a:pPr marL="741363" lvl="1" indent="-341313">
              <a:spcAft>
                <a:spcPts val="1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Lk.10:26</a:t>
            </a:r>
          </a:p>
          <a:p>
            <a:pPr marL="741363" lvl="1" indent="-341313">
              <a:spcAft>
                <a:spcPts val="1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Ro.3:19</a:t>
            </a:r>
          </a:p>
          <a:p>
            <a:pPr marL="741363" lvl="1" indent="-341313">
              <a:spcAft>
                <a:spcPts val="1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2 Jn.9</a:t>
            </a:r>
          </a:p>
          <a:p>
            <a:pPr marL="400050" lvl="1" indent="0">
              <a:spcAft>
                <a:spcPts val="12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341313" indent="-341313">
              <a:spcAft>
                <a:spcPts val="60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A56793C-15E4-FC3B-FC97-74AB25B7725F}"/>
              </a:ext>
            </a:extLst>
          </p:cNvPr>
          <p:cNvSpPr/>
          <p:nvPr/>
        </p:nvSpPr>
        <p:spPr>
          <a:xfrm>
            <a:off x="3352800" y="2286000"/>
            <a:ext cx="5334000" cy="3276600"/>
          </a:xfrm>
          <a:prstGeom prst="rect">
            <a:avLst/>
          </a:prstGeom>
          <a:solidFill>
            <a:schemeClr val="tx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If silence gives consent, what do these passages mean?   </a:t>
            </a:r>
          </a:p>
          <a:p>
            <a:pPr algn="ctr"/>
            <a:r>
              <a:rPr lang="en-US" sz="3100" dirty="0">
                <a:solidFill>
                  <a:srgbClr val="CCFFFF"/>
                </a:solidFill>
              </a:rPr>
              <a:t>Why would we need the Bible at all?</a:t>
            </a:r>
          </a:p>
          <a:p>
            <a:pPr algn="ctr"/>
            <a:r>
              <a:rPr lang="en-US" sz="3100" dirty="0">
                <a:solidFill>
                  <a:srgbClr val="CCFFFF"/>
                </a:solidFill>
              </a:rPr>
              <a:t>God sent people to His revelation, never to silence.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DA57C6-8E0A-F1FC-E710-933AEF6B2AF4}"/>
              </a:ext>
            </a:extLst>
          </p:cNvPr>
          <p:cNvSpPr/>
          <p:nvPr/>
        </p:nvSpPr>
        <p:spPr>
          <a:xfrm>
            <a:off x="595546" y="5715000"/>
            <a:ext cx="7956610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AD 63: Ep.5:19, ‘Thou shalt not play a piano’?</a:t>
            </a:r>
          </a:p>
        </p:txBody>
      </p:sp>
    </p:spTree>
    <p:extLst>
      <p:ext uri="{BB962C8B-B14F-4D97-AF65-F5344CB8AC3E}">
        <p14:creationId xmlns:p14="http://schemas.microsoft.com/office/powerpoint/2010/main" val="374666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1883447" y="381000"/>
            <a:ext cx="5387243" cy="7620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Where Does Bible Say</a:t>
            </a:r>
            <a:b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Silence Gives Consent?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6ECBE6-CDDC-7FDF-E19C-666FD6989ADC}"/>
              </a:ext>
            </a:extLst>
          </p:cNvPr>
          <p:cNvSpPr/>
          <p:nvPr/>
        </p:nvSpPr>
        <p:spPr>
          <a:xfrm>
            <a:off x="636234" y="4038600"/>
            <a:ext cx="7887462" cy="13716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sz="3600" kern="0" dirty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Bible Directly Denies</a:t>
            </a:r>
            <a:b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</a:b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Consent by Silence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D30F63-2CED-35C8-168F-402A569A7DDD}"/>
              </a:ext>
            </a:extLst>
          </p:cNvPr>
          <p:cNvSpPr/>
          <p:nvPr/>
        </p:nvSpPr>
        <p:spPr>
          <a:xfrm>
            <a:off x="1887244" y="1295400"/>
            <a:ext cx="5387243" cy="7620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Does Bible Say God </a:t>
            </a:r>
            <a:b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Consents Without His Revelation?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D0A66-3ED5-E800-1692-3D5B47F9CABE}"/>
              </a:ext>
            </a:extLst>
          </p:cNvPr>
          <p:cNvSpPr/>
          <p:nvPr/>
        </p:nvSpPr>
        <p:spPr>
          <a:xfrm>
            <a:off x="1887244" y="2209800"/>
            <a:ext cx="5387243" cy="7620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We Walk By Faith, Not By Sight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44144B-02CE-D587-FA4C-44331768EFB7}"/>
              </a:ext>
            </a:extLst>
          </p:cNvPr>
          <p:cNvSpPr/>
          <p:nvPr/>
        </p:nvSpPr>
        <p:spPr>
          <a:xfrm>
            <a:off x="1887244" y="3124200"/>
            <a:ext cx="5387243" cy="7620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Scriptures Demand Obedience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991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382000" cy="6096000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</a:rPr>
              <a:t>Lv.10:1-2, why was it wrong?</a:t>
            </a:r>
            <a:endParaRPr lang="en-US" altLang="en-US" sz="3100" dirty="0">
              <a:solidFill>
                <a:srgbClr val="FFFFCC"/>
              </a:solidFill>
            </a:endParaRPr>
          </a:p>
          <a:p>
            <a:pPr marL="346075" indent="-34607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</a:rPr>
              <a:t>Nu.15:…30-34, how should a sinner die?</a:t>
            </a:r>
          </a:p>
          <a:p>
            <a:pPr marL="346075" indent="-34607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3.</a:t>
            </a:r>
            <a:r>
              <a:rPr lang="en-US" altLang="en-US" sz="3100" dirty="0">
                <a:solidFill>
                  <a:schemeClr val="bg1"/>
                </a:solidFill>
              </a:rPr>
              <a:t> 2 Chron.26, Uzziah, of Judah; not a Levite</a:t>
            </a:r>
            <a:endParaRPr lang="en-US" altLang="en-US" sz="2400" dirty="0">
              <a:solidFill>
                <a:srgbClr val="FFCC00"/>
              </a:solidFill>
            </a:endParaRPr>
          </a:p>
          <a:p>
            <a:pPr marL="346075" indent="-34607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4. </a:t>
            </a:r>
            <a:r>
              <a:rPr lang="en-US" altLang="en-US" sz="3100" dirty="0">
                <a:solidFill>
                  <a:schemeClr val="bg1"/>
                </a:solidFill>
              </a:rPr>
              <a:t>Mt.3:13-14 . . . Jn.1:32-34, John</a:t>
            </a:r>
            <a:endParaRPr lang="en-US" altLang="en-US" sz="2400" dirty="0">
              <a:solidFill>
                <a:srgbClr val="FFCC00"/>
              </a:solidFill>
            </a:endParaRPr>
          </a:p>
          <a:p>
            <a:pPr marL="346075" indent="-34607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5. </a:t>
            </a:r>
            <a:r>
              <a:rPr lang="en-US" altLang="en-US" sz="3100" dirty="0">
                <a:solidFill>
                  <a:schemeClr val="bg1"/>
                </a:solidFill>
              </a:rPr>
              <a:t>Ac.15:…24, most false doctrines are based on God’s silence</a:t>
            </a:r>
          </a:p>
          <a:p>
            <a:pPr marL="346075" indent="-34607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6.</a:t>
            </a:r>
            <a:r>
              <a:rPr lang="en-US" altLang="en-US" sz="3100" dirty="0">
                <a:solidFill>
                  <a:schemeClr val="bg1"/>
                </a:solidFill>
              </a:rPr>
              <a:t> 1 Co.4:6, limited to God’s revelation</a:t>
            </a:r>
          </a:p>
          <a:p>
            <a:pPr marL="346075" indent="-346075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7.</a:t>
            </a:r>
            <a:r>
              <a:rPr lang="en-US" altLang="en-US" sz="3100" dirty="0">
                <a:solidFill>
                  <a:schemeClr val="bg1"/>
                </a:solidFill>
              </a:rPr>
              <a:t> Hb.7:…13-14, did silence give permission?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46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Did silence give permission?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15000"/>
          </a:xfrm>
        </p:spPr>
        <p:txBody>
          <a:bodyPr/>
          <a:lstStyle/>
          <a:p>
            <a:pPr marL="346075" indent="-346075">
              <a:spcAft>
                <a:spcPts val="5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</a:rPr>
              <a:t>Nu.16:1-3, assumption: congregation / people from different tribes may function as priests</a:t>
            </a:r>
          </a:p>
          <a:p>
            <a:pPr marL="0" indent="0">
              <a:spcAft>
                <a:spcPts val="5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</a:rPr>
              <a:t>Nu.16:5, not enough to assume it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3. </a:t>
            </a:r>
            <a:r>
              <a:rPr lang="en-US" altLang="en-US" sz="3100" dirty="0">
                <a:solidFill>
                  <a:schemeClr val="bg1"/>
                </a:solidFill>
              </a:rPr>
              <a:t>Nu.16:…28-35, 40, clear answer?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Did Moses’ silence did give consent?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IF Lord would not seek Levitical priest-hood because of God’s silence . . . ?  (Hb.7:13f) . . . why think we can act on basis of silence?</a:t>
            </a:r>
            <a:endParaRPr lang="en-US" altLang="en-US" sz="31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6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1883447" y="381000"/>
            <a:ext cx="5387243" cy="7620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Where Does Bible Say</a:t>
            </a:r>
            <a:b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Silence Gives Consent?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6ECBE6-CDDC-7FDF-E19C-666FD6989ADC}"/>
              </a:ext>
            </a:extLst>
          </p:cNvPr>
          <p:cNvSpPr/>
          <p:nvPr/>
        </p:nvSpPr>
        <p:spPr>
          <a:xfrm>
            <a:off x="636234" y="4953000"/>
            <a:ext cx="7887462" cy="13716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VI.</a:t>
            </a:r>
            <a:r>
              <a:rPr lang="en-US" sz="3600" kern="0" dirty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What Proves Too Much,</a:t>
            </a:r>
            <a:b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</a:b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Proves Nothing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D30F63-2CED-35C8-168F-402A569A7DDD}"/>
              </a:ext>
            </a:extLst>
          </p:cNvPr>
          <p:cNvSpPr/>
          <p:nvPr/>
        </p:nvSpPr>
        <p:spPr>
          <a:xfrm>
            <a:off x="1887244" y="1295400"/>
            <a:ext cx="5387243" cy="7620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Does Bible Say God </a:t>
            </a:r>
            <a:b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Consents Without His Revelation?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D0A66-3ED5-E800-1692-3D5B47F9CABE}"/>
              </a:ext>
            </a:extLst>
          </p:cNvPr>
          <p:cNvSpPr/>
          <p:nvPr/>
        </p:nvSpPr>
        <p:spPr>
          <a:xfrm>
            <a:off x="1887244" y="2209800"/>
            <a:ext cx="5387243" cy="7620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We Walk By Faith, Not By Sight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44144B-02CE-D587-FA4C-44331768EFB7}"/>
              </a:ext>
            </a:extLst>
          </p:cNvPr>
          <p:cNvSpPr/>
          <p:nvPr/>
        </p:nvSpPr>
        <p:spPr>
          <a:xfrm>
            <a:off x="1887244" y="3124200"/>
            <a:ext cx="5387243" cy="7620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Scriptures Demand Obedience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F9DE36-5316-F104-D3FC-8757E19F074C}"/>
              </a:ext>
            </a:extLst>
          </p:cNvPr>
          <p:cNvSpPr/>
          <p:nvPr/>
        </p:nvSpPr>
        <p:spPr>
          <a:xfrm>
            <a:off x="1887244" y="4038600"/>
            <a:ext cx="5387243" cy="7620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Bible Directly Denies Silence…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818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11430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 we allow child to do anything</a:t>
            </a:r>
            <a:br>
              <a:rPr lang="en-US" altLang="en-US" sz="34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4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do not expressly condemn?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820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100" dirty="0">
                <a:solidFill>
                  <a:schemeClr val="bg1"/>
                </a:solidFill>
              </a:rPr>
              <a:t>Do we allow mail order business to charge us for anything they choose to send us?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en-US" sz="3100" dirty="0">
                <a:solidFill>
                  <a:schemeClr val="bg1"/>
                </a:solidFill>
              </a:rPr>
              <a:t>Is Roman Catholic correct in praying to Mary though Scriptures are silent?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FD43CEE-002B-0B8C-03D5-2A2C192345FF}"/>
              </a:ext>
            </a:extLst>
          </p:cNvPr>
          <p:cNvSpPr/>
          <p:nvPr/>
        </p:nvSpPr>
        <p:spPr>
          <a:xfrm>
            <a:off x="837193" y="3581400"/>
            <a:ext cx="7481455" cy="685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If silence gives consent, anything goes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893160-D373-2F3E-95BF-5AC82BC776E2}"/>
              </a:ext>
            </a:extLst>
          </p:cNvPr>
          <p:cNvSpPr/>
          <p:nvPr/>
        </p:nvSpPr>
        <p:spPr>
          <a:xfrm>
            <a:off x="464127" y="4419600"/>
            <a:ext cx="8229601" cy="11430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Most people are concerned over what God has </a:t>
            </a:r>
            <a:r>
              <a:rPr lang="en-US" sz="3100" u="sng" dirty="0"/>
              <a:t>not</a:t>
            </a:r>
            <a:r>
              <a:rPr lang="en-US" sz="3100" dirty="0"/>
              <a:t> said, but ignore what </a:t>
            </a:r>
            <a:r>
              <a:rPr lang="en-US" sz="3100" u="sng" dirty="0"/>
              <a:t>He has said</a:t>
            </a:r>
          </a:p>
        </p:txBody>
      </p:sp>
    </p:spTree>
    <p:extLst>
      <p:ext uri="{BB962C8B-B14F-4D97-AF65-F5344CB8AC3E}">
        <p14:creationId xmlns:p14="http://schemas.microsoft.com/office/powerpoint/2010/main" val="151321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 extremes to avoid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15000"/>
          </a:xfrm>
        </p:spPr>
        <p:txBody>
          <a:bodyPr/>
          <a:lstStyle/>
          <a:p>
            <a:pPr marL="346075" indent="-34607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</a:rPr>
              <a:t>For a thing to be scriptural, it must be specifically mentioned.  </a:t>
            </a:r>
          </a:p>
          <a:p>
            <a:pPr marL="346075" indent="-34607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</a:rPr>
              <a:t>For a thing to be forbidden, it must be specifically condemned.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4FE3EE7-D6CE-8C85-1C37-6BAA72BFC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15811"/>
              </p:ext>
            </p:extLst>
          </p:nvPr>
        </p:nvGraphicFramePr>
        <p:xfrm>
          <a:off x="416512" y="3048000"/>
          <a:ext cx="8305800" cy="1737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61160">
                  <a:extLst>
                    <a:ext uri="{9D8B030D-6E8A-4147-A177-3AD203B41FA5}">
                      <a16:colId xmlns:a16="http://schemas.microsoft.com/office/drawing/2014/main" val="2612324623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749402158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3054916687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3614427074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470441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Gen.6:14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General authority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Build ark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Specific authority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Gopher wood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8168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Mt.28:19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“          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Go: car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“          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157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Ep.5:19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“          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 “          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Heart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29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45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</a:t>
            </a:r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Many errors arise from</a:t>
            </a:r>
            <a:b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belief that silence gives consent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3820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Infant baptism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Missionary society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Sponsoring church / benevolent society</a:t>
            </a:r>
          </a:p>
        </p:txBody>
      </p:sp>
    </p:spTree>
    <p:extLst>
      <p:ext uri="{BB962C8B-B14F-4D97-AF65-F5344CB8AC3E}">
        <p14:creationId xmlns:p14="http://schemas.microsoft.com/office/powerpoint/2010/main" val="35075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Two ways a thing can be forbidden –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sz="3100" u="sng" dirty="0">
                <a:solidFill>
                  <a:srgbClr val="FFFF99"/>
                </a:solidFill>
              </a:rPr>
              <a:t>Prohibition</a:t>
            </a:r>
            <a:r>
              <a:rPr lang="en-US" altLang="en-US" sz="3100" dirty="0">
                <a:solidFill>
                  <a:schemeClr val="bg1"/>
                </a:solidFill>
              </a:rPr>
              <a:t>  (</a:t>
            </a:r>
            <a:r>
              <a:rPr lang="en-US" altLang="en-US" sz="3100" i="1" dirty="0">
                <a:solidFill>
                  <a:schemeClr val="bg1"/>
                </a:solidFill>
              </a:rPr>
              <a:t>thou shalt not</a:t>
            </a:r>
            <a:r>
              <a:rPr lang="en-US" altLang="en-US" sz="3100" dirty="0">
                <a:solidFill>
                  <a:schemeClr val="bg1"/>
                </a:solidFill>
              </a:rPr>
              <a:t>)</a:t>
            </a:r>
          </a:p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sz="3100" u="sng" dirty="0">
                <a:solidFill>
                  <a:srgbClr val="FFFF99"/>
                </a:solidFill>
              </a:rPr>
              <a:t>Silence</a:t>
            </a:r>
            <a:r>
              <a:rPr lang="en-US" altLang="en-US" sz="3100" dirty="0">
                <a:solidFill>
                  <a:schemeClr val="bg1"/>
                </a:solidFill>
              </a:rPr>
              <a:t>  (</a:t>
            </a:r>
            <a:r>
              <a:rPr lang="en-US" altLang="en-US" sz="3100" i="1" dirty="0">
                <a:solidFill>
                  <a:schemeClr val="bg1"/>
                </a:solidFill>
              </a:rPr>
              <a:t>when God says nothing to allow it</a:t>
            </a:r>
            <a:r>
              <a:rPr lang="en-US" altLang="en-US" sz="3100" dirty="0">
                <a:solidFill>
                  <a:schemeClr val="bg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633337" y="838200"/>
            <a:ext cx="7887462" cy="13716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n-US" sz="3600" kern="0" dirty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Where Does Bible Say</a:t>
            </a:r>
            <a:b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</a:b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‘Silence Gives Consent’?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2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‘Silence’ </a:t>
            </a: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occurs 34x in Bible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150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altLang="en-US" dirty="0">
                <a:solidFill>
                  <a:srgbClr val="FFFF99"/>
                </a:solidFill>
              </a:rPr>
              <a:t>‘Silent’ </a:t>
            </a:r>
            <a:r>
              <a:rPr lang="en-US" altLang="en-US" dirty="0">
                <a:solidFill>
                  <a:schemeClr val="bg1"/>
                </a:solidFill>
              </a:rPr>
              <a:t>occurs 9x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Where is the passage that even implies authority from silence?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Mt.22:…34 (</a:t>
            </a:r>
            <a:r>
              <a:rPr lang="en-US" altLang="en-US" sz="3100" i="1" dirty="0">
                <a:solidFill>
                  <a:schemeClr val="bg1"/>
                </a:solidFill>
              </a:rPr>
              <a:t>Sadducees had been silenced</a:t>
            </a:r>
            <a:r>
              <a:rPr lang="en-US" altLang="en-US" sz="3100" dirty="0">
                <a:solidFill>
                  <a:schemeClr val="bg1"/>
                </a:solidFill>
              </a:rPr>
              <a:t>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Ac.21:40… 22:2, did silence imply agree-</a:t>
            </a:r>
            <a:r>
              <a:rPr lang="en-US" altLang="en-US" sz="3100" dirty="0" err="1">
                <a:solidFill>
                  <a:schemeClr val="bg1"/>
                </a:solidFill>
              </a:rPr>
              <a:t>ment</a:t>
            </a:r>
            <a:r>
              <a:rPr lang="en-US" altLang="en-US" sz="3100" dirty="0">
                <a:solidFill>
                  <a:schemeClr val="bg1"/>
                </a:solidFill>
              </a:rPr>
              <a:t>?  </a:t>
            </a:r>
            <a:r>
              <a:rPr lang="en-US" altLang="en-US" sz="3000" dirty="0">
                <a:solidFill>
                  <a:schemeClr val="bg1"/>
                </a:solidFill>
              </a:rPr>
              <a:t>(22:21-22)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Does Bible say ‘silence gives consent?’</a:t>
            </a:r>
            <a:endParaRPr lang="en-US" alt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5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1883447" y="533400"/>
            <a:ext cx="5387243" cy="7620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Where Does Bible Say</a:t>
            </a:r>
            <a:b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Silence Gives Consent?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6ECBE6-CDDC-7FDF-E19C-666FD6989ADC}"/>
              </a:ext>
            </a:extLst>
          </p:cNvPr>
          <p:cNvSpPr/>
          <p:nvPr/>
        </p:nvSpPr>
        <p:spPr>
          <a:xfrm>
            <a:off x="636234" y="1447800"/>
            <a:ext cx="7887462" cy="13716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3600" kern="0" dirty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Does Bible Say God</a:t>
            </a:r>
            <a:b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</a:b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Consents Without His Revelation?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378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‘Consent’ 15x in </a:t>
            </a:r>
            <a:r>
              <a:rPr lang="en-US" alt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BIble</a:t>
            </a:r>
            <a:endParaRPr lang="en-US" altLang="en-US" sz="3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15000"/>
          </a:xfrm>
          <a:solidFill>
            <a:schemeClr val="tx1"/>
          </a:solidFill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‘Consented’ 4x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sz="3100" dirty="0">
                <a:solidFill>
                  <a:srgbClr val="FFFF99"/>
                </a:solidFill>
              </a:rPr>
              <a:t>In every example where it implies permission a word or action makes the permission clear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Phm.14, what would Paul do?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Ac.8:1, how?   26:10-11 </a:t>
            </a:r>
          </a:p>
          <a:p>
            <a:pPr marL="1141413" lvl="2" indent="-341313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His actions confirm his consent</a:t>
            </a:r>
          </a:p>
          <a:p>
            <a:pPr marL="741363" lvl="1" indent="-341313">
              <a:spcAft>
                <a:spcPts val="600"/>
              </a:spcAft>
            </a:pPr>
            <a:endParaRPr lang="en-US" altLang="en-US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7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‘Consent’ 15x in </a:t>
            </a:r>
            <a:r>
              <a:rPr lang="en-US" altLang="en-US" sz="3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BIble</a:t>
            </a:r>
            <a:endParaRPr lang="en-US" altLang="en-US" sz="3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15000"/>
          </a:xfrm>
          <a:solidFill>
            <a:schemeClr val="tx1"/>
          </a:solidFill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‘Consented’ 4x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sz="3100" dirty="0">
                <a:solidFill>
                  <a:srgbClr val="FFFF99"/>
                </a:solidFill>
              </a:rPr>
              <a:t>Silence does not imply consent; it may imply disagreement  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Pr.1</a:t>
            </a:r>
            <a:r>
              <a:rPr lang="en-US" altLang="en-US" sz="3100" baseline="30000" dirty="0">
                <a:solidFill>
                  <a:schemeClr val="bg1"/>
                </a:solidFill>
              </a:rPr>
              <a:t>10</a:t>
            </a:r>
            <a:r>
              <a:rPr lang="en-US" altLang="en-US" sz="3100" dirty="0">
                <a:solidFill>
                  <a:schemeClr val="bg1"/>
                </a:solidFill>
              </a:rPr>
              <a:t> righteous says nothing . . .   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If he says nothing, is this consent?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His silence refuses as loudly as words</a:t>
            </a:r>
          </a:p>
        </p:txBody>
      </p:sp>
    </p:spTree>
    <p:extLst>
      <p:ext uri="{BB962C8B-B14F-4D97-AF65-F5344CB8AC3E}">
        <p14:creationId xmlns:p14="http://schemas.microsoft.com/office/powerpoint/2010/main" val="420569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1883447" y="533400"/>
            <a:ext cx="5387243" cy="7620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Where Does Bible Say</a:t>
            </a:r>
            <a:b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Silence Gives Consent?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6ECBE6-CDDC-7FDF-E19C-666FD6989ADC}"/>
              </a:ext>
            </a:extLst>
          </p:cNvPr>
          <p:cNvSpPr/>
          <p:nvPr/>
        </p:nvSpPr>
        <p:spPr>
          <a:xfrm>
            <a:off x="636234" y="2385132"/>
            <a:ext cx="7887462" cy="13716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en-US" sz="3600" kern="0" dirty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We Walk By Faith, Not By Sight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D30F63-2CED-35C8-168F-402A569A7DDD}"/>
              </a:ext>
            </a:extLst>
          </p:cNvPr>
          <p:cNvSpPr/>
          <p:nvPr/>
        </p:nvSpPr>
        <p:spPr>
          <a:xfrm>
            <a:off x="1887244" y="1447800"/>
            <a:ext cx="5387243" cy="7620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Does Bible Say God </a:t>
            </a:r>
            <a:b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Consents Without His Revelation?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968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1066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Co.5:7 – how does faith come?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82000" cy="5334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Ro.10:17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Hb.11:4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People of faith had a common </a:t>
            </a:r>
            <a:r>
              <a:rPr lang="en-US" altLang="en-US" sz="3100" dirty="0" err="1">
                <a:solidFill>
                  <a:srgbClr val="CCFFFF"/>
                </a:solidFill>
              </a:rPr>
              <a:t>denom-inator</a:t>
            </a:r>
            <a:r>
              <a:rPr lang="en-US" altLang="en-US" sz="3100" dirty="0">
                <a:solidFill>
                  <a:srgbClr val="CCFFFF"/>
                </a:solidFill>
              </a:rPr>
              <a:t>...  Each did exactly what God said ... without addition or assumption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Ark: did Noah use a little pine because… “God did not say I couldn’t”?  </a:t>
            </a:r>
          </a:p>
        </p:txBody>
      </p:sp>
    </p:spTree>
    <p:extLst>
      <p:ext uri="{BB962C8B-B14F-4D97-AF65-F5344CB8AC3E}">
        <p14:creationId xmlns:p14="http://schemas.microsoft.com/office/powerpoint/2010/main" val="11550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2469</TotalTime>
  <Words>937</Words>
  <Application>Microsoft Office PowerPoint</Application>
  <PresentationFormat>On-screen Show (4:3)</PresentationFormat>
  <Paragraphs>106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Times New Roman</vt:lpstr>
      <vt:lpstr>Wingdings</vt:lpstr>
      <vt:lpstr>1_Default Design</vt:lpstr>
      <vt:lpstr>PowerPoint Presentation</vt:lpstr>
      <vt:lpstr>Two ways a thing can be forbidden – </vt:lpstr>
      <vt:lpstr>PowerPoint Presentation</vt:lpstr>
      <vt:lpstr>‘Silence’ occurs 34x in Bible</vt:lpstr>
      <vt:lpstr>PowerPoint Presentation</vt:lpstr>
      <vt:lpstr>‘Consent’ 15x in BIble</vt:lpstr>
      <vt:lpstr>‘Consent’ 15x in BIble</vt:lpstr>
      <vt:lpstr>PowerPoint Presentation</vt:lpstr>
      <vt:lpstr>2 Co.5:7 – how does faith come?</vt:lpstr>
      <vt:lpstr>PowerPoint Presentation</vt:lpstr>
      <vt:lpstr>God’s revelation is unique: from heaven to earth</vt:lpstr>
      <vt:lpstr>God’s revelation is unique: from heaven to earth</vt:lpstr>
      <vt:lpstr>PowerPoint Presentation</vt:lpstr>
      <vt:lpstr>PowerPoint Presentation</vt:lpstr>
      <vt:lpstr>Did silence give permission?</vt:lpstr>
      <vt:lpstr>PowerPoint Presentation</vt:lpstr>
      <vt:lpstr>Do we allow child to do anything we do not expressly condemn?</vt:lpstr>
      <vt:lpstr>1. Two extremes to avoid</vt:lpstr>
      <vt:lpstr>2. Many errors arise from belief that silence gives consent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84</cp:revision>
  <dcterms:created xsi:type="dcterms:W3CDTF">2006-09-08T19:51:33Z</dcterms:created>
  <dcterms:modified xsi:type="dcterms:W3CDTF">2023-03-10T12:42:47Z</dcterms:modified>
</cp:coreProperties>
</file>