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30"/>
  </p:notesMasterIdLst>
  <p:sldIdLst>
    <p:sldId id="305" r:id="rId3"/>
    <p:sldId id="447" r:id="rId4"/>
    <p:sldId id="373" r:id="rId5"/>
    <p:sldId id="454" r:id="rId6"/>
    <p:sldId id="492" r:id="rId7"/>
    <p:sldId id="493" r:id="rId8"/>
    <p:sldId id="494" r:id="rId9"/>
    <p:sldId id="496" r:id="rId10"/>
    <p:sldId id="473" r:id="rId11"/>
    <p:sldId id="497" r:id="rId12"/>
    <p:sldId id="474" r:id="rId13"/>
    <p:sldId id="498" r:id="rId14"/>
    <p:sldId id="499" r:id="rId15"/>
    <p:sldId id="508" r:id="rId16"/>
    <p:sldId id="475" r:id="rId17"/>
    <p:sldId id="500" r:id="rId18"/>
    <p:sldId id="490" r:id="rId19"/>
    <p:sldId id="509" r:id="rId20"/>
    <p:sldId id="510" r:id="rId21"/>
    <p:sldId id="502" r:id="rId22"/>
    <p:sldId id="501" r:id="rId23"/>
    <p:sldId id="503" r:id="rId24"/>
    <p:sldId id="476" r:id="rId25"/>
    <p:sldId id="504" r:id="rId26"/>
    <p:sldId id="477" r:id="rId27"/>
    <p:sldId id="506" r:id="rId28"/>
    <p:sldId id="507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CCFFFF"/>
    <a:srgbClr val="FFFF99"/>
    <a:srgbClr val="CCECFF"/>
    <a:srgbClr val="FFFFCC"/>
    <a:srgbClr val="FFFF66"/>
    <a:srgbClr val="FF9999"/>
    <a:srgbClr val="FFCCCC"/>
    <a:srgbClr val="FF99F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0067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81882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51396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76858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7922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12968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48526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33839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06034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4527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5689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7422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2115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4682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97414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8711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01164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3654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4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2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30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6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3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8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3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9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2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35586" y="1600200"/>
            <a:ext cx="6477000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Babies In Bad Times</a:t>
            </a: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619305" y="304800"/>
            <a:ext cx="5888182" cy="3810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Why Paul Gave Thanks, 2:13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6E86ADFD-8D4D-F251-AAA5-5CD773AD6292}"/>
              </a:ext>
            </a:extLst>
          </p:cNvPr>
          <p:cNvSpPr/>
          <p:nvPr/>
        </p:nvSpPr>
        <p:spPr bwMode="auto">
          <a:xfrm>
            <a:off x="657519" y="1371600"/>
            <a:ext cx="7837170" cy="6096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How Should We Live? </a:t>
            </a:r>
            <a:r>
              <a:rPr kumimoji="0" lang="en-US" sz="2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2:15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4AAD887A-67DA-0A26-3424-60F116780DC0}"/>
              </a:ext>
            </a:extLst>
          </p:cNvPr>
          <p:cNvSpPr/>
          <p:nvPr/>
        </p:nvSpPr>
        <p:spPr bwMode="auto">
          <a:xfrm>
            <a:off x="1628497" y="838200"/>
            <a:ext cx="5888182" cy="3810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Why Paul Gave Thanks, 2:13</a:t>
            </a:r>
          </a:p>
        </p:txBody>
      </p:sp>
    </p:spTree>
    <p:extLst>
      <p:ext uri="{BB962C8B-B14F-4D97-AF65-F5344CB8AC3E}">
        <p14:creationId xmlns:p14="http://schemas.microsoft.com/office/powerpoint/2010/main" val="3038946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Stand fast [firm]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1066800"/>
            <a:ext cx="8418944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Firmly committed in conviction or belief </a:t>
            </a:r>
            <a:r>
              <a:rPr lang="en-US" altLang="en-US" sz="2000" dirty="0">
                <a:solidFill>
                  <a:schemeClr val="bg1"/>
                </a:solidFill>
              </a:rPr>
              <a:t>– BDAG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In midst of agitations, defections, false doctrines, be </a:t>
            </a:r>
            <a:r>
              <a:rPr lang="en-US" altLang="en-US" sz="3100" dirty="0">
                <a:solidFill>
                  <a:srgbClr val="CCFFCC"/>
                </a:solidFill>
              </a:rPr>
              <a:t>stand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CCFFCC"/>
                </a:solidFill>
              </a:rPr>
              <a:t>firm</a:t>
            </a:r>
            <a:r>
              <a:rPr lang="en-US" altLang="en-US" sz="3100" dirty="0">
                <a:solidFill>
                  <a:schemeClr val="bg1"/>
                </a:solidFill>
              </a:rPr>
              <a:t>  (pres. imperative)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‘Stand’ </a:t>
            </a:r>
            <a:r>
              <a:rPr lang="en-US" altLang="en-US" sz="3100" dirty="0">
                <a:solidFill>
                  <a:schemeClr val="bg1"/>
                </a:solidFill>
              </a:rPr>
              <a:t>is opposite of vacillating, quitting, getting distracted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41E0B19-B69F-70B5-7654-4FAB5BDE2A37}"/>
              </a:ext>
            </a:extLst>
          </p:cNvPr>
          <p:cNvSpPr/>
          <p:nvPr/>
        </p:nvSpPr>
        <p:spPr>
          <a:xfrm>
            <a:off x="1248265" y="4038600"/>
            <a:ext cx="6650182" cy="1219200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CFFCC"/>
                </a:solidFill>
              </a:rPr>
              <a:t>‘If you don’t stand for something,</a:t>
            </a:r>
            <a:br>
              <a:rPr lang="en-US" sz="3200" dirty="0">
                <a:solidFill>
                  <a:srgbClr val="CCFFCC"/>
                </a:solidFill>
              </a:rPr>
            </a:br>
            <a:r>
              <a:rPr lang="en-US" sz="3200" dirty="0">
                <a:solidFill>
                  <a:srgbClr val="CCFFCC"/>
                </a:solidFill>
              </a:rPr>
              <a:t>you will fall for anything’</a:t>
            </a:r>
            <a:r>
              <a:rPr lang="en-US" dirty="0">
                <a:solidFill>
                  <a:srgbClr val="CCFFCC"/>
                </a:solidFill>
              </a:rPr>
              <a:t> </a:t>
            </a:r>
            <a:r>
              <a:rPr lang="en-US" dirty="0"/>
              <a:t>– Marshall</a:t>
            </a:r>
          </a:p>
        </p:txBody>
      </p:sp>
    </p:spTree>
    <p:extLst>
      <p:ext uri="{BB962C8B-B14F-4D97-AF65-F5344CB8AC3E}">
        <p14:creationId xmlns:p14="http://schemas.microsoft.com/office/powerpoint/2010/main" val="3126308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Hold on [to traditions]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1066800"/>
            <a:ext cx="8418944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FFFF99"/>
                </a:solidFill>
              </a:rPr>
              <a:t>Instructions handed down by apostles </a:t>
            </a:r>
            <a:r>
              <a:rPr lang="en-US" altLang="en-US" sz="2000" dirty="0">
                <a:solidFill>
                  <a:schemeClr val="bg1"/>
                </a:solidFill>
              </a:rPr>
              <a:t>– BDAG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rgbClr val="FFFF99"/>
                </a:solidFill>
              </a:rPr>
              <a:t>By word </a:t>
            </a:r>
            <a:r>
              <a:rPr lang="en-US" altLang="en-US" sz="3100" dirty="0">
                <a:solidFill>
                  <a:schemeClr val="bg1"/>
                </a:solidFill>
              </a:rPr>
              <a:t>(oral) – Ac.17, preaching in </a:t>
            </a:r>
            <a:r>
              <a:rPr lang="en-US" altLang="en-US" sz="3100" dirty="0" err="1">
                <a:solidFill>
                  <a:schemeClr val="bg1"/>
                </a:solidFill>
              </a:rPr>
              <a:t>Thessalonia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rgbClr val="FFFF99"/>
                </a:solidFill>
              </a:rPr>
              <a:t>By our epistle </a:t>
            </a:r>
            <a:r>
              <a:rPr lang="en-US" altLang="en-US" sz="3100" dirty="0">
                <a:solidFill>
                  <a:schemeClr val="bg1"/>
                </a:solidFill>
              </a:rPr>
              <a:t>(written) – 1-2 </a:t>
            </a:r>
            <a:r>
              <a:rPr lang="en-US" altLang="en-US" sz="3100" dirty="0" err="1">
                <a:solidFill>
                  <a:schemeClr val="bg1"/>
                </a:solidFill>
              </a:rPr>
              <a:t>Thes</a:t>
            </a:r>
            <a:r>
              <a:rPr lang="en-US" altLang="en-US" sz="3100" dirty="0">
                <a:solidFill>
                  <a:schemeClr val="bg1"/>
                </a:solidFill>
              </a:rPr>
              <a:t>.</a:t>
            </a:r>
          </a:p>
          <a:p>
            <a:pPr lvl="2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Oral and written are equally effective</a:t>
            </a:r>
          </a:p>
          <a:p>
            <a:pPr lvl="2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Ac.13:27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89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619305" y="304800"/>
            <a:ext cx="5888182" cy="3810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Why Paul Gave Thanks, 2:13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6E86ADFD-8D4D-F251-AAA5-5CD773AD6292}"/>
              </a:ext>
            </a:extLst>
          </p:cNvPr>
          <p:cNvSpPr/>
          <p:nvPr/>
        </p:nvSpPr>
        <p:spPr bwMode="auto">
          <a:xfrm>
            <a:off x="657519" y="1905000"/>
            <a:ext cx="7837170" cy="6096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Power for Living This Life </a:t>
            </a:r>
            <a:r>
              <a:rPr kumimoji="0" lang="en-US" sz="2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2:16-17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4AAD887A-67DA-0A26-3424-60F116780DC0}"/>
              </a:ext>
            </a:extLst>
          </p:cNvPr>
          <p:cNvSpPr/>
          <p:nvPr/>
        </p:nvSpPr>
        <p:spPr bwMode="auto">
          <a:xfrm>
            <a:off x="1628497" y="838200"/>
            <a:ext cx="5888182" cy="3810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Called By The Gospel, 2:14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A568A76F-95C4-588D-08DF-4AE120C10EF7}"/>
              </a:ext>
            </a:extLst>
          </p:cNvPr>
          <p:cNvSpPr/>
          <p:nvPr/>
        </p:nvSpPr>
        <p:spPr bwMode="auto">
          <a:xfrm>
            <a:off x="1637140" y="1371600"/>
            <a:ext cx="5888182" cy="3810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How Should We Live, 2:15</a:t>
            </a:r>
          </a:p>
        </p:txBody>
      </p:sp>
    </p:spTree>
    <p:extLst>
      <p:ext uri="{BB962C8B-B14F-4D97-AF65-F5344CB8AC3E}">
        <p14:creationId xmlns:p14="http://schemas.microsoft.com/office/powerpoint/2010/main" val="1703824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762000"/>
          </a:xfrm>
        </p:spPr>
        <p:txBody>
          <a:bodyPr/>
          <a:lstStyle/>
          <a:p>
            <a:r>
              <a:rPr lang="en-US" altLang="en-US" sz="3400" dirty="0">
                <a:solidFill>
                  <a:srgbClr val="CCECFF"/>
                </a:solidFill>
              </a:rPr>
              <a:t>Power comes through…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828773"/>
            <a:ext cx="8418944" cy="57150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rgbClr val="CCECFF"/>
                </a:solidFill>
              </a:rPr>
              <a:t>Prayer, </a:t>
            </a:r>
            <a:r>
              <a:rPr lang="en-US" altLang="en-US" sz="2800" dirty="0">
                <a:solidFill>
                  <a:schemeClr val="bg1"/>
                </a:solidFill>
              </a:rPr>
              <a:t>16a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rgbClr val="CCECFF"/>
                </a:solidFill>
              </a:rPr>
              <a:t>May…</a:t>
            </a:r>
            <a:r>
              <a:rPr lang="en-US" altLang="en-US" sz="3100" dirty="0">
                <a:solidFill>
                  <a:schemeClr val="bg1"/>
                </a:solidFill>
              </a:rPr>
              <a:t>   Paul prays for them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CCECFF"/>
                </a:solidFill>
              </a:rPr>
              <a:t>Love of Lord Jesus, of God </a:t>
            </a:r>
            <a:r>
              <a:rPr lang="en-US" altLang="en-US" sz="3100" dirty="0">
                <a:solidFill>
                  <a:schemeClr val="bg1"/>
                </a:solidFill>
              </a:rPr>
              <a:t>– their love for us (cf. 13)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CCECFF"/>
                </a:solidFill>
              </a:rPr>
              <a:t>Everlasting consolation, </a:t>
            </a:r>
            <a:r>
              <a:rPr lang="en-US" altLang="en-US" sz="2800" dirty="0">
                <a:solidFill>
                  <a:schemeClr val="bg1"/>
                </a:solidFill>
              </a:rPr>
              <a:t>16c – </a:t>
            </a:r>
            <a:r>
              <a:rPr lang="en-US" altLang="en-US" sz="3100" dirty="0">
                <a:solidFill>
                  <a:schemeClr val="bg1"/>
                </a:solidFill>
              </a:rPr>
              <a:t>comfort that is inexhaustible 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CCECFF"/>
                </a:solidFill>
              </a:rPr>
              <a:t>Good hope, </a:t>
            </a:r>
            <a:r>
              <a:rPr lang="en-US" altLang="en-US" sz="2800" dirty="0">
                <a:solidFill>
                  <a:schemeClr val="bg1"/>
                </a:solidFill>
              </a:rPr>
              <a:t>16d – Tit.1:2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rgbClr val="CCECFF"/>
                </a:solidFill>
              </a:rPr>
              <a:t>Good: </a:t>
            </a:r>
            <a:r>
              <a:rPr lang="en-US" altLang="en-US" sz="3100" dirty="0">
                <a:solidFill>
                  <a:schemeClr val="bg1"/>
                </a:solidFill>
              </a:rPr>
              <a:t>it is real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Ruth 1:12</a:t>
            </a:r>
          </a:p>
          <a:p>
            <a:pPr>
              <a:spcAft>
                <a:spcPts val="600"/>
              </a:spcAft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21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762000"/>
          </a:xfrm>
        </p:spPr>
        <p:txBody>
          <a:bodyPr/>
          <a:lstStyle/>
          <a:p>
            <a:r>
              <a:rPr lang="en-US" altLang="en-US" sz="3400" dirty="0">
                <a:solidFill>
                  <a:srgbClr val="CCECFF"/>
                </a:solidFill>
              </a:rPr>
              <a:t>Power comes through…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828773"/>
            <a:ext cx="8418944" cy="5715000"/>
          </a:xfrm>
        </p:spPr>
        <p:txBody>
          <a:bodyPr/>
          <a:lstStyle/>
          <a:p>
            <a:pPr>
              <a:spcAft>
                <a:spcPts val="900"/>
              </a:spcAft>
            </a:pPr>
            <a:r>
              <a:rPr lang="en-US" altLang="en-US" sz="3100" dirty="0">
                <a:solidFill>
                  <a:srgbClr val="CCECFF"/>
                </a:solidFill>
              </a:rPr>
              <a:t>Comfort, </a:t>
            </a:r>
            <a:r>
              <a:rPr lang="en-US" altLang="en-US" sz="2800" dirty="0">
                <a:solidFill>
                  <a:schemeClr val="bg1"/>
                </a:solidFill>
              </a:rPr>
              <a:t>17a.   </a:t>
            </a:r>
            <a:r>
              <a:rPr lang="en-US" altLang="en-US" sz="3100" dirty="0">
                <a:solidFill>
                  <a:schemeClr val="bg1"/>
                </a:solidFill>
              </a:rPr>
              <a:t>Ps.23:4</a:t>
            </a:r>
          </a:p>
          <a:p>
            <a:pPr>
              <a:spcAft>
                <a:spcPts val="400"/>
              </a:spcAft>
            </a:pPr>
            <a:r>
              <a:rPr lang="en-US" altLang="en-US" sz="3100" dirty="0">
                <a:solidFill>
                  <a:srgbClr val="CCECFF"/>
                </a:solidFill>
              </a:rPr>
              <a:t>Establish,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2800" dirty="0">
                <a:solidFill>
                  <a:schemeClr val="bg1"/>
                </a:solidFill>
              </a:rPr>
              <a:t>17b – </a:t>
            </a:r>
            <a:r>
              <a:rPr lang="en-US" altLang="en-US" sz="3100" dirty="0">
                <a:solidFill>
                  <a:schemeClr val="bg1"/>
                </a:solidFill>
              </a:rPr>
              <a:t>strengthen in every good </a:t>
            </a:r>
            <a:r>
              <a:rPr lang="en-US" altLang="en-US" sz="2800" dirty="0">
                <a:solidFill>
                  <a:schemeClr val="bg1"/>
                </a:solidFill>
              </a:rPr>
              <a:t>. . . 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rgbClr val="FFFF00"/>
                </a:solidFill>
              </a:rPr>
              <a:t>Word</a:t>
            </a:r>
            <a:r>
              <a:rPr lang="en-US" altLang="en-US" sz="3100" dirty="0">
                <a:solidFill>
                  <a:schemeClr val="bg1"/>
                </a:solidFill>
              </a:rPr>
              <a:t> (all you say).   Lk.22:32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rgbClr val="FFFF00"/>
                </a:solidFill>
              </a:rPr>
              <a:t>Work</a:t>
            </a:r>
            <a:r>
              <a:rPr lang="en-US" altLang="en-US" sz="3100" dirty="0">
                <a:solidFill>
                  <a:schemeClr val="bg1"/>
                </a:solidFill>
              </a:rPr>
              <a:t> (all you do).   Danger:  Tit.1:16</a:t>
            </a:r>
          </a:p>
        </p:txBody>
      </p:sp>
    </p:spTree>
    <p:extLst>
      <p:ext uri="{BB962C8B-B14F-4D97-AF65-F5344CB8AC3E}">
        <p14:creationId xmlns:p14="http://schemas.microsoft.com/office/powerpoint/2010/main" val="322144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619305" y="304800"/>
            <a:ext cx="5888182" cy="3810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Why Paul Gave Thanks, 2:13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6E86ADFD-8D4D-F251-AAA5-5CD773AD6292}"/>
              </a:ext>
            </a:extLst>
          </p:cNvPr>
          <p:cNvSpPr/>
          <p:nvPr/>
        </p:nvSpPr>
        <p:spPr bwMode="auto">
          <a:xfrm>
            <a:off x="657519" y="2438400"/>
            <a:ext cx="7837170" cy="6096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Power of Prayer, </a:t>
            </a:r>
            <a:r>
              <a:rPr lang="en-US" sz="2800" kern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kumimoji="0" lang="en-US" sz="2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:1-2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4AAD887A-67DA-0A26-3424-60F116780DC0}"/>
              </a:ext>
            </a:extLst>
          </p:cNvPr>
          <p:cNvSpPr/>
          <p:nvPr/>
        </p:nvSpPr>
        <p:spPr bwMode="auto">
          <a:xfrm>
            <a:off x="1628497" y="838200"/>
            <a:ext cx="5888182" cy="3810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Called By The Gospel, 2:14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A568A76F-95C4-588D-08DF-4AE120C10EF7}"/>
              </a:ext>
            </a:extLst>
          </p:cNvPr>
          <p:cNvSpPr/>
          <p:nvPr/>
        </p:nvSpPr>
        <p:spPr bwMode="auto">
          <a:xfrm>
            <a:off x="1637140" y="1362173"/>
            <a:ext cx="5888182" cy="3810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How Should We Live, 2:15</a:t>
            </a: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B1313CCB-364F-EC3B-79CD-B47871045BCC}"/>
              </a:ext>
            </a:extLst>
          </p:cNvPr>
          <p:cNvSpPr/>
          <p:nvPr/>
        </p:nvSpPr>
        <p:spPr bwMode="auto">
          <a:xfrm>
            <a:off x="1637140" y="1895573"/>
            <a:ext cx="5888182" cy="3810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400" kern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kumimoji="0" lang="en-US" sz="240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ower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for Living This Life, 2:16-17</a:t>
            </a:r>
          </a:p>
        </p:txBody>
      </p:sp>
    </p:spTree>
    <p:extLst>
      <p:ext uri="{BB962C8B-B14F-4D97-AF65-F5344CB8AC3E}">
        <p14:creationId xmlns:p14="http://schemas.microsoft.com/office/powerpoint/2010/main" val="2717918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Paul’s request</a:t>
            </a:r>
            <a:endParaRPr lang="en-US" altLang="en-US" sz="3400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609600"/>
            <a:ext cx="8418944" cy="5943600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CCFFCC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Brethren, pray for us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(?)    1 Th.3:8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  <a:cs typeface="Calibri" panose="020F0502020204030204" pitchFamily="34" charset="0"/>
              </a:rPr>
              <a:t>That word of Lord may run swiftly</a:t>
            </a: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…  [speed ahead; spread rapidly] make rapid linear movement, run, rush, advance.  Free course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  <a:cs typeface="Calibri" panose="020F0502020204030204" pitchFamily="34" charset="0"/>
              </a:rPr>
              <a:t>And be glorified </a:t>
            </a: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(honored)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Glory belongs to God’s word, not to us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Thessalonians are babies, but learning – eager to obey / share the gospel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What does </a:t>
            </a:r>
            <a:r>
              <a:rPr lang="en-US" altLang="en-US" sz="3100" dirty="0">
                <a:solidFill>
                  <a:srgbClr val="CCFFCC"/>
                </a:solidFill>
                <a:cs typeface="Calibri" panose="020F0502020204030204" pitchFamily="34" charset="0"/>
              </a:rPr>
              <a:t>not</a:t>
            </a: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glorify God’s word? </a:t>
            </a:r>
          </a:p>
          <a:p>
            <a:pPr lvl="2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Sin, error, grumbling, pride, laziness…</a:t>
            </a:r>
          </a:p>
        </p:txBody>
      </p:sp>
    </p:spTree>
    <p:extLst>
      <p:ext uri="{BB962C8B-B14F-4D97-AF65-F5344CB8AC3E}">
        <p14:creationId xmlns:p14="http://schemas.microsoft.com/office/powerpoint/2010/main" val="228647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Paul’s request</a:t>
            </a:r>
            <a:endParaRPr lang="en-US" altLang="en-US" sz="3400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609600"/>
            <a:ext cx="8418944" cy="5943600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FFFFCC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Brethren, pray for us</a:t>
            </a:r>
            <a:endParaRPr lang="en-US" sz="2400" dirty="0">
              <a:solidFill>
                <a:schemeClr val="bg1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FFFFCC"/>
                </a:solidFill>
                <a:cs typeface="Calibri" panose="020F0502020204030204" pitchFamily="34" charset="0"/>
              </a:rPr>
              <a:t>That word of Lord may run swiftly And be glorified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As it did also with you</a:t>
            </a:r>
            <a:endParaRPr lang="en-US" altLang="en-US" sz="3100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Some seek only partial sanctification  </a:t>
            </a:r>
            <a:b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</a:br>
            <a:r>
              <a:rPr lang="en-US" altLang="en-US" sz="3100" dirty="0">
                <a:solidFill>
                  <a:srgbClr val="CCFFFF"/>
                </a:solidFill>
                <a:cs typeface="Calibri" panose="020F0502020204030204" pitchFamily="34" charset="0"/>
              </a:rPr>
              <a:t>[Paul writes from Corinth]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God speaks as He spoke to Gideon, Jg.6:12</a:t>
            </a:r>
          </a:p>
        </p:txBody>
      </p:sp>
    </p:spTree>
    <p:extLst>
      <p:ext uri="{BB962C8B-B14F-4D97-AF65-F5344CB8AC3E}">
        <p14:creationId xmlns:p14="http://schemas.microsoft.com/office/powerpoint/2010/main" val="275369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Paul’s request</a:t>
            </a:r>
            <a:endParaRPr lang="en-US" altLang="en-US" sz="3400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609600"/>
            <a:ext cx="8418944" cy="5943600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Brethren, pray for us 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cs typeface="Calibri" panose="020F0502020204030204" pitchFamily="34" charset="0"/>
              </a:rPr>
              <a:t>That word of Lord may run swiftly And be glorified 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cs typeface="Calibri" panose="020F0502020204030204" pitchFamily="34" charset="0"/>
              </a:rPr>
              <a:t>As it did also with you 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ECFF"/>
                </a:solidFill>
                <a:cs typeface="Calibri" panose="020F0502020204030204" pitchFamily="34" charset="0"/>
              </a:rPr>
              <a:t>That we will be delivered from…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ECFF"/>
                </a:solidFill>
                <a:cs typeface="Calibri" panose="020F0502020204030204" pitchFamily="34" charset="0"/>
              </a:rPr>
              <a:t>Unreasonable</a:t>
            </a: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– out of place.  Lk.23:41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ECFF"/>
                </a:solidFill>
                <a:cs typeface="Calibri" panose="020F0502020204030204" pitchFamily="34" charset="0"/>
              </a:rPr>
              <a:t>Wicked</a:t>
            </a: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(evil, wrong, perverse) Ac.17:5 = </a:t>
            </a:r>
            <a:b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</a:b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1 Th.2.   [Ac.18:...5-11, 12-17]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ECFF"/>
                </a:solidFill>
                <a:cs typeface="Calibri" panose="020F0502020204030204" pitchFamily="34" charset="0"/>
              </a:rPr>
              <a:t>Not all have faith.   </a:t>
            </a: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2:12</a:t>
            </a:r>
          </a:p>
        </p:txBody>
      </p:sp>
    </p:spTree>
    <p:extLst>
      <p:ext uri="{BB962C8B-B14F-4D97-AF65-F5344CB8AC3E}">
        <p14:creationId xmlns:p14="http://schemas.microsoft.com/office/powerpoint/2010/main" val="358527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2 </a:t>
            </a:r>
            <a:r>
              <a:rPr lang="en-US" altLang="en-US" sz="3400" dirty="0" err="1">
                <a:solidFill>
                  <a:srgbClr val="FFFF00"/>
                </a:solidFill>
              </a:rPr>
              <a:t>Thes</a:t>
            </a:r>
            <a:r>
              <a:rPr lang="en-US" altLang="en-US" sz="3400" dirty="0">
                <a:solidFill>
                  <a:srgbClr val="FFFF00"/>
                </a:solidFill>
              </a:rPr>
              <a:t>. 2:13 – 3:5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685800"/>
            <a:ext cx="8418944" cy="5867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“Everything goes wrong at once”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Sometimes true of congregation</a:t>
            </a:r>
          </a:p>
          <a:p>
            <a:pPr lvl="2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Some wish for </a:t>
            </a:r>
            <a:r>
              <a:rPr lang="en-US" altLang="en-US" sz="3100" i="1" dirty="0">
                <a:solidFill>
                  <a:schemeClr val="bg1"/>
                </a:solidFill>
              </a:rPr>
              <a:t>good ole days</a:t>
            </a:r>
            <a:r>
              <a:rPr lang="en-US" altLang="en-US" sz="3100" dirty="0">
                <a:solidFill>
                  <a:schemeClr val="bg1"/>
                </a:solidFill>
              </a:rPr>
              <a:t>…  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They had every problem we do…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23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619305" y="304800"/>
            <a:ext cx="5888182" cy="3810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Why Paul Gave Thanks, 2:13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6E86ADFD-8D4D-F251-AAA5-5CD773AD6292}"/>
              </a:ext>
            </a:extLst>
          </p:cNvPr>
          <p:cNvSpPr/>
          <p:nvPr/>
        </p:nvSpPr>
        <p:spPr bwMode="auto">
          <a:xfrm>
            <a:off x="657519" y="2971800"/>
            <a:ext cx="7837170" cy="6096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600" kern="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kumimoji="0" lang="en-US" sz="3600" i="0" u="none" strike="noStrike" kern="0" cap="none" spc="0" normalizeH="0" baseline="0" noProof="0" dirty="0" err="1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ord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Is Faithful, </a:t>
            </a:r>
            <a:r>
              <a:rPr lang="en-US" sz="2800" kern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kumimoji="0" lang="en-US" sz="2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:3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4AAD887A-67DA-0A26-3424-60F116780DC0}"/>
              </a:ext>
            </a:extLst>
          </p:cNvPr>
          <p:cNvSpPr/>
          <p:nvPr/>
        </p:nvSpPr>
        <p:spPr bwMode="auto">
          <a:xfrm>
            <a:off x="1628497" y="838200"/>
            <a:ext cx="5888182" cy="3810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Called By The Gospel, 2:14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A568A76F-95C4-588D-08DF-4AE120C10EF7}"/>
              </a:ext>
            </a:extLst>
          </p:cNvPr>
          <p:cNvSpPr/>
          <p:nvPr/>
        </p:nvSpPr>
        <p:spPr bwMode="auto">
          <a:xfrm>
            <a:off x="1637140" y="1362173"/>
            <a:ext cx="5888182" cy="3810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How Should We Live, 2:15</a:t>
            </a: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B1313CCB-364F-EC3B-79CD-B47871045BCC}"/>
              </a:ext>
            </a:extLst>
          </p:cNvPr>
          <p:cNvSpPr/>
          <p:nvPr/>
        </p:nvSpPr>
        <p:spPr bwMode="auto">
          <a:xfrm>
            <a:off x="1637140" y="1895573"/>
            <a:ext cx="5888182" cy="3810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400" kern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kumimoji="0" lang="en-US" sz="240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ower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for Living This Life, 2:16-17</a:t>
            </a:r>
          </a:p>
        </p:txBody>
      </p:sp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D3C4F455-EEB1-68DE-9828-54344C0E8B3F}"/>
              </a:ext>
            </a:extLst>
          </p:cNvPr>
          <p:cNvSpPr/>
          <p:nvPr/>
        </p:nvSpPr>
        <p:spPr bwMode="auto">
          <a:xfrm>
            <a:off x="1628497" y="2428973"/>
            <a:ext cx="5888182" cy="3810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400" kern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kumimoji="0" lang="en-US" sz="240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ower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of Prayer, 3:1-2</a:t>
            </a:r>
          </a:p>
        </p:txBody>
      </p:sp>
    </p:spTree>
    <p:extLst>
      <p:ext uri="{BB962C8B-B14F-4D97-AF65-F5344CB8AC3E}">
        <p14:creationId xmlns:p14="http://schemas.microsoft.com/office/powerpoint/2010/main" val="7245068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Lord will . . . </a:t>
            </a:r>
            <a:endParaRPr lang="en-US" altLang="en-US" sz="3400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609600"/>
            <a:ext cx="8418944" cy="5943600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Establish you: 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support, confirm, strengthen (= 2:17;  1 Th.3:2)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Guard you: </a:t>
            </a: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protect by taking careful measures…against evil one (ultimately, against </a:t>
            </a:r>
            <a:r>
              <a:rPr lang="en-US" altLang="en-US" sz="3100" dirty="0" err="1">
                <a:solidFill>
                  <a:schemeClr val="bg1"/>
                </a:solidFill>
                <a:cs typeface="Calibri" panose="020F0502020204030204" pitchFamily="34" charset="0"/>
              </a:rPr>
              <a:t>satan</a:t>
            </a: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).   Ja.4:7</a:t>
            </a:r>
          </a:p>
        </p:txBody>
      </p:sp>
    </p:spTree>
    <p:extLst>
      <p:ext uri="{BB962C8B-B14F-4D97-AF65-F5344CB8AC3E}">
        <p14:creationId xmlns:p14="http://schemas.microsoft.com/office/powerpoint/2010/main" val="340555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886950" y="304800"/>
            <a:ext cx="5352893" cy="3810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Why Paul Gave Thanks, 2:13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6E86ADFD-8D4D-F251-AAA5-5CD773AD6292}"/>
              </a:ext>
            </a:extLst>
          </p:cNvPr>
          <p:cNvSpPr/>
          <p:nvPr/>
        </p:nvSpPr>
        <p:spPr bwMode="auto">
          <a:xfrm>
            <a:off x="657519" y="3524838"/>
            <a:ext cx="7837170" cy="6096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600" kern="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We Have Confidence…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kern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kumimoji="0" lang="en-US" sz="2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:4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4AAD887A-67DA-0A26-3424-60F116780DC0}"/>
              </a:ext>
            </a:extLst>
          </p:cNvPr>
          <p:cNvSpPr/>
          <p:nvPr/>
        </p:nvSpPr>
        <p:spPr bwMode="auto">
          <a:xfrm>
            <a:off x="1896142" y="838200"/>
            <a:ext cx="5352893" cy="3810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Called By The Gospel, 2:14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A568A76F-95C4-588D-08DF-4AE120C10EF7}"/>
              </a:ext>
            </a:extLst>
          </p:cNvPr>
          <p:cNvSpPr/>
          <p:nvPr/>
        </p:nvSpPr>
        <p:spPr bwMode="auto">
          <a:xfrm>
            <a:off x="1904785" y="1362173"/>
            <a:ext cx="5352893" cy="3810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How Should We Live, 2:15</a:t>
            </a: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B1313CCB-364F-EC3B-79CD-B47871045BCC}"/>
              </a:ext>
            </a:extLst>
          </p:cNvPr>
          <p:cNvSpPr/>
          <p:nvPr/>
        </p:nvSpPr>
        <p:spPr bwMode="auto">
          <a:xfrm>
            <a:off x="1904785" y="1895573"/>
            <a:ext cx="5352893" cy="3810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400" kern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kumimoji="0" lang="en-US" sz="240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ower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for Living This Life, 2:16-17</a:t>
            </a:r>
          </a:p>
        </p:txBody>
      </p:sp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D3C4F455-EEB1-68DE-9828-54344C0E8B3F}"/>
              </a:ext>
            </a:extLst>
          </p:cNvPr>
          <p:cNvSpPr/>
          <p:nvPr/>
        </p:nvSpPr>
        <p:spPr bwMode="auto">
          <a:xfrm>
            <a:off x="1896142" y="2428973"/>
            <a:ext cx="5352893" cy="3810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400" kern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kumimoji="0" lang="en-US" sz="240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ower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of Prayer, 3:1-2</a:t>
            </a:r>
          </a:p>
        </p:txBody>
      </p:sp>
      <p:sp>
        <p:nvSpPr>
          <p:cNvPr id="8" name="Rounded Rectangle 3">
            <a:extLst>
              <a:ext uri="{FF2B5EF4-FFF2-40B4-BE49-F238E27FC236}">
                <a16:creationId xmlns:a16="http://schemas.microsoft.com/office/drawing/2014/main" id="{8E280F86-A36E-413D-218C-E9199B974359}"/>
              </a:ext>
            </a:extLst>
          </p:cNvPr>
          <p:cNvSpPr/>
          <p:nvPr/>
        </p:nvSpPr>
        <p:spPr bwMode="auto">
          <a:xfrm>
            <a:off x="1904785" y="2971800"/>
            <a:ext cx="5352893" cy="3810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400" kern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Lord Is Faithful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, 3:3</a:t>
            </a:r>
          </a:p>
        </p:txBody>
      </p:sp>
    </p:spTree>
    <p:extLst>
      <p:ext uri="{BB962C8B-B14F-4D97-AF65-F5344CB8AC3E}">
        <p14:creationId xmlns:p14="http://schemas.microsoft.com/office/powerpoint/2010/main" val="18547592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We have confidence in you 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914400"/>
            <a:ext cx="8418944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You will do things we command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We believe in you </a:t>
            </a:r>
            <a:r>
              <a:rPr lang="en-US" altLang="en-US" sz="3100" dirty="0">
                <a:solidFill>
                  <a:schemeClr val="bg1"/>
                </a:solidFill>
              </a:rPr>
              <a:t>(as God with Gideon)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66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619305" y="304800"/>
            <a:ext cx="5888182" cy="3810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Why Paul Gave Thanks, 2:13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6E86ADFD-8D4D-F251-AAA5-5CD773AD6292}"/>
              </a:ext>
            </a:extLst>
          </p:cNvPr>
          <p:cNvSpPr/>
          <p:nvPr/>
        </p:nvSpPr>
        <p:spPr bwMode="auto">
          <a:xfrm>
            <a:off x="657519" y="4038600"/>
            <a:ext cx="7837170" cy="6096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600" kern="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Paul Prays For Brothers,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kern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kumimoji="0" lang="en-US" sz="2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:5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4AAD887A-67DA-0A26-3424-60F116780DC0}"/>
              </a:ext>
            </a:extLst>
          </p:cNvPr>
          <p:cNvSpPr/>
          <p:nvPr/>
        </p:nvSpPr>
        <p:spPr bwMode="auto">
          <a:xfrm>
            <a:off x="1628497" y="838200"/>
            <a:ext cx="5888182" cy="3810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Called By The Gospel, 2:14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A568A76F-95C4-588D-08DF-4AE120C10EF7}"/>
              </a:ext>
            </a:extLst>
          </p:cNvPr>
          <p:cNvSpPr/>
          <p:nvPr/>
        </p:nvSpPr>
        <p:spPr bwMode="auto">
          <a:xfrm>
            <a:off x="1637140" y="1362173"/>
            <a:ext cx="5888182" cy="3810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How Should We Live, 2:15</a:t>
            </a: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B1313CCB-364F-EC3B-79CD-B47871045BCC}"/>
              </a:ext>
            </a:extLst>
          </p:cNvPr>
          <p:cNvSpPr/>
          <p:nvPr/>
        </p:nvSpPr>
        <p:spPr bwMode="auto">
          <a:xfrm>
            <a:off x="1637140" y="1895573"/>
            <a:ext cx="5888182" cy="3810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400" kern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kumimoji="0" lang="en-US" sz="240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ower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for Living This Life, 2:16-17</a:t>
            </a:r>
          </a:p>
        </p:txBody>
      </p:sp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D3C4F455-EEB1-68DE-9828-54344C0E8B3F}"/>
              </a:ext>
            </a:extLst>
          </p:cNvPr>
          <p:cNvSpPr/>
          <p:nvPr/>
        </p:nvSpPr>
        <p:spPr bwMode="auto">
          <a:xfrm>
            <a:off x="1628497" y="2428973"/>
            <a:ext cx="5888182" cy="3810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400" kern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kumimoji="0" lang="en-US" sz="240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ower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of Prayer, 3:1-2</a:t>
            </a:r>
          </a:p>
        </p:txBody>
      </p:sp>
      <p:sp>
        <p:nvSpPr>
          <p:cNvPr id="8" name="Rounded Rectangle 3">
            <a:extLst>
              <a:ext uri="{FF2B5EF4-FFF2-40B4-BE49-F238E27FC236}">
                <a16:creationId xmlns:a16="http://schemas.microsoft.com/office/drawing/2014/main" id="{8E280F86-A36E-413D-218C-E9199B974359}"/>
              </a:ext>
            </a:extLst>
          </p:cNvPr>
          <p:cNvSpPr/>
          <p:nvPr/>
        </p:nvSpPr>
        <p:spPr bwMode="auto">
          <a:xfrm>
            <a:off x="1637140" y="2971800"/>
            <a:ext cx="5888182" cy="3810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400" kern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Lord Is Faithful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, 3:3</a:t>
            </a:r>
          </a:p>
        </p:txBody>
      </p:sp>
      <p:sp>
        <p:nvSpPr>
          <p:cNvPr id="9" name="Rounded Rectangle 3">
            <a:extLst>
              <a:ext uri="{FF2B5EF4-FFF2-40B4-BE49-F238E27FC236}">
                <a16:creationId xmlns:a16="http://schemas.microsoft.com/office/drawing/2014/main" id="{249AA9D7-9D5A-8DCC-8FA2-30660B093B37}"/>
              </a:ext>
            </a:extLst>
          </p:cNvPr>
          <p:cNvSpPr/>
          <p:nvPr/>
        </p:nvSpPr>
        <p:spPr bwMode="auto">
          <a:xfrm>
            <a:off x="1628497" y="3505200"/>
            <a:ext cx="5888182" cy="3810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400" kern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We Have Confidence…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3:4</a:t>
            </a:r>
          </a:p>
        </p:txBody>
      </p:sp>
    </p:spTree>
    <p:extLst>
      <p:ext uri="{BB962C8B-B14F-4D97-AF65-F5344CB8AC3E}">
        <p14:creationId xmlns:p14="http://schemas.microsoft.com/office/powerpoint/2010/main" val="10445798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CCECFF"/>
                </a:solidFill>
              </a:rPr>
              <a:t>May…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2317" y="838200"/>
            <a:ext cx="8497456" cy="5487971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FFFF99"/>
                </a:solidFill>
              </a:rPr>
              <a:t>Lord direct your hearts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Many are directionally challenged – including some in </a:t>
            </a:r>
            <a:r>
              <a:rPr lang="en-US" altLang="en-US" sz="3100" dirty="0" err="1">
                <a:solidFill>
                  <a:schemeClr val="bg1"/>
                </a:solidFill>
              </a:rPr>
              <a:t>Thessalonia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Divine effect of gospel: lead, direct; concentrate heart in thought, will, emotions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We must </a:t>
            </a:r>
            <a:r>
              <a:rPr lang="en-US" altLang="en-US" sz="3100" dirty="0">
                <a:solidFill>
                  <a:srgbClr val="CCECFF"/>
                </a:solidFill>
              </a:rPr>
              <a:t>think right </a:t>
            </a:r>
            <a:r>
              <a:rPr lang="en-US" altLang="en-US" sz="3100" dirty="0">
                <a:solidFill>
                  <a:schemeClr val="bg1"/>
                </a:solidFill>
              </a:rPr>
              <a:t>to live right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We think right by </a:t>
            </a:r>
            <a:r>
              <a:rPr lang="en-US" altLang="en-US" sz="3100" dirty="0">
                <a:solidFill>
                  <a:srgbClr val="CCECFF"/>
                </a:solidFill>
              </a:rPr>
              <a:t>knowing His Word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3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28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CCECFF"/>
                </a:solidFill>
              </a:rPr>
              <a:t>May…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2317" y="838200"/>
            <a:ext cx="8497456" cy="5487971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2400" dirty="0">
                <a:solidFill>
                  <a:schemeClr val="bg1"/>
                </a:solidFill>
              </a:rPr>
              <a:t>Lord direct your hearts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CCFFFF"/>
                </a:solidFill>
              </a:rPr>
              <a:t>Into the love of God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Human response to gospel: love of God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Grow in understanding His love 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altLang="en-US" sz="3100" dirty="0">
                <a:solidFill>
                  <a:srgbClr val="CCFFFF"/>
                </a:solidFill>
              </a:rPr>
              <a:t>in appreciation of it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altLang="en-US" sz="3100" dirty="0">
                <a:solidFill>
                  <a:srgbClr val="CCFFFF"/>
                </a:solidFill>
              </a:rPr>
              <a:t>in practice of it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3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81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CCECFF"/>
                </a:solidFill>
              </a:rPr>
              <a:t>May…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2317" y="838200"/>
            <a:ext cx="8497456" cy="5487971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2400" dirty="0">
                <a:solidFill>
                  <a:schemeClr val="bg1"/>
                </a:solidFill>
              </a:rPr>
              <a:t>Lord direct your hearts</a:t>
            </a:r>
          </a:p>
          <a:p>
            <a:pPr>
              <a:spcAft>
                <a:spcPts val="600"/>
              </a:spcAft>
            </a:pPr>
            <a:r>
              <a:rPr lang="en-US" altLang="en-US" sz="2400" dirty="0">
                <a:solidFill>
                  <a:schemeClr val="bg1"/>
                </a:solidFill>
              </a:rPr>
              <a:t>Into the love of God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FFC000"/>
                </a:solidFill>
              </a:rPr>
              <a:t>Into the patience of Christ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Steadfastness </a:t>
            </a:r>
            <a:r>
              <a:rPr lang="en-US" altLang="en-US" sz="2400" dirty="0">
                <a:solidFill>
                  <a:schemeClr val="bg1"/>
                </a:solidFill>
              </a:rPr>
              <a:t>(ESV; NASB)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Endurance of Christ serves as our example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   – </a:t>
            </a:r>
            <a:r>
              <a:rPr lang="en-US" altLang="en-US" sz="3100" dirty="0">
                <a:solidFill>
                  <a:srgbClr val="FFC000"/>
                </a:solidFill>
              </a:rPr>
              <a:t>Christlike fortitude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</a:pPr>
            <a:endParaRPr lang="en-US" altLang="en-US" sz="3100" dirty="0">
              <a:solidFill>
                <a:srgbClr val="CCECFF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69E28EA-474D-9BE7-F2A9-B40331E76D57}"/>
              </a:ext>
            </a:extLst>
          </p:cNvPr>
          <p:cNvSpPr/>
          <p:nvPr/>
        </p:nvSpPr>
        <p:spPr>
          <a:xfrm>
            <a:off x="1628731" y="4419600"/>
            <a:ext cx="5896769" cy="1066800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99"/>
                </a:solidFill>
              </a:rPr>
              <a:t>If once saved, always saved,</a:t>
            </a:r>
            <a:br>
              <a:rPr lang="en-US" sz="3100" dirty="0">
                <a:solidFill>
                  <a:srgbClr val="FFFF99"/>
                </a:solidFill>
              </a:rPr>
            </a:br>
            <a:r>
              <a:rPr lang="en-US" sz="3100" dirty="0">
                <a:solidFill>
                  <a:srgbClr val="FFFF99"/>
                </a:solidFill>
              </a:rPr>
              <a:t>we don’t need this prayer</a:t>
            </a:r>
          </a:p>
        </p:txBody>
      </p:sp>
    </p:spTree>
    <p:extLst>
      <p:ext uri="{BB962C8B-B14F-4D97-AF65-F5344CB8AC3E}">
        <p14:creationId xmlns:p14="http://schemas.microsoft.com/office/powerpoint/2010/main" val="375392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644811" y="304800"/>
            <a:ext cx="7837170" cy="6096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Paul Gave Thanks, </a:t>
            </a:r>
            <a:r>
              <a:rPr kumimoji="0" lang="en-US" sz="2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2:13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718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Mentions all three Persons of Godhead</a:t>
            </a:r>
            <a:endParaRPr lang="en-US" altLang="en-US" sz="3400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i="1" dirty="0">
                <a:solidFill>
                  <a:srgbClr val="FFFF66"/>
                </a:solidFill>
              </a:rPr>
              <a:t>Bound</a:t>
            </a:r>
            <a:r>
              <a:rPr lang="en-US" altLang="en-US" sz="3100" dirty="0">
                <a:solidFill>
                  <a:schemeClr val="bg1"/>
                </a:solidFill>
              </a:rPr>
              <a:t> – ongoing debt (of thanks)</a:t>
            </a:r>
          </a:p>
          <a:p>
            <a:pPr>
              <a:spcAft>
                <a:spcPts val="300"/>
              </a:spcAft>
            </a:pPr>
            <a:r>
              <a:rPr lang="en-US" altLang="en-US" sz="3100" i="1" dirty="0">
                <a:solidFill>
                  <a:srgbClr val="FFFF66"/>
                </a:solidFill>
              </a:rPr>
              <a:t>Give thanks ‘always’ to God</a:t>
            </a:r>
            <a:r>
              <a:rPr lang="en-US" altLang="en-US" sz="3100" dirty="0">
                <a:solidFill>
                  <a:srgbClr val="FFFF66"/>
                </a:solidFill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– 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Every day is Thanksgiving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Many complain ‘always’  (</a:t>
            </a:r>
            <a:r>
              <a:rPr lang="en-US" altLang="en-US" sz="3100" i="1" dirty="0">
                <a:solidFill>
                  <a:schemeClr val="bg1"/>
                </a:solidFill>
              </a:rPr>
              <a:t>Israel</a:t>
            </a:r>
            <a:r>
              <a:rPr lang="en-US" altLang="en-US" sz="3100" dirty="0">
                <a:solidFill>
                  <a:schemeClr val="bg1"/>
                </a:solidFill>
              </a:rPr>
              <a:t>)</a:t>
            </a:r>
          </a:p>
          <a:p>
            <a:pPr>
              <a:spcAft>
                <a:spcPts val="300"/>
              </a:spcAft>
            </a:pPr>
            <a:r>
              <a:rPr lang="en-US" altLang="en-US" sz="3100" i="1" dirty="0">
                <a:solidFill>
                  <a:srgbClr val="FFFF66"/>
                </a:solidFill>
              </a:rPr>
              <a:t>Brethren</a:t>
            </a:r>
            <a:r>
              <a:rPr lang="en-US" altLang="en-US" sz="3100" dirty="0">
                <a:solidFill>
                  <a:schemeClr val="bg1"/>
                </a:solidFill>
              </a:rPr>
              <a:t> – children of same Father; bond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Paul knew it in spite of </a:t>
            </a:r>
            <a:r>
              <a:rPr lang="en-US" altLang="en-US" sz="3100" dirty="0">
                <a:solidFill>
                  <a:srgbClr val="CCFFFF"/>
                </a:solidFill>
              </a:rPr>
              <a:t>disobedience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br>
              <a:rPr lang="en-US" altLang="en-US" sz="3100" dirty="0">
                <a:solidFill>
                  <a:schemeClr val="bg1"/>
                </a:solidFill>
              </a:rPr>
            </a:br>
            <a:r>
              <a:rPr lang="en-US" altLang="en-US" sz="3100" dirty="0">
                <a:solidFill>
                  <a:schemeClr val="bg1"/>
                </a:solidFill>
              </a:rPr>
              <a:t>(2 Th.3),   </a:t>
            </a:r>
            <a:r>
              <a:rPr lang="en-US" altLang="en-US" sz="3100" dirty="0">
                <a:solidFill>
                  <a:srgbClr val="CCFFFF"/>
                </a:solidFill>
              </a:rPr>
              <a:t>grief</a:t>
            </a:r>
            <a:r>
              <a:rPr lang="en-US" altLang="en-US" sz="3100" dirty="0">
                <a:solidFill>
                  <a:schemeClr val="bg1"/>
                </a:solidFill>
              </a:rPr>
              <a:t> (2 Co.),   </a:t>
            </a:r>
            <a:r>
              <a:rPr lang="en-US" altLang="en-US" sz="3100" dirty="0">
                <a:solidFill>
                  <a:srgbClr val="CCFFFF"/>
                </a:solidFill>
              </a:rPr>
              <a:t>envy</a:t>
            </a:r>
            <a:r>
              <a:rPr lang="en-US" altLang="en-US" sz="3100" dirty="0">
                <a:solidFill>
                  <a:schemeClr val="bg1"/>
                </a:solidFill>
              </a:rPr>
              <a:t> (Phil.1)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0E6E85A-B4E4-B58C-34A8-9A01FD65F6D8}"/>
              </a:ext>
            </a:extLst>
          </p:cNvPr>
          <p:cNvSpPr/>
          <p:nvPr/>
        </p:nvSpPr>
        <p:spPr>
          <a:xfrm>
            <a:off x="1171339" y="5257800"/>
            <a:ext cx="6801323" cy="1108364"/>
          </a:xfrm>
          <a:prstGeom prst="rect">
            <a:avLst/>
          </a:prstGeom>
          <a:solidFill>
            <a:schemeClr val="tx1"/>
          </a:solidFill>
          <a:ln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99"/>
                </a:solidFill>
              </a:rPr>
              <a:t>“Brotherly love is still the distinguishing</a:t>
            </a:r>
            <a:br>
              <a:rPr lang="en-US" sz="3000" dirty="0">
                <a:solidFill>
                  <a:srgbClr val="FFFF99"/>
                </a:solidFill>
              </a:rPr>
            </a:br>
            <a:r>
              <a:rPr lang="en-US" sz="3000" dirty="0">
                <a:solidFill>
                  <a:srgbClr val="FFFF99"/>
                </a:solidFill>
              </a:rPr>
              <a:t>badge of every Christian”</a:t>
            </a:r>
            <a:r>
              <a:rPr lang="en-US" dirty="0">
                <a:solidFill>
                  <a:srgbClr val="FFFF99"/>
                </a:solidFill>
              </a:rPr>
              <a:t> </a:t>
            </a:r>
            <a:r>
              <a:rPr lang="en-US" dirty="0"/>
              <a:t>– Henry </a:t>
            </a:r>
          </a:p>
        </p:txBody>
      </p:sp>
    </p:spTree>
    <p:extLst>
      <p:ext uri="{BB962C8B-B14F-4D97-AF65-F5344CB8AC3E}">
        <p14:creationId xmlns:p14="http://schemas.microsoft.com/office/powerpoint/2010/main" val="307596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21256" cy="10668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3100" i="1" dirty="0">
                <a:solidFill>
                  <a:srgbClr val="FFFF66"/>
                </a:solidFill>
              </a:rPr>
              <a:t>Beloved by the Lord </a:t>
            </a:r>
            <a:r>
              <a:rPr lang="en-US" altLang="en-US" sz="2000" dirty="0">
                <a:solidFill>
                  <a:schemeClr val="bg1"/>
                </a:solidFill>
              </a:rPr>
              <a:t>(ESV; NASB)</a:t>
            </a:r>
            <a:endParaRPr lang="en-US" altLang="en-US" sz="3400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Not only dear to Paul, but to God</a:t>
            </a:r>
          </a:p>
          <a:p>
            <a:pPr lvl="1">
              <a:spcAft>
                <a:spcPts val="9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Focus on Lord, not persecutors (Ac.7)</a:t>
            </a:r>
          </a:p>
          <a:p>
            <a:pPr>
              <a:spcAft>
                <a:spcPts val="600"/>
              </a:spcAft>
            </a:pPr>
            <a:r>
              <a:rPr lang="en-US" altLang="en-US" sz="3100" i="1" dirty="0">
                <a:solidFill>
                  <a:srgbClr val="FFFF66"/>
                </a:solidFill>
              </a:rPr>
              <a:t>Chosen to salvation </a:t>
            </a:r>
            <a:r>
              <a:rPr lang="en-US" altLang="en-US" sz="3100" dirty="0">
                <a:solidFill>
                  <a:schemeClr val="bg1"/>
                </a:solidFill>
              </a:rPr>
              <a:t>– </a:t>
            </a:r>
          </a:p>
          <a:p>
            <a:pPr>
              <a:spcAft>
                <a:spcPts val="600"/>
              </a:spcAft>
            </a:pPr>
            <a:endParaRPr lang="en-US" altLang="en-US" sz="31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altLang="en-US" sz="31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altLang="en-US" sz="31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sz="3100" i="1" dirty="0">
                <a:solidFill>
                  <a:srgbClr val="FFFF66"/>
                </a:solidFill>
              </a:rPr>
              <a:t>From the beginning</a:t>
            </a:r>
            <a:r>
              <a:rPr lang="en-US" altLang="en-US" sz="3100" dirty="0">
                <a:solidFill>
                  <a:schemeClr val="bg1"/>
                </a:solidFill>
              </a:rPr>
              <a:t> – as Ph.4:15 </a:t>
            </a:r>
            <a:r>
              <a:rPr lang="en-US" altLang="en-US" sz="2400" dirty="0">
                <a:solidFill>
                  <a:schemeClr val="bg1"/>
                </a:solidFill>
              </a:rPr>
              <a:t>[ASV; NASB]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Variant: </a:t>
            </a:r>
            <a:r>
              <a:rPr lang="en-US" altLang="en-US" sz="3100" i="1" dirty="0" err="1">
                <a:solidFill>
                  <a:srgbClr val="FFFF66"/>
                </a:solidFill>
              </a:rPr>
              <a:t>firstfruits</a:t>
            </a:r>
            <a:r>
              <a:rPr lang="en-US" altLang="en-US" sz="3500" i="1" dirty="0">
                <a:solidFill>
                  <a:srgbClr val="FFFF66"/>
                </a:solidFill>
              </a:rPr>
              <a:t> </a:t>
            </a:r>
            <a:r>
              <a:rPr lang="en-US" altLang="en-US" sz="2800" dirty="0">
                <a:solidFill>
                  <a:schemeClr val="bg1"/>
                </a:solidFill>
              </a:rPr>
              <a:t>– </a:t>
            </a:r>
            <a:r>
              <a:rPr lang="en-US" altLang="en-US" sz="2400" dirty="0">
                <a:solidFill>
                  <a:schemeClr val="bg1"/>
                </a:solidFill>
              </a:rPr>
              <a:t>[ESV; Gk. NT]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C641A6-CD57-1E82-4CB3-6F40B78DBCEF}"/>
              </a:ext>
            </a:extLst>
          </p:cNvPr>
          <p:cNvSpPr/>
          <p:nvPr/>
        </p:nvSpPr>
        <p:spPr>
          <a:xfrm>
            <a:off x="533400" y="2971800"/>
            <a:ext cx="2667000" cy="144780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CC"/>
                </a:solidFill>
              </a:rPr>
              <a:t>Past deliverance,</a:t>
            </a:r>
            <a:br>
              <a:rPr lang="en-US" sz="3100" dirty="0">
                <a:solidFill>
                  <a:srgbClr val="CCFFCC"/>
                </a:solidFill>
              </a:rPr>
            </a:br>
            <a:r>
              <a:rPr lang="en-US" sz="3100" dirty="0"/>
              <a:t>1 Th.5:9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9738EE-8CF2-7FFB-24FC-EDCA925A1107}"/>
              </a:ext>
            </a:extLst>
          </p:cNvPr>
          <p:cNvSpPr/>
          <p:nvPr/>
        </p:nvSpPr>
        <p:spPr>
          <a:xfrm>
            <a:off x="3247535" y="2971800"/>
            <a:ext cx="2667000" cy="144780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CC"/>
                </a:solidFill>
              </a:rPr>
              <a:t>Present process,</a:t>
            </a:r>
            <a:br>
              <a:rPr lang="en-US" sz="3100" dirty="0">
                <a:solidFill>
                  <a:srgbClr val="CCFFCC"/>
                </a:solidFill>
              </a:rPr>
            </a:br>
            <a:r>
              <a:rPr lang="en-US" sz="3100" dirty="0"/>
              <a:t>1 Tim.1:15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BE7E8A-C978-68F8-1503-8AF05D91AA19}"/>
              </a:ext>
            </a:extLst>
          </p:cNvPr>
          <p:cNvSpPr/>
          <p:nvPr/>
        </p:nvSpPr>
        <p:spPr>
          <a:xfrm>
            <a:off x="5961670" y="2971800"/>
            <a:ext cx="2667000" cy="144780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CC"/>
                </a:solidFill>
              </a:rPr>
              <a:t>Future</a:t>
            </a:r>
            <a:br>
              <a:rPr lang="en-US" sz="3100" dirty="0">
                <a:solidFill>
                  <a:srgbClr val="CCFFCC"/>
                </a:solidFill>
              </a:rPr>
            </a:br>
            <a:r>
              <a:rPr lang="en-US" sz="3100" dirty="0">
                <a:solidFill>
                  <a:srgbClr val="CCFFCC"/>
                </a:solidFill>
              </a:rPr>
              <a:t>hope,</a:t>
            </a:r>
            <a:br>
              <a:rPr lang="en-US" sz="3100" dirty="0">
                <a:solidFill>
                  <a:srgbClr val="CCFFCC"/>
                </a:solidFill>
              </a:rPr>
            </a:br>
            <a:r>
              <a:rPr lang="en-US" sz="3100" dirty="0"/>
              <a:t>1 Th.5:8</a:t>
            </a:r>
          </a:p>
        </p:txBody>
      </p:sp>
    </p:spTree>
    <p:extLst>
      <p:ext uri="{BB962C8B-B14F-4D97-AF65-F5344CB8AC3E}">
        <p14:creationId xmlns:p14="http://schemas.microsoft.com/office/powerpoint/2010/main" val="4138066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i="1" dirty="0">
                <a:solidFill>
                  <a:srgbClr val="CCFFCC"/>
                </a:solidFill>
              </a:rPr>
              <a:t>Through sanctification by the Spirit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Set apart: </a:t>
            </a:r>
            <a:r>
              <a:rPr lang="en-US" altLang="en-US" sz="3100" dirty="0">
                <a:solidFill>
                  <a:schemeClr val="bg1"/>
                </a:solidFill>
              </a:rPr>
              <a:t>holiness, consecration, personal dedication to the interests of the deity </a:t>
            </a:r>
            <a:br>
              <a:rPr lang="en-US" altLang="en-US" sz="3100" dirty="0">
                <a:solidFill>
                  <a:schemeClr val="bg1"/>
                </a:solidFill>
              </a:rPr>
            </a:br>
            <a:r>
              <a:rPr lang="en-US" altLang="en-US" sz="2200" dirty="0">
                <a:solidFill>
                  <a:schemeClr val="bg1"/>
                </a:solidFill>
              </a:rPr>
              <a:t>– BDAG    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How?  Pursue holiness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Conditions on our part:  1 Th.4:3-7 (‘clean house’).   2 Tim.2:21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Truth: Jn.17:14-17</a:t>
            </a:r>
          </a:p>
        </p:txBody>
      </p:sp>
    </p:spTree>
    <p:extLst>
      <p:ext uri="{BB962C8B-B14F-4D97-AF65-F5344CB8AC3E}">
        <p14:creationId xmlns:p14="http://schemas.microsoft.com/office/powerpoint/2010/main" val="371446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914400"/>
          </a:xfrm>
        </p:spPr>
        <p:txBody>
          <a:bodyPr/>
          <a:lstStyle/>
          <a:p>
            <a:r>
              <a:rPr lang="en-US" altLang="en-US" sz="2800" i="1" dirty="0">
                <a:solidFill>
                  <a:srgbClr val="FFFF00"/>
                </a:solidFill>
              </a:rPr>
              <a:t>Through sanctification by the Spirit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8674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sz="3100" i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And belief in the truth</a:t>
            </a:r>
            <a:r>
              <a:rPr lang="en-US" altLang="en-US" sz="3100" i="1" dirty="0">
                <a:solidFill>
                  <a:srgbClr val="FFFF66"/>
                </a:solidFill>
              </a:rPr>
              <a:t> </a:t>
            </a:r>
            <a:r>
              <a:rPr lang="en-US" altLang="en-US" sz="3100" i="1" dirty="0">
                <a:solidFill>
                  <a:schemeClr val="bg1"/>
                </a:solidFill>
              </a:rPr>
              <a:t>–</a:t>
            </a:r>
            <a:r>
              <a:rPr lang="en-US" altLang="en-US" sz="3100" i="1" dirty="0">
                <a:solidFill>
                  <a:srgbClr val="FFFF66"/>
                </a:solidFill>
              </a:rPr>
              <a:t> </a:t>
            </a:r>
          </a:p>
          <a:p>
            <a:pPr lvl="1"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2 Th.2:10-12, condemned for rejecting truth  [= salvation is conditional]</a:t>
            </a:r>
          </a:p>
          <a:p>
            <a:pPr lvl="2">
              <a:spcBef>
                <a:spcPts val="600"/>
              </a:spcBef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Holy Spirit sanctifies</a:t>
            </a:r>
          </a:p>
          <a:p>
            <a:pPr lvl="2">
              <a:spcBef>
                <a:spcPts val="600"/>
              </a:spcBef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We believe truth (a condition we must meet).   1 Th.2:13</a:t>
            </a:r>
          </a:p>
          <a:p>
            <a:pPr lvl="3">
              <a:spcBef>
                <a:spcPts val="600"/>
              </a:spcBef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Love truth especially when it corrects us.   </a:t>
            </a:r>
            <a:r>
              <a:rPr lang="en-US" altLang="en-US" sz="3100" u="sng" dirty="0">
                <a:solidFill>
                  <a:schemeClr val="bg1"/>
                </a:solidFill>
              </a:rPr>
              <a:t>1 K.22:…16</a:t>
            </a:r>
            <a:r>
              <a:rPr lang="en-US" altLang="en-US" sz="3100" dirty="0">
                <a:solidFill>
                  <a:schemeClr val="bg1"/>
                </a:solidFill>
              </a:rPr>
              <a:t>   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Salvation</a:t>
            </a:r>
            <a:r>
              <a:rPr lang="en-US" altLang="en-US" sz="31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en-US" sz="3100" u="sng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commences</a:t>
            </a:r>
            <a:r>
              <a:rPr lang="en-US" altLang="en-US" sz="31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with new birth, </a:t>
            </a:r>
            <a:r>
              <a:rPr lang="en-US" altLang="en-US" sz="3100" u="sng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continues</a:t>
            </a:r>
            <a:r>
              <a:rPr lang="en-US" altLang="en-US" sz="31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in maturity of character, </a:t>
            </a:r>
            <a:r>
              <a:rPr lang="en-US" altLang="en-US" sz="3100" u="sng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culminates</a:t>
            </a:r>
            <a:r>
              <a:rPr lang="en-US" altLang="en-US" sz="31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in heavenly glory</a:t>
            </a:r>
          </a:p>
          <a:p>
            <a:pPr marL="914400" lvl="2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73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619305" y="304800"/>
            <a:ext cx="5888182" cy="3810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Why Paul Gave Thanks, 2:13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6E86ADFD-8D4D-F251-AAA5-5CD773AD6292}"/>
              </a:ext>
            </a:extLst>
          </p:cNvPr>
          <p:cNvSpPr/>
          <p:nvPr/>
        </p:nvSpPr>
        <p:spPr bwMode="auto">
          <a:xfrm>
            <a:off x="657519" y="838200"/>
            <a:ext cx="7837170" cy="6096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Called by the Gospel, </a:t>
            </a:r>
            <a:r>
              <a:rPr kumimoji="0" lang="en-US" sz="2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2:14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605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Honor to be called by a dignitary</a:t>
            </a:r>
            <a:endParaRPr lang="en-US" altLang="en-US" sz="3400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9436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The greatest call:  2 Th.1:11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99"/>
                </a:solidFill>
              </a:rPr>
              <a:t>Thanksgiving passes into exhortation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FFFF99"/>
                </a:solidFill>
              </a:rPr>
              <a:t>How?</a:t>
            </a:r>
            <a:r>
              <a:rPr lang="en-US" altLang="en-US" sz="3100" dirty="0">
                <a:solidFill>
                  <a:srgbClr val="CCECFF"/>
                </a:solidFill>
              </a:rPr>
              <a:t>  </a:t>
            </a:r>
            <a:r>
              <a:rPr lang="en-US" altLang="en-US" sz="3100" dirty="0">
                <a:solidFill>
                  <a:schemeClr val="bg1"/>
                </a:solidFill>
              </a:rPr>
              <a:t>Invited, Mt.22:3-14.    2 Pt.1:10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NOT by mystifying experience.    </a:t>
            </a:r>
            <a:r>
              <a:rPr lang="en-US" altLang="en-US" sz="3100" dirty="0">
                <a:solidFill>
                  <a:srgbClr val="CCECFF"/>
                </a:solidFill>
              </a:rPr>
              <a:t>GPTG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NOT by supernatural whisper  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NOT through dream or whim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FFFF99"/>
                </a:solidFill>
              </a:rPr>
              <a:t>By (through) gospel,</a:t>
            </a:r>
            <a:r>
              <a:rPr lang="en-US" altLang="en-US" sz="3100" dirty="0">
                <a:solidFill>
                  <a:schemeClr val="bg1"/>
                </a:solidFill>
              </a:rPr>
              <a:t> 2:14  </a:t>
            </a:r>
          </a:p>
          <a:p>
            <a:pPr lvl="1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Divine grace does not exclude </a:t>
            </a:r>
            <a:r>
              <a:rPr lang="en-US" altLang="en-US" sz="3100" dirty="0" err="1">
                <a:solidFill>
                  <a:schemeClr val="bg1"/>
                </a:solidFill>
              </a:rPr>
              <a:t>obed-ience</a:t>
            </a:r>
            <a:r>
              <a:rPr lang="en-US" altLang="en-US" sz="3100" dirty="0">
                <a:solidFill>
                  <a:schemeClr val="bg1"/>
                </a:solidFill>
              </a:rPr>
              <a:t>.  1:8.  1 Pt.4:17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82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11886</TotalTime>
  <Words>1279</Words>
  <Application>Microsoft Office PowerPoint</Application>
  <PresentationFormat>On-screen Show (4:3)</PresentationFormat>
  <Paragraphs>174</Paragraphs>
  <Slides>27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Verdana</vt:lpstr>
      <vt:lpstr>Wingdings</vt:lpstr>
      <vt:lpstr>1_Default Design</vt:lpstr>
      <vt:lpstr>Default Design</vt:lpstr>
      <vt:lpstr>PowerPoint Presentation</vt:lpstr>
      <vt:lpstr>2 Thes. 2:13 – 3:5 </vt:lpstr>
      <vt:lpstr>PowerPoint Presentation</vt:lpstr>
      <vt:lpstr>Mentions all three Persons of Godhead</vt:lpstr>
      <vt:lpstr>Beloved by the Lord (ESV; NASB)</vt:lpstr>
      <vt:lpstr>Through sanctification by the Spirit</vt:lpstr>
      <vt:lpstr>Through sanctification by the Spirit</vt:lpstr>
      <vt:lpstr>PowerPoint Presentation</vt:lpstr>
      <vt:lpstr>Honor to be called by a dignitary</vt:lpstr>
      <vt:lpstr>PowerPoint Presentation</vt:lpstr>
      <vt:lpstr>Stand fast [firm]</vt:lpstr>
      <vt:lpstr>Hold on [to traditions]</vt:lpstr>
      <vt:lpstr>PowerPoint Presentation</vt:lpstr>
      <vt:lpstr>Power comes through…</vt:lpstr>
      <vt:lpstr>Power comes through…</vt:lpstr>
      <vt:lpstr>PowerPoint Presentation</vt:lpstr>
      <vt:lpstr>Paul’s request</vt:lpstr>
      <vt:lpstr>Paul’s request</vt:lpstr>
      <vt:lpstr>Paul’s request</vt:lpstr>
      <vt:lpstr>PowerPoint Presentation</vt:lpstr>
      <vt:lpstr>Lord will . . . </vt:lpstr>
      <vt:lpstr>PowerPoint Presentation</vt:lpstr>
      <vt:lpstr>We have confidence in you …</vt:lpstr>
      <vt:lpstr>PowerPoint Presentation</vt:lpstr>
      <vt:lpstr>May…</vt:lpstr>
      <vt:lpstr>May…</vt:lpstr>
      <vt:lpstr>May…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1171</cp:revision>
  <dcterms:created xsi:type="dcterms:W3CDTF">2011-08-18T15:42:19Z</dcterms:created>
  <dcterms:modified xsi:type="dcterms:W3CDTF">2023-03-10T12:43:05Z</dcterms:modified>
</cp:coreProperties>
</file>