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507" r:id="rId4"/>
    <p:sldId id="492" r:id="rId5"/>
    <p:sldId id="493" r:id="rId6"/>
    <p:sldId id="494" r:id="rId7"/>
    <p:sldId id="495" r:id="rId8"/>
    <p:sldId id="509" r:id="rId9"/>
    <p:sldId id="496" r:id="rId10"/>
    <p:sldId id="498" r:id="rId11"/>
    <p:sldId id="499" r:id="rId12"/>
    <p:sldId id="500" r:id="rId13"/>
    <p:sldId id="501" r:id="rId14"/>
    <p:sldId id="373" r:id="rId15"/>
    <p:sldId id="428" r:id="rId16"/>
    <p:sldId id="502" r:id="rId17"/>
    <p:sldId id="503" r:id="rId18"/>
    <p:sldId id="506" r:id="rId19"/>
    <p:sldId id="504" r:id="rId20"/>
    <p:sldId id="505" r:id="rId21"/>
    <p:sldId id="50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CFFCC"/>
    <a:srgbClr val="FFCC66"/>
    <a:srgbClr val="CCFFFF"/>
    <a:srgbClr val="FFFF66"/>
    <a:srgbClr val="CCECFF"/>
    <a:srgbClr val="800000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94660"/>
  </p:normalViewPr>
  <p:slideViewPr>
    <p:cSldViewPr>
      <p:cViewPr varScale="1">
        <p:scale>
          <a:sx n="94" d="100"/>
          <a:sy n="94" d="100"/>
        </p:scale>
        <p:origin x="826" y="9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046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4170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9012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8455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887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834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3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97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59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685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308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891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205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42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579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2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Back to Basics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5:14 – </a:t>
            </a:r>
            <a:r>
              <a:rPr lang="en-US" altLang="en-US" sz="3100" i="1" dirty="0">
                <a:solidFill>
                  <a:srgbClr val="CCFFCC"/>
                </a:solidFill>
              </a:rPr>
              <a:t>have their senses exercised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Hb.5 – spiritual training</a:t>
            </a:r>
          </a:p>
          <a:p>
            <a:pPr>
              <a:spcAft>
                <a:spcPts val="9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What if Olympic athletes were as lacking in dedication as some Christians…?</a:t>
            </a:r>
          </a:p>
          <a:p>
            <a:pPr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Discipline is the key</a:t>
            </a:r>
          </a:p>
          <a:p>
            <a:pPr marL="457200" lvl="1" indent="-45720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5:14 –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CCFFCC"/>
                </a:solidFill>
              </a:rPr>
              <a:t>discern both good and evil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 Th.5:22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Spiritual infancy is dangerous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Babies are naïve </a:t>
            </a:r>
          </a:p>
        </p:txBody>
      </p:sp>
    </p:spTree>
    <p:extLst>
      <p:ext uri="{BB962C8B-B14F-4D97-AF65-F5344CB8AC3E}">
        <p14:creationId xmlns:p14="http://schemas.microsoft.com/office/powerpoint/2010/main" val="181153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6:1 – </a:t>
            </a:r>
            <a:r>
              <a:rPr lang="en-US" altLang="en-US" sz="3100" i="1" dirty="0">
                <a:solidFill>
                  <a:srgbClr val="CCFFCC"/>
                </a:solidFill>
              </a:rPr>
              <a:t>therefore</a:t>
            </a:r>
          </a:p>
          <a:p>
            <a:pPr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 conclusion of 5:12-14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6:1 –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3100" i="1" u="sng" dirty="0">
                <a:solidFill>
                  <a:srgbClr val="CCFFCC"/>
                </a:solidFill>
              </a:rPr>
              <a:t>leaving</a:t>
            </a:r>
            <a:r>
              <a:rPr lang="en-US" altLang="en-US" sz="3100" i="1" dirty="0">
                <a:solidFill>
                  <a:srgbClr val="CCFFCC"/>
                </a:solidFill>
              </a:rPr>
              <a:t> the discussion…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As a </a:t>
            </a:r>
            <a:r>
              <a:rPr lang="en-US" altLang="en-US" sz="3100" u="sng" dirty="0">
                <a:solidFill>
                  <a:srgbClr val="FFFF99"/>
                </a:solidFill>
              </a:rPr>
              <a:t>lover</a:t>
            </a:r>
            <a:r>
              <a:rPr lang="en-US" altLang="en-US" sz="3100" dirty="0">
                <a:solidFill>
                  <a:srgbClr val="FFFF99"/>
                </a:solidFill>
              </a:rPr>
              <a:t>?</a:t>
            </a:r>
            <a:r>
              <a:rPr lang="en-US" altLang="en-US" sz="3100" dirty="0">
                <a:solidFill>
                  <a:schemeClr val="bg1"/>
                </a:solidFill>
              </a:rPr>
              <a:t>  (forsake; abandon) - </a:t>
            </a:r>
            <a:r>
              <a:rPr lang="en-US" altLang="en-US" sz="3000" dirty="0">
                <a:solidFill>
                  <a:srgbClr val="CCFFCC"/>
                </a:solidFill>
              </a:rPr>
              <a:t>a danger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As a </a:t>
            </a:r>
            <a:r>
              <a:rPr lang="en-US" altLang="en-US" sz="3100" u="sng" dirty="0">
                <a:solidFill>
                  <a:srgbClr val="FFFF99"/>
                </a:solidFill>
              </a:rPr>
              <a:t>teacher</a:t>
            </a:r>
            <a:r>
              <a:rPr lang="en-US" altLang="en-US" sz="3100" dirty="0">
                <a:solidFill>
                  <a:srgbClr val="FFFF99"/>
                </a:solidFill>
              </a:rPr>
              <a:t>? </a:t>
            </a:r>
            <a:r>
              <a:rPr lang="en-US" altLang="en-US" sz="3100" dirty="0">
                <a:solidFill>
                  <a:schemeClr val="bg1"/>
                </a:solidFill>
              </a:rPr>
              <a:t> (we will leave this chapter for the next) - </a:t>
            </a:r>
            <a:r>
              <a:rPr lang="en-US" altLang="en-US" sz="3000" dirty="0">
                <a:solidFill>
                  <a:srgbClr val="CCFFCC"/>
                </a:solidFill>
              </a:rPr>
              <a:t>readers are not up to the task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Implies </a:t>
            </a:r>
            <a:r>
              <a:rPr lang="en-US" altLang="en-US" sz="3100" dirty="0">
                <a:solidFill>
                  <a:srgbClr val="CCFFFF"/>
                </a:solidFill>
              </a:rPr>
              <a:t>progress</a:t>
            </a:r>
            <a:r>
              <a:rPr lang="en-US" altLang="en-US" sz="3100" dirty="0">
                <a:solidFill>
                  <a:schemeClr val="bg1"/>
                </a:solidFill>
              </a:rPr>
              <a:t>; build on foundation laid in earlier chapters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First principles are stepping stones, not a stopping place</a:t>
            </a:r>
          </a:p>
        </p:txBody>
      </p:sp>
    </p:spTree>
    <p:extLst>
      <p:ext uri="{BB962C8B-B14F-4D97-AF65-F5344CB8AC3E}">
        <p14:creationId xmlns:p14="http://schemas.microsoft.com/office/powerpoint/2010/main" val="125150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6:1 – </a:t>
            </a:r>
            <a:r>
              <a:rPr lang="en-US" altLang="en-US" sz="3100" i="1" dirty="0">
                <a:solidFill>
                  <a:srgbClr val="CCFFCC"/>
                </a:solidFill>
              </a:rPr>
              <a:t>elementary teaching; go on to perfection</a:t>
            </a:r>
          </a:p>
          <a:p>
            <a:pPr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6:1 matches 5:14 – grow or die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1: </a:t>
            </a:r>
            <a:r>
              <a:rPr lang="en-US" altLang="en-US" sz="3100" i="1" dirty="0">
                <a:solidFill>
                  <a:srgbClr val="CCFFCC"/>
                </a:solidFill>
              </a:rPr>
              <a:t>not laying again the foundation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Foundations are good, </a:t>
            </a:r>
            <a:r>
              <a:rPr lang="en-US" altLang="en-US" sz="3100" u="sng" dirty="0">
                <a:solidFill>
                  <a:schemeClr val="bg1"/>
                </a:solidFill>
              </a:rPr>
              <a:t>but</a:t>
            </a:r>
            <a:r>
              <a:rPr lang="en-US" altLang="en-US" sz="3100" dirty="0">
                <a:solidFill>
                  <a:schemeClr val="bg1"/>
                </a:solidFill>
              </a:rPr>
              <a:t> no one lays a foundation over and over without building on it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 church cannot always feed on baby food</a:t>
            </a:r>
            <a:endParaRPr lang="en-US" altLang="en-US" sz="35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are Christians for 30 years but do not have 30 years of growth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Six topics illustrate what writer has in mind</a:t>
            </a:r>
          </a:p>
        </p:txBody>
      </p:sp>
    </p:spTree>
    <p:extLst>
      <p:ext uri="{BB962C8B-B14F-4D97-AF65-F5344CB8AC3E}">
        <p14:creationId xmlns:p14="http://schemas.microsoft.com/office/powerpoint/2010/main" val="37293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876692" y="6096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Repentance From Dead Works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Dead 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Works of sin that bring death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Ro.6:23 . . . Hb.6:4-6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Denominational preachers view baptism as dead work; warn that it produces death (trust it instead of Savior)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Were </a:t>
            </a:r>
            <a:r>
              <a:rPr lang="en-US" alt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they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baptized?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Mk.16:16, believe + baptism = lost??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Ac.2:38, repent + baptism = ??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 is work – Jn.6:27-29</a:t>
            </a: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Dead 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Repentance from dead works demands a change of conduct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MDR – one-loosed, both-loosed position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the guilty may remain in adultery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Handcuffs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does repentance demand?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Rv.2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I gave her time to repent of her sexual immorality, and she did not repent. 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22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Indeed I will cast her into a sickbed, and those who commit adultery with her into great tribulation, unless they repent of their deeds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6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1. </a:t>
            </a:r>
            <a:r>
              <a:rPr lang="en-US" altLang="en-US" sz="3400" dirty="0">
                <a:solidFill>
                  <a:srgbClr val="CCFFFF"/>
                </a:solidFill>
              </a:rPr>
              <a:t>Dead works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Repentance from dead works demands a change of conduct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MDR – one-loosed, both-loosed position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the guilty may remain in adultery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Handcuffs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does repentance demand?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Rv.9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21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</a:t>
            </a:r>
            <a:r>
              <a:rPr lang="en-US" alt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 they did not repent of their murders or their sorceries or their sexual immorality or their thefts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Repentance: can’t stay in sin and please God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93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795758" y="609600"/>
            <a:ext cx="5553268" cy="457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Repentance From Dead Works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C7F9010-F833-6CC7-ED20-C5A5ECDFD02E}"/>
              </a:ext>
            </a:extLst>
          </p:cNvPr>
          <p:cNvSpPr/>
          <p:nvPr/>
        </p:nvSpPr>
        <p:spPr bwMode="auto">
          <a:xfrm>
            <a:off x="876692" y="1219200"/>
            <a:ext cx="7391400" cy="12192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rgbClr val="CC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Faith Toward God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723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</a:rPr>
              <a:t>Faith -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8382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Hb.11:1…6, verbs (action words)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Faith is </a:t>
            </a: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doing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</a:t>
            </a: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Diligently seek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 – Esau, Hb.12:17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do some have to lose something to seek it?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Denom.: “Faith is the only thing you can do without doing anything” (? ? ?)</a:t>
            </a:r>
            <a:endParaRPr lang="en-US" alt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7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baseline="30000" dirty="0">
                <a:solidFill>
                  <a:srgbClr val="FFFFCC"/>
                </a:solidFill>
              </a:rPr>
              <a:t>2. </a:t>
            </a:r>
            <a:r>
              <a:rPr lang="en-US" altLang="en-US" sz="3400" dirty="0">
                <a:solidFill>
                  <a:srgbClr val="CCFFFF"/>
                </a:solidFill>
              </a:rPr>
              <a:t>Faith - 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3:18-19, disobedient = unbelief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11:30, Rahab’s faith contrasts with others’ disobedience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Hb.11 – faith requires verbs of action throughout</a:t>
            </a:r>
            <a:endParaRPr lang="en-US" alt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3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Knowledge of facts is not enough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FFFF99"/>
                </a:solidFill>
              </a:rPr>
              <a:t>Some Christians do not have a knowledge of basic facts of gospel . . . or books of NT</a:t>
            </a:r>
          </a:p>
        </p:txBody>
      </p:sp>
    </p:spTree>
    <p:extLst>
      <p:ext uri="{BB962C8B-B14F-4D97-AF65-F5344CB8AC3E}">
        <p14:creationId xmlns:p14="http://schemas.microsoft.com/office/powerpoint/2010/main" val="396918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FF"/>
                </a:solidFill>
              </a:rPr>
              <a:t>True faith – Hebrews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762000"/>
            <a:ext cx="8458200" cy="5638800"/>
          </a:xfrm>
        </p:spPr>
        <p:txBody>
          <a:bodyPr/>
          <a:lstStyle/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4:2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hearing word w/o faith is worthless. 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Sm.3:10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6:12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faith / patience opposite of sluggish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10:22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full assurance of faith; baptism</a:t>
            </a:r>
          </a:p>
          <a:p>
            <a:pPr>
              <a:spcAft>
                <a:spcPts val="7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11:4,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way to worship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11:5-6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, necessary for pleasing God</a:t>
            </a:r>
            <a:endParaRPr lang="en-US" alt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0"/>
              </a:spcAft>
              <a:buNone/>
            </a:pPr>
            <a:endParaRPr lang="en-US" altLang="en-US" sz="27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1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61722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A Christian who does not grow puts soul in eternal peril</a:t>
            </a:r>
          </a:p>
          <a:p>
            <a:pPr marL="0" indent="0" algn="ctr">
              <a:spcAft>
                <a:spcPts val="3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Hb.5:11-6:20, </a:t>
            </a:r>
            <a:r>
              <a:rPr lang="en-US" altLang="en-US" sz="3100" dirty="0">
                <a:solidFill>
                  <a:srgbClr val="CCFFCC"/>
                </a:solidFill>
              </a:rPr>
              <a:t>apostasy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Writer must discuss Melchizedek, </a:t>
            </a:r>
            <a:r>
              <a:rPr lang="en-US" altLang="en-US" sz="3100" dirty="0">
                <a:solidFill>
                  <a:schemeClr val="bg1"/>
                </a:solidFill>
              </a:rPr>
              <a:t>10-11</a:t>
            </a:r>
          </a:p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Much to say, hard to explain . . . 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because writer can’t express it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because subject is too complex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Because the hearers are immature</a:t>
            </a:r>
          </a:p>
        </p:txBody>
      </p:sp>
    </p:spTree>
    <p:extLst>
      <p:ext uri="{BB962C8B-B14F-4D97-AF65-F5344CB8AC3E}">
        <p14:creationId xmlns:p14="http://schemas.microsoft.com/office/powerpoint/2010/main" val="291146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Christians have </a:t>
            </a:r>
            <a:r>
              <a:rPr lang="en-US" altLang="en-US" sz="3100" i="1" u="sng" dirty="0">
                <a:solidFill>
                  <a:srgbClr val="FFFFCC"/>
                </a:solidFill>
              </a:rPr>
              <a:t>become</a:t>
            </a:r>
            <a:r>
              <a:rPr lang="en-US" altLang="en-US" sz="3100" dirty="0">
                <a:solidFill>
                  <a:schemeClr val="bg1"/>
                </a:solidFill>
              </a:rPr>
              <a:t> immature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were not sluggish at first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Was it . . .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1. </a:t>
            </a:r>
            <a:r>
              <a:rPr lang="en-US" altLang="en-US" sz="3100" dirty="0">
                <a:solidFill>
                  <a:srgbClr val="FFCC66"/>
                </a:solidFill>
              </a:rPr>
              <a:t>Hard work / fatigue?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2. </a:t>
            </a:r>
            <a:r>
              <a:rPr lang="en-US" altLang="en-US" sz="3100" dirty="0">
                <a:solidFill>
                  <a:srgbClr val="FFCC66"/>
                </a:solidFill>
              </a:rPr>
              <a:t>Satisfaction with present growth?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3. </a:t>
            </a:r>
            <a:r>
              <a:rPr lang="en-US" altLang="en-US" sz="3100" dirty="0">
                <a:solidFill>
                  <a:srgbClr val="FFCC66"/>
                </a:solidFill>
              </a:rPr>
              <a:t>Bored with reading / hearing?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4. </a:t>
            </a:r>
            <a:r>
              <a:rPr lang="en-US" altLang="en-US" sz="3100" dirty="0">
                <a:solidFill>
                  <a:srgbClr val="FFCC66"/>
                </a:solidFill>
              </a:rPr>
              <a:t>Short attention span?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5. </a:t>
            </a:r>
            <a:r>
              <a:rPr lang="en-US" altLang="en-US" sz="3100" dirty="0">
                <a:solidFill>
                  <a:srgbClr val="FFCC66"/>
                </a:solidFill>
              </a:rPr>
              <a:t>Pride?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6. </a:t>
            </a:r>
            <a:r>
              <a:rPr lang="en-US" altLang="en-US" sz="3100" dirty="0">
                <a:solidFill>
                  <a:srgbClr val="FFCC66"/>
                </a:solidFill>
              </a:rPr>
              <a:t>Easily distracted?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7. </a:t>
            </a:r>
            <a:r>
              <a:rPr lang="en-US" altLang="en-US" sz="3100" dirty="0">
                <a:solidFill>
                  <a:srgbClr val="FFCC66"/>
                </a:solidFill>
              </a:rPr>
              <a:t>Give up too quickly?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FFFF66"/>
                </a:solidFill>
              </a:rPr>
              <a:t>8. </a:t>
            </a:r>
            <a:r>
              <a:rPr lang="en-US" altLang="en-US" sz="3100" dirty="0">
                <a:solidFill>
                  <a:srgbClr val="FFCC66"/>
                </a:solidFill>
              </a:rPr>
              <a:t>Limit studies to one issue?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706FFB6-E0DA-A627-2CA8-F65A7173F6D5}"/>
              </a:ext>
            </a:extLst>
          </p:cNvPr>
          <p:cNvSpPr/>
          <p:nvPr/>
        </p:nvSpPr>
        <p:spPr>
          <a:xfrm>
            <a:off x="5791200" y="3507175"/>
            <a:ext cx="2667000" cy="175062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Indifference and neglect stunt growth</a:t>
            </a:r>
          </a:p>
        </p:txBody>
      </p:sp>
    </p:spTree>
    <p:extLst>
      <p:ext uri="{BB962C8B-B14F-4D97-AF65-F5344CB8AC3E}">
        <p14:creationId xmlns:p14="http://schemas.microsoft.com/office/powerpoint/2010/main" val="286746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2400" dirty="0">
                <a:solidFill>
                  <a:schemeClr val="bg1"/>
                </a:solidFill>
              </a:rPr>
              <a:t>Some Christians have </a:t>
            </a:r>
            <a:r>
              <a:rPr lang="en-US" altLang="en-US" sz="2400" u="sng" dirty="0">
                <a:solidFill>
                  <a:schemeClr val="bg1"/>
                </a:solidFill>
              </a:rPr>
              <a:t>become</a:t>
            </a:r>
            <a:r>
              <a:rPr lang="en-US" altLang="en-US" sz="2400" dirty="0">
                <a:solidFill>
                  <a:schemeClr val="bg1"/>
                </a:solidFill>
              </a:rPr>
              <a:t> immature</a:t>
            </a:r>
          </a:p>
          <a:p>
            <a:pPr>
              <a:spcAft>
                <a:spcPts val="0"/>
              </a:spcAft>
            </a:pPr>
            <a:r>
              <a:rPr lang="en-US" altLang="en-US" sz="3100" u="sng" dirty="0">
                <a:solidFill>
                  <a:schemeClr val="bg1"/>
                </a:solidFill>
              </a:rPr>
              <a:t>Dull</a:t>
            </a:r>
            <a:r>
              <a:rPr lang="en-US" altLang="en-US" sz="3100" dirty="0">
                <a:solidFill>
                  <a:schemeClr val="bg1"/>
                </a:solidFill>
              </a:rPr>
              <a:t> of </a:t>
            </a:r>
            <a:r>
              <a:rPr lang="en-US" altLang="en-US" sz="3100" u="sng" dirty="0">
                <a:solidFill>
                  <a:schemeClr val="bg1"/>
                </a:solidFill>
              </a:rPr>
              <a:t>hearing</a:t>
            </a: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Sluggish</a:t>
            </a:r>
            <a:r>
              <a:rPr lang="en-US" altLang="en-US" sz="3100" dirty="0">
                <a:solidFill>
                  <a:schemeClr val="bg1"/>
                </a:solidFill>
              </a:rPr>
              <a:t>  (hard of hearing)</a:t>
            </a:r>
          </a:p>
          <a:p>
            <a:pPr lvl="1"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Writer is concerned about </a:t>
            </a:r>
            <a:r>
              <a:rPr lang="en-US" altLang="en-US" sz="3100" dirty="0">
                <a:solidFill>
                  <a:srgbClr val="FFFFCC"/>
                </a:solidFill>
              </a:rPr>
              <a:t>receiver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Their problem is mental / spiritual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Old problems often stay too long – Hb.5:12-6:3</a:t>
            </a: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15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5:12-14 – writer needs to discuss Melchizedek – Christ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 his class is on preschool level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11: </a:t>
            </a:r>
            <a:r>
              <a:rPr lang="en-US" altLang="en-US" sz="3100" dirty="0">
                <a:solidFill>
                  <a:srgbClr val="CCFFFF"/>
                </a:solidFill>
              </a:rPr>
              <a:t>they </a:t>
            </a:r>
            <a:r>
              <a:rPr lang="en-US" altLang="en-US" sz="3100" b="1" i="1" u="sng" dirty="0">
                <a:solidFill>
                  <a:srgbClr val="CC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</a:t>
            </a:r>
            <a:r>
              <a:rPr lang="en-US" altLang="en-US" sz="3100" dirty="0">
                <a:solidFill>
                  <a:srgbClr val="CCFFFF"/>
                </a:solidFill>
              </a:rPr>
              <a:t> dull of hearing </a:t>
            </a:r>
            <a:r>
              <a:rPr lang="en-US" altLang="en-US" sz="3100" dirty="0">
                <a:solidFill>
                  <a:schemeClr val="bg1"/>
                </a:solidFill>
              </a:rPr>
              <a:t>(slow, sluggish) . . . </a:t>
            </a:r>
            <a:r>
              <a:rPr lang="en-US" altLang="en-US" sz="3100" u="sng" dirty="0">
                <a:solidFill>
                  <a:srgbClr val="CCFFFF"/>
                </a:solidFill>
              </a:rPr>
              <a:t>hard to explain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Ignorance destroys souls   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2 Pt.3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16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also in all his epistles, speaking in them of these things, in which are some things hard to understand, which untaught and unstable people twist to their own destruction 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6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Neglect destroys souls  </a:t>
            </a:r>
          </a:p>
          <a:p>
            <a:pPr marL="339725" indent="0">
              <a:spcAft>
                <a:spcPts val="60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Mt.13</a:t>
            </a:r>
            <a:r>
              <a:rPr lang="en-US" altLang="en-US" sz="3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Therefore I speak to them in parables, because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seeing they do not see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hearing they do not hear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 they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understand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altLang="en-US" sz="3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in them the prophecy of Isaiah is fulfilled, which says: ‘Hearing you will hear and shall not under-stand, And seeing you will see and not perceive;    </a:t>
            </a:r>
            <a:r>
              <a:rPr lang="en-US" altLang="en-US" sz="3000" baseline="30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  <a:r>
              <a:rPr lang="en-US" alt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hearts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this people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grown dull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Their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ears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hard of hearing, And their </a:t>
            </a:r>
            <a:r>
              <a:rPr lang="en-US" altLang="en-US" sz="3000" u="sng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eyes</a:t>
            </a:r>
            <a:r>
              <a:rPr lang="en-US" altLang="en-US" sz="3000" dirty="0">
                <a:solidFill>
                  <a:srgbClr val="FFFF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they have closed, Lest they should see with their eyes and hear with their ears, Lest they should understand with their hearts and turn, So that I should heal them.</a:t>
            </a:r>
          </a:p>
          <a:p>
            <a:pPr>
              <a:spcAft>
                <a:spcPts val="0"/>
              </a:spcAft>
            </a:pPr>
            <a:endParaRPr lang="en-US" altLang="en-US" sz="3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7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5:12 – </a:t>
            </a:r>
            <a:r>
              <a:rPr lang="en-US" altLang="en-US" sz="3100" i="1" dirty="0">
                <a:solidFill>
                  <a:srgbClr val="CCFFCC"/>
                </a:solidFill>
              </a:rPr>
              <a:t>by this time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Growth takes time; not time alone  </a:t>
            </a:r>
          </a:p>
          <a:p>
            <a:pPr lvl="1"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Preoccupied?  addicted to fun?  …work?  …bored?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5:12 –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CCFFCC"/>
                </a:solidFill>
              </a:rPr>
              <a:t>ought to be teachers</a:t>
            </a:r>
          </a:p>
          <a:p>
            <a:pPr>
              <a:spcAft>
                <a:spcPts val="8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Christians for so long…should be teaching others; fell back so far that they need some-one to teach them ABC’s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5:12 – </a:t>
            </a:r>
            <a:r>
              <a:rPr lang="en-US" altLang="en-US" sz="3100" dirty="0">
                <a:solidFill>
                  <a:srgbClr val="CCFFCC"/>
                </a:solidFill>
              </a:rPr>
              <a:t>need someone to teach you again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Need remedial course in gospel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We must grow or die</a:t>
            </a:r>
          </a:p>
        </p:txBody>
      </p:sp>
    </p:spTree>
    <p:extLst>
      <p:ext uri="{BB962C8B-B14F-4D97-AF65-F5344CB8AC3E}">
        <p14:creationId xmlns:p14="http://schemas.microsoft.com/office/powerpoint/2010/main" val="213214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400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5:12-13 – </a:t>
            </a:r>
            <a:r>
              <a:rPr lang="en-US" altLang="en-US" sz="3100" i="1" dirty="0">
                <a:solidFill>
                  <a:srgbClr val="CCFFCC"/>
                </a:solidFill>
              </a:rPr>
              <a:t>first principles</a:t>
            </a:r>
          </a:p>
          <a:p>
            <a:pPr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ABC’s…   Cannot grow strong only on milk</a:t>
            </a:r>
          </a:p>
          <a:p>
            <a:pPr marL="457200" lvl="1" indent="-45720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5:14 –</a:t>
            </a:r>
            <a:r>
              <a:rPr lang="en-US" altLang="en-US" sz="2700" dirty="0">
                <a:solidFill>
                  <a:schemeClr val="bg1"/>
                </a:solidFill>
              </a:rPr>
              <a:t> </a:t>
            </a:r>
            <a:r>
              <a:rPr lang="en-US" altLang="en-US" sz="3100" i="1" dirty="0">
                <a:solidFill>
                  <a:srgbClr val="CCFFCC"/>
                </a:solidFill>
              </a:rPr>
              <a:t>solid food…for the mature</a:t>
            </a:r>
          </a:p>
          <a:p>
            <a:pPr lvl="1">
              <a:spcAft>
                <a:spcPts val="1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Full-grown, mature, adult…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5:14 – </a:t>
            </a:r>
            <a:r>
              <a:rPr lang="en-US" altLang="en-US" sz="3100" dirty="0">
                <a:solidFill>
                  <a:srgbClr val="CCFFCC"/>
                </a:solidFill>
              </a:rPr>
              <a:t>by reason of use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i="1" dirty="0">
                <a:solidFill>
                  <a:srgbClr val="FFFFCC"/>
                </a:solidFill>
              </a:rPr>
              <a:t>Practice</a:t>
            </a:r>
            <a:r>
              <a:rPr lang="en-US" altLang="en-US" sz="3100" dirty="0">
                <a:solidFill>
                  <a:schemeClr val="bg1"/>
                </a:solidFill>
              </a:rPr>
              <a:t>, habit, doing again and again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‘Use it or lose it’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Can’t read Bible once and become a spiritual giant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Good habits help us grow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bg1"/>
                </a:solidFill>
              </a:rPr>
              <a:t>Bad habits stunt growth</a:t>
            </a:r>
          </a:p>
        </p:txBody>
      </p:sp>
    </p:spTree>
    <p:extLst>
      <p:ext uri="{BB962C8B-B14F-4D97-AF65-F5344CB8AC3E}">
        <p14:creationId xmlns:p14="http://schemas.microsoft.com/office/powerpoint/2010/main" val="397999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11931</TotalTime>
  <Words>1077</Words>
  <Application>Microsoft Office PowerPoint</Application>
  <PresentationFormat>On-screen Show (4:3)</PresentationFormat>
  <Paragraphs>135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Verdana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Dead works</vt:lpstr>
      <vt:lpstr>1. Dead works</vt:lpstr>
      <vt:lpstr>1. Dead works</vt:lpstr>
      <vt:lpstr>PowerPoint Presentation</vt:lpstr>
      <vt:lpstr>2. Faith - God</vt:lpstr>
      <vt:lpstr>2. Faith - God</vt:lpstr>
      <vt:lpstr>True faith – Hebrews 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1163</cp:revision>
  <dcterms:created xsi:type="dcterms:W3CDTF">2011-08-18T15:42:19Z</dcterms:created>
  <dcterms:modified xsi:type="dcterms:W3CDTF">2023-03-10T13:00:02Z</dcterms:modified>
</cp:coreProperties>
</file>