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5" r:id="rId2"/>
    <p:sldId id="587" r:id="rId3"/>
    <p:sldId id="571" r:id="rId4"/>
    <p:sldId id="598" r:id="rId5"/>
    <p:sldId id="572" r:id="rId6"/>
    <p:sldId id="573" r:id="rId7"/>
    <p:sldId id="599" r:id="rId8"/>
    <p:sldId id="588" r:id="rId9"/>
    <p:sldId id="589" r:id="rId10"/>
    <p:sldId id="590" r:id="rId11"/>
    <p:sldId id="574" r:id="rId12"/>
    <p:sldId id="591" r:id="rId13"/>
    <p:sldId id="592" r:id="rId14"/>
    <p:sldId id="593" r:id="rId15"/>
    <p:sldId id="594" r:id="rId16"/>
    <p:sldId id="600" r:id="rId17"/>
    <p:sldId id="595" r:id="rId18"/>
    <p:sldId id="575" r:id="rId19"/>
    <p:sldId id="601" r:id="rId20"/>
    <p:sldId id="596" r:id="rId21"/>
    <p:sldId id="597" r:id="rId22"/>
    <p:sldId id="57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99FF66"/>
    <a:srgbClr val="CCFFCC"/>
    <a:srgbClr val="FFFFCC"/>
    <a:srgbClr val="FFCC66"/>
    <a:srgbClr val="00FFCC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Congregational Independence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1423240" y="770511"/>
            <a:ext cx="6297521" cy="488092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Three Types of Church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7151-6866-9696-1B73-241B5DBFD5E6}"/>
              </a:ext>
            </a:extLst>
          </p:cNvPr>
          <p:cNvSpPr txBox="1">
            <a:spLocks/>
          </p:cNvSpPr>
          <p:nvPr/>
        </p:nvSpPr>
        <p:spPr bwMode="auto">
          <a:xfrm>
            <a:off x="766116" y="1441255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Practice Does Not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Always Match Preaching</a:t>
            </a:r>
          </a:p>
        </p:txBody>
      </p:sp>
    </p:spTree>
    <p:extLst>
      <p:ext uri="{BB962C8B-B14F-4D97-AF65-F5344CB8AC3E}">
        <p14:creationId xmlns:p14="http://schemas.microsoft.com/office/powerpoint/2010/main" val="110691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148027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Many who plead for Bible pattern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do not always practice what they preach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4127"/>
            <a:ext cx="8229600" cy="5099538"/>
          </a:xfrm>
        </p:spPr>
        <p:txBody>
          <a:bodyPr/>
          <a:lstStyle/>
          <a:p>
            <a:pPr marL="0" lvl="0" indent="0" defTabSz="509588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Campbell wanted Brush Run Church to join Redstone Association   </a:t>
            </a:r>
          </a:p>
          <a:p>
            <a:pPr marL="0" lvl="0" indent="0" algn="ctr" defTabSz="509588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latin typeface="Helvetica"/>
              </a:rPr>
              <a:t>[Where does NT authorize an</a:t>
            </a:r>
            <a:br>
              <a:rPr lang="en-US" altLang="en-US" sz="3100" dirty="0">
                <a:solidFill>
                  <a:srgbClr val="CCFFFF"/>
                </a:solidFill>
                <a:latin typeface="Helvetica"/>
              </a:rPr>
            </a:br>
            <a:r>
              <a:rPr lang="en-US" altLang="en-US" sz="3100" dirty="0">
                <a:solidFill>
                  <a:srgbClr val="CCFFFF"/>
                </a:solidFill>
                <a:latin typeface="Helvetica"/>
              </a:rPr>
              <a:t>association of churches????]</a:t>
            </a:r>
          </a:p>
          <a:p>
            <a:pPr marL="0" lvl="0" indent="0" defTabSz="5095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Six years with Mahoning Association (1824) </a:t>
            </a:r>
          </a:p>
          <a:p>
            <a:pPr marL="0" lvl="0" indent="0" defTabSz="5095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	They dissolved in 1830 to operate 	independently; A.C. </a:t>
            </a:r>
            <a:r>
              <a:rPr lang="en-US" altLang="en-US" sz="3100" u="sng" dirty="0">
                <a:solidFill>
                  <a:srgbClr val="EDECEB"/>
                </a:solidFill>
                <a:latin typeface="Helvetica"/>
              </a:rPr>
              <a:t>objected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389068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May 1831, A.C. advocated a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church made up of local churches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5167"/>
            <a:ext cx="8229600" cy="4896205"/>
          </a:xfrm>
        </p:spPr>
        <p:txBody>
          <a:bodyPr/>
          <a:lstStyle/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His reasoning…</a:t>
            </a:r>
          </a:p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66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“Must preach gospel to world”</a:t>
            </a:r>
          </a:p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66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“Bible does not tell </a:t>
            </a:r>
            <a:r>
              <a:rPr lang="en-US" altLang="en-US" sz="3100" i="1" dirty="0">
                <a:solidFill>
                  <a:srgbClr val="CCFFCC"/>
                </a:solidFill>
              </a:rPr>
              <a:t>how”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lvl="0" indent="0" eaLnBrk="1" hangingPunct="1">
              <a:buNone/>
            </a:pPr>
            <a:r>
              <a:rPr lang="en-US" altLang="en-US" sz="2400" dirty="0">
                <a:solidFill>
                  <a:srgbClr val="FFCC66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“This requires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dirty="0">
                <a:solidFill>
                  <a:srgbClr val="CCFFCC"/>
                </a:solidFill>
              </a:rPr>
              <a:t>organization and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dirty="0">
                <a:solidFill>
                  <a:srgbClr val="CCFFCC"/>
                </a:solidFill>
              </a:rPr>
              <a:t>oversight” </a:t>
            </a:r>
            <a:r>
              <a:rPr lang="en-US" altLang="en-US" sz="3100" dirty="0">
                <a:solidFill>
                  <a:srgbClr val="CCFFCC"/>
                </a:solidFill>
                <a:sym typeface="Wingdings" panose="05000000000000000000" pitchFamily="2" charset="2"/>
              </a:rPr>
              <a:t> </a:t>
            </a:r>
          </a:p>
          <a:p>
            <a:pPr marL="1066800" lvl="1" indent="-609600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* Missionary Society </a:t>
            </a:r>
          </a:p>
          <a:p>
            <a:pPr marL="1066800" lvl="1" indent="-609600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* 1849, first president – A. Campbell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4" y="169682"/>
            <a:ext cx="8587818" cy="6221691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“Every individual disciple is a particular member of that body (or congregation) with which he is united in Christian communion; and </a:t>
            </a:r>
            <a:r>
              <a:rPr lang="en-US" altLang="en-US" sz="3100" i="1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whole of that </a:t>
            </a:r>
            <a:r>
              <a:rPr lang="en-US" altLang="en-US" sz="3100" i="1" u="sng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r>
              <a:rPr lang="en-US" altLang="en-US" sz="3100" i="1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which he belongs is but a </a:t>
            </a:r>
            <a:r>
              <a:rPr lang="en-US" altLang="en-US" sz="3100" i="1" u="sng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</a:t>
            </a:r>
            <a:r>
              <a:rPr lang="en-US" altLang="en-US" sz="3100" i="1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that great </a:t>
            </a:r>
            <a:r>
              <a:rPr lang="en-US" altLang="en-US" sz="3100" i="1" u="sng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lang="en-US" altLang="en-US" sz="3100" i="1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which is figuratively called ‘the body of Christ</a:t>
            </a:r>
            <a:r>
              <a:rPr lang="en-US" altLang="en-US" sz="3100" i="1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the head of the whole body, or Christian congregation; not merely or specially of one community,</a:t>
            </a:r>
            <a:r>
              <a:rPr lang="en-US" altLang="en-US" sz="3100" i="1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100" i="1" dirty="0">
                <a:solidFill>
                  <a:srgbClr val="FFF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of all the separate communities as constituting one kingdom</a:t>
            </a:r>
            <a:r>
              <a:rPr lang="en-US" altLang="en-US" sz="3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Millennial Harbinger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 a Christian a member of a member of body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Pushed collective action of churches –  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[denomination]</a:t>
            </a:r>
          </a:p>
          <a:p>
            <a:pPr marL="0" indent="0" eaLnBrk="1" hangingPunct="1">
              <a:buNone/>
            </a:pPr>
            <a:endParaRPr lang="en-US" altLang="en-US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31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0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268660"/>
            <a:ext cx="8568965" cy="6320680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“Now </a:t>
            </a:r>
            <a:r>
              <a:rPr lang="en-US" altLang="en-US" sz="3100" dirty="0">
                <a:solidFill>
                  <a:srgbClr val="66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Christ’s kingdom consists of 10,000 families or </a:t>
            </a:r>
            <a:r>
              <a:rPr lang="en-US" altLang="en-US" sz="3100" u="sng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churches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particular, distinct, and independent communities – </a:t>
            </a:r>
            <a:r>
              <a:rPr lang="en-US" altLang="en-US" sz="3100" dirty="0">
                <a:solidFill>
                  <a:srgbClr val="66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they to </a:t>
            </a:r>
            <a:r>
              <a:rPr lang="en-US" altLang="en-US" sz="3100" u="sng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in concert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main-</a:t>
            </a:r>
            <a:r>
              <a:rPr lang="en-US" altLang="en-US" sz="3100" dirty="0" err="1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tain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unity or interests, or cooperate in any system of conservation or enlargement, </a:t>
            </a:r>
            <a:r>
              <a:rPr lang="en-US" altLang="en-US" sz="3100" dirty="0">
                <a:solidFill>
                  <a:srgbClr val="66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consultation and </a:t>
            </a:r>
            <a:r>
              <a:rPr lang="en-US" altLang="en-US" sz="3100" u="sng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cooperation</a:t>
            </a:r>
            <a:r>
              <a:rPr lang="en-US" altLang="en-US" sz="31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  I affirm it to be, in my humble opinion, and from years of observation and experience impossible </a:t>
            </a:r>
            <a:r>
              <a:rPr lang="en-US" altLang="en-US" sz="2000" dirty="0">
                <a:solidFill>
                  <a:srgbClr val="EDECEB"/>
                </a:solidFill>
              </a:rPr>
              <a:t>– M. Harbinger</a:t>
            </a:r>
          </a:p>
          <a:p>
            <a:pPr marL="0" lvl="0" indent="0" eaLnBrk="1" hangingPunct="1">
              <a:buNone/>
            </a:pPr>
            <a:r>
              <a:rPr lang="en-US" altLang="en-US" sz="3000" dirty="0">
                <a:solidFill>
                  <a:srgbClr val="EDECE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[unscriptural]</a:t>
            </a:r>
          </a:p>
          <a:p>
            <a:pPr marL="0" lvl="0" indent="0" defTabSz="631825" eaLnBrk="1" hangingPunct="1">
              <a:buNone/>
            </a:pPr>
            <a:endParaRPr lang="en-US" sz="2700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8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952"/>
            <a:ext cx="8229600" cy="6122713"/>
          </a:xfrm>
        </p:spPr>
        <p:txBody>
          <a:bodyPr/>
          <a:lstStyle/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If churches are systematically organized, they are </a:t>
            </a:r>
            <a:r>
              <a:rPr lang="en-US" altLang="en-US" sz="3100" i="1" dirty="0">
                <a:solidFill>
                  <a:srgbClr val="FFFF99"/>
                </a:solidFill>
              </a:rPr>
              <a:t>no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i="1" dirty="0">
                <a:solidFill>
                  <a:srgbClr val="FFFF99"/>
                </a:solidFill>
              </a:rPr>
              <a:t>longer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i="1" dirty="0">
                <a:solidFill>
                  <a:srgbClr val="FFFF99"/>
                </a:solidFill>
              </a:rPr>
              <a:t>independent</a:t>
            </a:r>
            <a:r>
              <a:rPr lang="en-US" altLang="en-US" sz="3100" dirty="0">
                <a:solidFill>
                  <a:srgbClr val="FFFF99"/>
                </a:solidFill>
              </a:rPr>
              <a:t>    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This makes each Christian </a:t>
            </a:r>
            <a:r>
              <a:rPr lang="en-US" altLang="en-US" sz="3100" dirty="0">
                <a:solidFill>
                  <a:srgbClr val="FFFF99"/>
                </a:solidFill>
              </a:rPr>
              <a:t>a </a:t>
            </a:r>
            <a:r>
              <a:rPr lang="en-US" altLang="en-US" sz="3100" i="1" dirty="0">
                <a:solidFill>
                  <a:srgbClr val="FFFF99"/>
                </a:solidFill>
              </a:rPr>
              <a:t>member of a member</a:t>
            </a:r>
            <a:r>
              <a:rPr lang="en-US" altLang="en-US" sz="3100" dirty="0">
                <a:solidFill>
                  <a:srgbClr val="EDECEB"/>
                </a:solidFill>
              </a:rPr>
              <a:t> of the body of Christ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This makes </a:t>
            </a:r>
            <a:r>
              <a:rPr lang="en-US" altLang="en-US" sz="3100" i="1" dirty="0">
                <a:solidFill>
                  <a:srgbClr val="FFFF99"/>
                </a:solidFill>
              </a:rPr>
              <a:t>each church a unit </a:t>
            </a:r>
            <a:r>
              <a:rPr lang="en-US" altLang="en-US" sz="3100" dirty="0">
                <a:solidFill>
                  <a:srgbClr val="EDECEB"/>
                </a:solidFill>
              </a:rPr>
              <a:t>of the </a:t>
            </a:r>
            <a:r>
              <a:rPr lang="en-US" altLang="en-US" sz="3100" u="sng" dirty="0">
                <a:solidFill>
                  <a:srgbClr val="EDECEB"/>
                </a:solidFill>
              </a:rPr>
              <a:t>universal</a:t>
            </a:r>
            <a:r>
              <a:rPr lang="en-US" altLang="en-US" sz="3100" dirty="0">
                <a:solidFill>
                  <a:srgbClr val="EDECEB"/>
                </a:solidFill>
              </a:rPr>
              <a:t> </a:t>
            </a:r>
            <a:r>
              <a:rPr lang="en-US" altLang="en-US" sz="3100" u="sng" dirty="0">
                <a:solidFill>
                  <a:srgbClr val="EDECEB"/>
                </a:solidFill>
              </a:rPr>
              <a:t>church</a:t>
            </a:r>
            <a:r>
              <a:rPr lang="en-US" altLang="en-US" sz="3100" dirty="0">
                <a:solidFill>
                  <a:srgbClr val="EDECEB"/>
                </a:solidFill>
              </a:rPr>
              <a:t> 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False beliefs lead to unscriptural practices 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Jn.15:5-6.   1 Co.12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1 Pt.2:17, </a:t>
            </a:r>
            <a:r>
              <a:rPr lang="en-US" altLang="en-US" sz="3100" u="sng" dirty="0">
                <a:solidFill>
                  <a:srgbClr val="EDECEB"/>
                </a:solidFill>
              </a:rPr>
              <a:t>brother</a:t>
            </a:r>
            <a:r>
              <a:rPr lang="en-US" altLang="en-US" sz="3100" dirty="0">
                <a:solidFill>
                  <a:srgbClr val="EDECEB"/>
                </a:solidFill>
              </a:rPr>
              <a:t>hood </a:t>
            </a:r>
          </a:p>
          <a:p>
            <a:pPr marL="0" lvl="0" indent="0" defTabSz="522288" eaLnBrk="1" hangingPunct="1">
              <a:lnSpc>
                <a:spcPct val="90000"/>
              </a:lnSpc>
              <a:buNone/>
            </a:pPr>
            <a:r>
              <a:rPr lang="en-US" altLang="en-US" sz="3100" dirty="0" err="1">
                <a:solidFill>
                  <a:srgbClr val="EDECEB"/>
                </a:solidFill>
              </a:rPr>
              <a:t>Church</a:t>
            </a:r>
            <a:r>
              <a:rPr lang="en-US" altLang="en-US" sz="3100" u="sng" dirty="0" err="1">
                <a:solidFill>
                  <a:srgbClr val="FFFFCC"/>
                </a:solidFill>
              </a:rPr>
              <a:t>hood</a:t>
            </a:r>
            <a:r>
              <a:rPr lang="en-US" altLang="en-US" sz="3100" dirty="0">
                <a:solidFill>
                  <a:srgbClr val="EDECEB"/>
                </a:solidFill>
              </a:rPr>
              <a:t>??? </a:t>
            </a:r>
            <a:endParaRPr lang="en-US" sz="3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2F82D-7907-1B57-4CCE-A2487B8A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897" y="3949831"/>
            <a:ext cx="3299362" cy="24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1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20" y="155537"/>
            <a:ext cx="8427561" cy="6396092"/>
          </a:xfrm>
        </p:spPr>
        <p:txBody>
          <a:bodyPr/>
          <a:lstStyle/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</a:rPr>
              <a:t>Some opposed Missionary </a:t>
            </a:r>
            <a:r>
              <a:rPr lang="en-US" altLang="en-US" sz="3100" dirty="0">
                <a:solidFill>
                  <a:schemeClr val="bg1"/>
                </a:solidFill>
              </a:rPr>
              <a:t>society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A. Campbell answered: ‘You are objecting to our </a:t>
            </a:r>
            <a:r>
              <a:rPr lang="en-US" altLang="en-US" sz="3100" u="sng" dirty="0">
                <a:solidFill>
                  <a:schemeClr val="bg1"/>
                </a:solidFill>
              </a:rPr>
              <a:t>method</a:t>
            </a:r>
            <a:r>
              <a:rPr lang="en-US" altLang="en-US" sz="3100" dirty="0">
                <a:solidFill>
                  <a:schemeClr val="bg1"/>
                </a:solidFill>
              </a:rPr>
              <a:t>.’    </a:t>
            </a:r>
          </a:p>
          <a:p>
            <a:pPr marL="339725" lvl="0" indent="-339725" defTabSz="522288" eaLnBrk="1" hangingPunct="1">
              <a:lnSpc>
                <a:spcPct val="90000"/>
              </a:lnSpc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99FF66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Go…Teach </a:t>
            </a:r>
            <a:r>
              <a:rPr lang="en-US" altLang="en-US" sz="3100" dirty="0">
                <a:solidFill>
                  <a:srgbClr val="CCFFFF"/>
                </a:solidFill>
              </a:rPr>
              <a:t>– </a:t>
            </a:r>
            <a:r>
              <a:rPr lang="en-US" altLang="en-US" sz="3100" u="sng" dirty="0">
                <a:solidFill>
                  <a:srgbClr val="CCFFFF"/>
                </a:solidFill>
              </a:rPr>
              <a:t>church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can send preacher / by plane / use </a:t>
            </a:r>
            <a:r>
              <a:rPr lang="en-US" altLang="en-US" sz="3100" dirty="0" err="1">
                <a:solidFill>
                  <a:schemeClr val="bg1"/>
                </a:solidFill>
              </a:rPr>
              <a:t>powerpoint</a:t>
            </a:r>
            <a:r>
              <a:rPr lang="en-US" altLang="en-US" sz="3100" dirty="0">
                <a:solidFill>
                  <a:schemeClr val="bg1"/>
                </a:solidFill>
              </a:rPr>
              <a:t>…   (</a:t>
            </a:r>
            <a:r>
              <a:rPr lang="en-US" altLang="en-US" sz="3100" u="sng" dirty="0">
                <a:solidFill>
                  <a:schemeClr val="bg1"/>
                </a:solidFill>
              </a:rPr>
              <a:t>methods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66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Go…Teach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  <a:r>
              <a:rPr lang="en-US" altLang="en-US" sz="3100" u="sng" dirty="0">
                <a:solidFill>
                  <a:srgbClr val="CCFFFF"/>
                </a:solidFill>
              </a:rPr>
              <a:t>sponsoring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u="sng" dirty="0">
                <a:solidFill>
                  <a:srgbClr val="CCFFFF"/>
                </a:solidFill>
              </a:rPr>
              <a:t>church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(methods)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   *Each church has its own treasury…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   *Contributes to / operates separate treasury…</a:t>
            </a:r>
          </a:p>
          <a:p>
            <a:pPr marL="0" lvl="0" indent="0" defTabSz="522288" eaLnBrk="1" hangingPunct="1">
              <a:lnSpc>
                <a:spcPct val="90000"/>
              </a:lnSpc>
              <a:spcAft>
                <a:spcPts val="7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   *Same </a:t>
            </a:r>
            <a:r>
              <a:rPr lang="en-US" altLang="en-US" sz="3000" dirty="0">
                <a:solidFill>
                  <a:schemeClr val="bg1"/>
                </a:solidFill>
              </a:rPr>
              <a:t>methods;</a:t>
            </a:r>
            <a:r>
              <a:rPr lang="en-US" altLang="en-US" sz="3000" dirty="0">
                <a:solidFill>
                  <a:srgbClr val="FFC000"/>
                </a:solidFill>
              </a:rPr>
              <a:t> support different organization</a:t>
            </a:r>
          </a:p>
          <a:p>
            <a:pPr marL="339725" lvl="0" indent="-339725" defTabSz="522288" eaLnBrk="1" hangingPunct="1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99FF66"/>
                </a:solidFill>
              </a:rPr>
              <a:t>3. </a:t>
            </a:r>
            <a:r>
              <a:rPr lang="en-US" altLang="en-US" sz="3100" dirty="0">
                <a:solidFill>
                  <a:srgbClr val="FFFFCC"/>
                </a:solidFill>
              </a:rPr>
              <a:t>Go…Teach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  <a:r>
              <a:rPr lang="en-US" altLang="en-US" sz="3100" u="sng" dirty="0">
                <a:solidFill>
                  <a:srgbClr val="CCFFFF"/>
                </a:solidFill>
              </a:rPr>
              <a:t>M</a:t>
            </a:r>
            <a:r>
              <a:rPr lang="en-US" altLang="en-US" sz="3100" dirty="0">
                <a:solidFill>
                  <a:srgbClr val="CCFFFF"/>
                </a:solidFill>
              </a:rPr>
              <a:t>. </a:t>
            </a:r>
            <a:r>
              <a:rPr lang="en-US" altLang="en-US" sz="3100" u="sng" dirty="0">
                <a:solidFill>
                  <a:srgbClr val="CCFFFF"/>
                </a:solidFill>
              </a:rPr>
              <a:t>Society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– preacher / plane / </a:t>
            </a:r>
            <a:r>
              <a:rPr lang="en-US" altLang="en-US" sz="3100" dirty="0" err="1">
                <a:solidFill>
                  <a:schemeClr val="bg1"/>
                </a:solidFill>
              </a:rPr>
              <a:t>powerpoint</a:t>
            </a:r>
            <a:r>
              <a:rPr lang="en-US" altLang="en-US" sz="3100" dirty="0">
                <a:solidFill>
                  <a:schemeClr val="bg1"/>
                </a:solidFill>
              </a:rPr>
              <a:t>…  </a:t>
            </a:r>
          </a:p>
          <a:p>
            <a:pPr marL="339725" lvl="0" indent="-339725" algn="ctr" defTabSz="522288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Problem is not methods, but </a:t>
            </a:r>
            <a:r>
              <a:rPr lang="en-US" altLang="en-US" sz="3100" u="sng" dirty="0">
                <a:solidFill>
                  <a:srgbClr val="CCFFCC"/>
                </a:solidFill>
              </a:rPr>
              <a:t>organization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C367330-3C0E-1EA6-32CA-EF3EC05F7C53}"/>
              </a:ext>
            </a:extLst>
          </p:cNvPr>
          <p:cNvSpPr/>
          <p:nvPr/>
        </p:nvSpPr>
        <p:spPr>
          <a:xfrm>
            <a:off x="358220" y="155537"/>
            <a:ext cx="8427560" cy="1456447"/>
          </a:xfrm>
          <a:prstGeom prst="wedgeRectCallout">
            <a:avLst>
              <a:gd name="adj1" fmla="val -4538"/>
              <a:gd name="adj2" fmla="val 7011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Only </a:t>
            </a:r>
            <a:r>
              <a:rPr lang="en-US" sz="3000" dirty="0">
                <a:solidFill>
                  <a:srgbClr val="99FF66"/>
                </a:solidFill>
              </a:rPr>
              <a:t>1. </a:t>
            </a:r>
            <a:r>
              <a:rPr lang="en-US" sz="3000" dirty="0"/>
              <a:t>preserves congregational independence</a:t>
            </a:r>
          </a:p>
          <a:p>
            <a:pPr algn="ctr"/>
            <a:r>
              <a:rPr lang="en-US" sz="3000" dirty="0"/>
              <a:t>Problem is not methods, but organization  </a:t>
            </a:r>
          </a:p>
          <a:p>
            <a:pPr algn="ctr"/>
            <a:r>
              <a:rPr lang="en-US" sz="3000" dirty="0"/>
              <a:t>No scripture for </a:t>
            </a:r>
            <a:r>
              <a:rPr lang="en-US" sz="3000" dirty="0">
                <a:solidFill>
                  <a:srgbClr val="99FF66"/>
                </a:solidFill>
              </a:rPr>
              <a:t>2.</a:t>
            </a:r>
            <a:r>
              <a:rPr lang="en-US" sz="3000" dirty="0"/>
              <a:t> or </a:t>
            </a:r>
            <a:r>
              <a:rPr lang="en-US" sz="3000" dirty="0">
                <a:solidFill>
                  <a:srgbClr val="99FF66"/>
                </a:solidFill>
              </a:rPr>
              <a:t>3.</a:t>
            </a:r>
            <a:r>
              <a:rPr lang="en-US" sz="3000" dirty="0"/>
              <a:t>    </a:t>
            </a:r>
            <a:r>
              <a:rPr lang="en-US" sz="3000" dirty="0">
                <a:solidFill>
                  <a:srgbClr val="FFFF99"/>
                </a:solidFill>
              </a:rPr>
              <a:t>2 Co.11:7-8</a:t>
            </a:r>
          </a:p>
        </p:txBody>
      </p:sp>
    </p:spTree>
    <p:extLst>
      <p:ext uri="{BB962C8B-B14F-4D97-AF65-F5344CB8AC3E}">
        <p14:creationId xmlns:p14="http://schemas.microsoft.com/office/powerpoint/2010/main" val="20346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1349098" y="531043"/>
            <a:ext cx="6468612" cy="488092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Three Types of Church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7151-6866-9696-1B73-241B5DBFD5E6}"/>
              </a:ext>
            </a:extLst>
          </p:cNvPr>
          <p:cNvSpPr txBox="1">
            <a:spLocks/>
          </p:cNvSpPr>
          <p:nvPr/>
        </p:nvSpPr>
        <p:spPr bwMode="auto">
          <a:xfrm>
            <a:off x="766116" y="1770833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Does God Want Congregations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to Act Independently?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4CAF79-C4FD-EF84-A02B-C0736FADEFD5}"/>
              </a:ext>
            </a:extLst>
          </p:cNvPr>
          <p:cNvSpPr txBox="1">
            <a:spLocks/>
          </p:cNvSpPr>
          <p:nvPr/>
        </p:nvSpPr>
        <p:spPr bwMode="auto">
          <a:xfrm>
            <a:off x="1353214" y="1153008"/>
            <a:ext cx="6468612" cy="488092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Peaching Does Not Always Match Practice</a:t>
            </a:r>
          </a:p>
        </p:txBody>
      </p:sp>
    </p:spTree>
    <p:extLst>
      <p:ext uri="{BB962C8B-B14F-4D97-AF65-F5344CB8AC3E}">
        <p14:creationId xmlns:p14="http://schemas.microsoft.com/office/powerpoint/2010/main" val="372623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203716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sz="3400" dirty="0">
                <a:solidFill>
                  <a:schemeClr val="bg1"/>
                </a:solidFill>
              </a:rPr>
              <a:t>Limits scope of each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congregation’s </a:t>
            </a:r>
            <a:r>
              <a:rPr lang="en-US" sz="3400" dirty="0">
                <a:solidFill>
                  <a:srgbClr val="FFFF00"/>
                </a:solidFill>
              </a:rPr>
              <a:t>treasury.</a:t>
            </a:r>
            <a:r>
              <a:rPr lang="en-US" sz="3400" dirty="0">
                <a:solidFill>
                  <a:schemeClr val="bg1"/>
                </a:solidFill>
              </a:rPr>
              <a:t>  1 Co.16:1-3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815"/>
            <a:ext cx="8229600" cy="5194680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lang="en-US" dirty="0">
                <a:solidFill>
                  <a:schemeClr val="bg1"/>
                </a:solidFill>
              </a:rPr>
              <a:t>Corinth </a:t>
            </a: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did not control Galatian churches</a:t>
            </a:r>
          </a:p>
          <a:p>
            <a:pPr marL="0" lvl="0" indent="0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Members of each flock contributed</a:t>
            </a:r>
          </a:p>
          <a:p>
            <a:pPr marL="0" lvl="0" indent="0" defTabSz="395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Each church chose own messengers, v.3 </a:t>
            </a:r>
          </a:p>
          <a:p>
            <a:pPr marL="0" lvl="0" indent="0" defTabSz="395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	*2 Co.8:19, 23</a:t>
            </a:r>
          </a:p>
          <a:p>
            <a:pPr marL="0" lvl="0" indent="0" defTabSz="395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	*2 Co.11:8, same true in evangelism   </a:t>
            </a:r>
            <a:br>
              <a:rPr lang="en-US" altLang="en-US" sz="3100" dirty="0">
                <a:solidFill>
                  <a:srgbClr val="EDECEB"/>
                </a:solidFill>
                <a:latin typeface="Helvetica"/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203716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sz="3400" dirty="0">
                <a:solidFill>
                  <a:schemeClr val="bg1"/>
                </a:solidFill>
              </a:rPr>
              <a:t>Limits scope of each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congregation’s </a:t>
            </a:r>
            <a:r>
              <a:rPr lang="en-US" sz="3400" dirty="0">
                <a:solidFill>
                  <a:srgbClr val="FFFF00"/>
                </a:solidFill>
              </a:rPr>
              <a:t>treasury.</a:t>
            </a:r>
            <a:r>
              <a:rPr lang="en-US" sz="3400" dirty="0">
                <a:solidFill>
                  <a:schemeClr val="bg1"/>
                </a:solidFill>
              </a:rPr>
              <a:t>  1 Co.16:1-3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5739"/>
            <a:ext cx="8229600" cy="5118755"/>
          </a:xfrm>
        </p:spPr>
        <p:txBody>
          <a:bodyPr/>
          <a:lstStyle/>
          <a:p>
            <a:pPr marL="0" lvl="0" indent="0" algn="ctr" defTabSz="395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Helvetica"/>
              </a:rPr>
              <a:t>*2 Co.11:8, same true in evangelism   </a:t>
            </a:r>
          </a:p>
          <a:p>
            <a:pPr lvl="0" defTabSz="395288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churches</a:t>
            </a: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”: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puts treasury on </a:t>
            </a:r>
            <a:r>
              <a:rPr lang="en-US" alt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basis</a:t>
            </a:r>
          </a:p>
          <a:p>
            <a:pPr lvl="0" defTabSz="395288" eaLnBrk="1" hangingPunct="1"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church had </a:t>
            </a:r>
            <a:r>
              <a:rPr lang="en-US" altLang="en-US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</a:t>
            </a: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funds; 	independent  </a:t>
            </a:r>
          </a:p>
          <a:p>
            <a:pPr lvl="0" defTabSz="395288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did </a:t>
            </a:r>
            <a:r>
              <a:rPr lang="en-US" altLang="en-US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alt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send it to someone else to send to someone else.   The money stopped where they sent it </a:t>
            </a:r>
            <a:endParaRPr lang="en-US" altLang="en-US" sz="3000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862"/>
            <a:ext cx="8229600" cy="5066975"/>
          </a:xfrm>
        </p:spPr>
        <p:txBody>
          <a:bodyPr/>
          <a:lstStyle/>
          <a:p>
            <a:pPr marL="282575" marR="0" lvl="0" indent="-2825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Plurality of saints…</a:t>
            </a:r>
          </a:p>
          <a:p>
            <a:pPr marL="282575" marR="0" lvl="0" indent="-2825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Pool abilities… </a:t>
            </a:r>
          </a:p>
          <a:p>
            <a:pPr marL="282575" marR="0" lvl="0" indent="-2825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 oversight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 does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authorize local churches to pool their abilities under a common oversight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organization of local churches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local church is over another local church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CE0628-141B-8F4B-17D7-1E8DFC78F423}"/>
              </a:ext>
            </a:extLst>
          </p:cNvPr>
          <p:cNvSpPr/>
          <p:nvPr/>
        </p:nvSpPr>
        <p:spPr bwMode="auto">
          <a:xfrm>
            <a:off x="838200" y="179109"/>
            <a:ext cx="7467600" cy="7352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Local church</a:t>
            </a:r>
          </a:p>
        </p:txBody>
      </p:sp>
    </p:spTree>
    <p:extLst>
      <p:ext uri="{BB962C8B-B14F-4D97-AF65-F5344CB8AC3E}">
        <p14:creationId xmlns:p14="http://schemas.microsoft.com/office/powerpoint/2010/main" val="103607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203716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2. </a:t>
            </a:r>
            <a:r>
              <a:rPr lang="en-US" sz="3400" dirty="0">
                <a:solidFill>
                  <a:schemeClr val="bg1"/>
                </a:solidFill>
              </a:rPr>
              <a:t>Limits scope of each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congregation’s </a:t>
            </a:r>
            <a:r>
              <a:rPr lang="en-US" sz="3400" dirty="0">
                <a:solidFill>
                  <a:srgbClr val="FFFF00"/>
                </a:solidFill>
              </a:rPr>
              <a:t>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669"/>
            <a:ext cx="8229600" cy="5081557"/>
          </a:xfrm>
        </p:spPr>
        <p:txBody>
          <a:bodyPr/>
          <a:lstStyle/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Acts 14:23, each had its own overseers</a:t>
            </a:r>
          </a:p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Ac.20:28, elders limited to one flock</a:t>
            </a:r>
          </a:p>
          <a:p>
            <a:pPr marL="0" lvl="0" indent="0" eaLnBrk="1" hangingPunct="1">
              <a:buNone/>
            </a:pPr>
            <a:r>
              <a:rPr lang="en-US" dirty="0">
                <a:solidFill>
                  <a:schemeClr val="bg1"/>
                </a:solidFill>
              </a:rPr>
              <a:t>1 Pt.5:1-2, shepherd flock among you (</a:t>
            </a:r>
            <a:r>
              <a:rPr lang="en-US" u="sng" dirty="0">
                <a:solidFill>
                  <a:schemeClr val="bg1"/>
                </a:solidFill>
              </a:rPr>
              <a:t>limited</a:t>
            </a:r>
            <a:r>
              <a:rPr lang="en-US" dirty="0">
                <a:solidFill>
                  <a:schemeClr val="bg1"/>
                </a:solidFill>
              </a:rPr>
              <a:t> scope)   </a:t>
            </a:r>
          </a:p>
          <a:p>
            <a:pPr marL="0" lvl="0" indent="0" eaLnBrk="1" hangingPunct="1">
              <a:buNone/>
            </a:pPr>
            <a:r>
              <a:rPr lang="en-US" dirty="0">
                <a:solidFill>
                  <a:schemeClr val="bg1"/>
                </a:solidFill>
              </a:rPr>
              <a:t>Many denominations have elders over the flock but also join a denominational organization</a:t>
            </a:r>
          </a:p>
          <a:p>
            <a:pPr marL="0" lvl="0" indent="0" eaLnBrk="1" hangingPunct="1">
              <a:buNone/>
            </a:pPr>
            <a:endParaRPr lang="en-US" altLang="en-US" sz="3600" dirty="0">
              <a:solidFill>
                <a:srgbClr val="EDECEB"/>
              </a:solidFill>
              <a:latin typeface="Helvetica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1203716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3. </a:t>
            </a:r>
            <a:r>
              <a:rPr lang="en-US" sz="3400" dirty="0">
                <a:solidFill>
                  <a:schemeClr val="bg1"/>
                </a:solidFill>
              </a:rPr>
              <a:t>Limits scope of each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congregation’s </a:t>
            </a:r>
            <a:r>
              <a:rPr lang="en-US" sz="3400" dirty="0">
                <a:solidFill>
                  <a:srgbClr val="FFFF00"/>
                </a:solidFill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815"/>
            <a:ext cx="8229600" cy="5081557"/>
          </a:xfrm>
        </p:spPr>
        <p:txBody>
          <a:bodyPr/>
          <a:lstStyle/>
          <a:p>
            <a:pPr marL="339725" lvl="0" indent="-339725" eaLnBrk="1" hangingPunct="1">
              <a:buNone/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Each church operates independently of other churches</a:t>
            </a:r>
          </a:p>
          <a:p>
            <a:pPr marL="339725" lvl="0" indent="-339725" eaLnBrk="1" hangingPunct="1">
              <a:buNone/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Each church acts as if it is the only church on earth</a:t>
            </a:r>
          </a:p>
          <a:p>
            <a:pPr marL="0" lvl="0" indent="0" eaLnBrk="1" hangingPunct="1">
              <a:buNone/>
            </a:pPr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2 Co.11:8; 1 Th.1:8, no diocese</a:t>
            </a:r>
          </a:p>
          <a:p>
            <a:pPr marL="0" lvl="0" indent="0" eaLnBrk="1" hangingPunct="1">
              <a:buNone/>
            </a:pPr>
            <a:endParaRPr lang="en-US" altLang="en-US" sz="3600" dirty="0">
              <a:solidFill>
                <a:srgbClr val="EDECEB"/>
              </a:solidFill>
              <a:latin typeface="Helvetica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8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5013"/>
            <a:ext cx="8229600" cy="5659536"/>
          </a:xfrm>
        </p:spPr>
        <p:txBody>
          <a:bodyPr/>
          <a:lstStyle/>
          <a:p>
            <a:pPr marL="0" lvl="0" indent="0" algn="ctr" defTabSz="457200" eaLnBrk="1" hangingPunct="1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B.C. Goodpasture (1985 World Book) – </a:t>
            </a:r>
          </a:p>
          <a:p>
            <a:pPr marL="0" lvl="0" indent="0" algn="ctr" defTabSz="457200" eaLnBrk="1" hangingPunct="1"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Churches of Christ are… </a:t>
            </a:r>
          </a:p>
          <a:p>
            <a:pPr marL="0" lvl="0" indent="0" algn="ctr" defTabSz="457200" eaLnBrk="1" hangingPunct="1"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“a group of religious congregations…” </a:t>
            </a:r>
          </a:p>
          <a:p>
            <a:pPr marL="0" lvl="0" indent="0" defTabSz="457200" eaLnBrk="1" hangingPunct="1">
              <a:buNone/>
            </a:pPr>
            <a:r>
              <a:rPr lang="en-US" altLang="en-US" sz="3100" dirty="0">
                <a:solidFill>
                  <a:srgbClr val="FFFFFF"/>
                </a:solidFill>
              </a:rPr>
              <a:t>They support about 200 workers in more than 50 countries   </a:t>
            </a:r>
          </a:p>
          <a:p>
            <a:pPr marL="0" lvl="0" indent="0" defTabSz="457200" eaLnBrk="1" hangingPunct="1">
              <a:buNone/>
            </a:pPr>
            <a:r>
              <a:rPr lang="en-US" altLang="en-US" sz="3100" dirty="0">
                <a:solidFill>
                  <a:srgbClr val="FFFFFF"/>
                </a:solidFill>
              </a:rPr>
              <a:t>They also operate 4 senior colleges, 10 junior colleges, more than 20 Bible schools, and </a:t>
            </a:r>
            <a:r>
              <a:rPr lang="en-US" altLang="en-US" sz="3100" dirty="0">
                <a:solidFill>
                  <a:srgbClr val="FFFFFF"/>
                </a:solidFill>
                <a:latin typeface="Helvetica"/>
              </a:rPr>
              <a:t>several orphanages and old-age homes” 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rgbClr val="FFFF9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33419-50E4-01FC-6D76-ED1D457B584D}"/>
              </a:ext>
            </a:extLst>
          </p:cNvPr>
          <p:cNvSpPr/>
          <p:nvPr/>
        </p:nvSpPr>
        <p:spPr bwMode="auto">
          <a:xfrm>
            <a:off x="874944" y="4873656"/>
            <a:ext cx="7412182" cy="994528"/>
          </a:xfrm>
          <a:prstGeom prst="rect">
            <a:avLst/>
          </a:prstGeom>
          <a:solidFill>
            <a:srgbClr val="2D2D8A">
              <a:lumMod val="50000"/>
            </a:srgb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cs typeface="Arial" panose="020B0604020202020204" pitchFamily="34" charset="0"/>
              </a:rPr>
              <a:t>The name for group of churches that pool resources to act as one –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denomination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cs typeface="Arial" panose="020B060402020202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3375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8670"/>
            <a:ext cx="8229600" cy="4909003"/>
          </a:xfrm>
        </p:spPr>
        <p:txBody>
          <a:bodyPr/>
          <a:lstStyle/>
          <a:p>
            <a:pPr marL="0" lvl="0" indent="0" eaLnBrk="1" hangingPunct="1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“So far as we know all brethren have always understood that the individual Christian is the unit of the ‘church universal’” </a:t>
            </a:r>
          </a:p>
          <a:p>
            <a:pPr marL="0" lvl="0" indent="0" eaLnBrk="1" hangingPunct="1">
              <a:buNone/>
            </a:pPr>
            <a:r>
              <a:rPr lang="en-US" altLang="en-US" dirty="0">
                <a:solidFill>
                  <a:srgbClr val="FFFFCC"/>
                </a:solidFill>
              </a:rPr>
              <a:t>“The organizational structure of the church begins and ends with the local congregation”</a:t>
            </a:r>
            <a:r>
              <a:rPr lang="en-US" altLang="en-US" dirty="0">
                <a:solidFill>
                  <a:srgbClr val="EDECEB"/>
                </a:solidFill>
              </a:rPr>
              <a:t> </a:t>
            </a:r>
            <a:r>
              <a:rPr lang="en-US" altLang="en-US" sz="2400" dirty="0">
                <a:solidFill>
                  <a:srgbClr val="EDECEB"/>
                </a:solidFill>
              </a:rPr>
              <a:t>– Reuel </a:t>
            </a:r>
            <a:r>
              <a:rPr lang="en-US" altLang="en-US" sz="2400" dirty="0" err="1">
                <a:solidFill>
                  <a:srgbClr val="EDECEB"/>
                </a:solidFill>
              </a:rPr>
              <a:t>Lemmons</a:t>
            </a:r>
            <a:r>
              <a:rPr lang="en-US" altLang="en-US" sz="2400" dirty="0">
                <a:solidFill>
                  <a:srgbClr val="EDECEB"/>
                </a:solidFill>
              </a:rPr>
              <a:t>, Editor, </a:t>
            </a:r>
            <a:r>
              <a:rPr lang="en-US" altLang="en-US" sz="2400" i="1" dirty="0">
                <a:solidFill>
                  <a:srgbClr val="EDECEB"/>
                </a:solidFill>
              </a:rPr>
              <a:t>Firm Foundation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1074120" y="422187"/>
            <a:ext cx="6996545" cy="9144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Arial" panose="020B0604020202020204" pitchFamily="34" charset="0"/>
              </a:rPr>
              <a:t>The church is saved people</a:t>
            </a:r>
          </a:p>
        </p:txBody>
      </p:sp>
    </p:spTree>
    <p:extLst>
      <p:ext uri="{BB962C8B-B14F-4D97-AF65-F5344CB8AC3E}">
        <p14:creationId xmlns:p14="http://schemas.microsoft.com/office/powerpoint/2010/main" val="30893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995"/>
            <a:ext cx="9143999" cy="654908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2FB626E-048E-5C14-DE63-CB22906C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5795963"/>
            <a:ext cx="2844800" cy="754062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1 Co.12:13 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AEA716FC-1D70-8B8D-8D47-ECF394DD5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5795963"/>
            <a:ext cx="2844800" cy="754062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Baptism</a:t>
            </a:r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12638997-3C52-1D97-283E-2F27FA202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5963"/>
            <a:ext cx="2844800" cy="754062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Acts 8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9FC909E6-ED22-4E80-0DA6-3446F84F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5040313"/>
            <a:ext cx="2844800" cy="755650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[1 Pt.5:4]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B2110D50-726A-368A-14BE-EE81CA18E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5040313"/>
            <a:ext cx="2844800" cy="755650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Overseers</a:t>
            </a:r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2058BF6A-7804-07CF-C38B-306CFE600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40313"/>
            <a:ext cx="2844800" cy="755650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Ac.14:23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+mn-lt"/>
              </a:rPr>
              <a:t>  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395ACD49-81BB-E192-EC27-F8DF4FC2A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4286250"/>
            <a:ext cx="2844800" cy="754063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?</a:t>
            </a: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D95EFC84-0085-D418-04C6-85A969486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4286250"/>
            <a:ext cx="2844800" cy="754063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Assemblies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1846507C-B7D6-2928-64D5-8A1FD14F2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86250"/>
            <a:ext cx="2844800" cy="754063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Hb.10:24-25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DECEB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40672F64-4F27-660C-DEA3-A8FB94B38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3208338"/>
            <a:ext cx="2844800" cy="1077912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?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EE6B914B-5C41-44AE-9AD2-48307146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3208338"/>
            <a:ext cx="2844800" cy="1077912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Discipline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ED95DBF9-9550-72FD-975E-FCC24874C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8338"/>
            <a:ext cx="2844800" cy="1077912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1 Co.5; 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2-3 Jn. 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DA4E9B6A-35BA-7311-3F02-EC9C7F745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2500313"/>
            <a:ext cx="2844800" cy="7080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2 Tim. 2:19 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D57E6CF-4C68-0D9E-CDD5-A08B51D7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2500313"/>
            <a:ext cx="2844800" cy="708025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Salvation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653233F-2C89-95D9-23CE-4ADAC788C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00313"/>
            <a:ext cx="2844800" cy="708025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1 Jn.2:19 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E57DC8D0-25A6-0D0C-F516-418A77C1E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1746250"/>
            <a:ext cx="2844800" cy="754063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Vatican City? 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7AEBF318-22F5-D4B4-C2FE-FE5C46AAC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1746250"/>
            <a:ext cx="2844800" cy="754063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Treasury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5993CCD-AF59-0EF4-F796-7023CE5A2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46250"/>
            <a:ext cx="2844800" cy="754063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Ac.5; 1 Co.16 </a:t>
            </a: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B5F46BCC-218D-678E-DBF7-1F0D51FAE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990600"/>
            <a:ext cx="2844800" cy="755650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One, Ep.4:4 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403BC03-D65E-62BF-F9E3-52F5E822E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990600"/>
            <a:ext cx="2844800" cy="755650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Number</a:t>
            </a: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8FC565BD-8973-E301-C9BC-D6949A28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90600"/>
            <a:ext cx="2844800" cy="755650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Rv.2-3 </a:t>
            </a: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1C51D25E-3071-040B-482B-8FDCE9C7E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304800"/>
            <a:ext cx="2844800" cy="6858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</a:rPr>
              <a:t>Universal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B3556F4C-2FB1-8C6F-051C-DE26C4A3C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304800"/>
            <a:ext cx="2844800" cy="6858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</a:rPr>
              <a:t>Comparison</a:t>
            </a: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52D4530C-C597-47C7-51B4-EA296F18D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0510"/>
            <a:ext cx="2844800" cy="754381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>
            <a:solidFill>
              <a:schemeClr val="tx1"/>
            </a:solidFill>
          </a:ln>
          <a:effectLst/>
        </p:spPr>
        <p:txBody>
          <a:bodyPr anchor="ctr" anchorCtr="0"/>
          <a:lstStyle>
            <a:lvl1pPr>
              <a:spcBef>
                <a:spcPct val="20000"/>
              </a:spcBef>
              <a:defRPr sz="3200">
                <a:solidFill>
                  <a:srgbClr val="EDECEB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rgbClr val="EDECEB"/>
                </a:solidFill>
                <a:latin typeface="Helvetica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rgbClr val="EDECEB"/>
                </a:solidFill>
                <a:latin typeface="Helvetica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EDECEB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</a:rPr>
              <a:t>Local</a:t>
            </a:r>
          </a:p>
        </p:txBody>
      </p:sp>
    </p:spTree>
    <p:extLst>
      <p:ext uri="{BB962C8B-B14F-4D97-AF65-F5344CB8AC3E}">
        <p14:creationId xmlns:p14="http://schemas.microsoft.com/office/powerpoint/2010/main" val="149619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762000" y="1402495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Three Types of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Church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34522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sz="3600" dirty="0">
                <a:solidFill>
                  <a:srgbClr val="FFFFCC"/>
                </a:solidFill>
              </a:rPr>
              <a:t>Roman Catholic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lvl="0" indent="0" defTabSz="522288" eaLnBrk="1" hangingPunct="1">
              <a:buNone/>
            </a:pPr>
            <a:r>
              <a:rPr lang="en-US" sz="3200" dirty="0">
                <a:solidFill>
                  <a:schemeClr val="bg1"/>
                </a:solidFill>
              </a:rPr>
              <a:t>Lo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 churches comprise the Church (society that gives blessings of God, preserves the faith) </a:t>
            </a:r>
          </a:p>
          <a:p>
            <a:pPr marL="0" lvl="0" indent="0" defTabSz="522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Ac.20:32,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 now, brethren, I commend you to God and to the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word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His grace, which is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to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build you up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you an inheritance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among all those who are sanctified</a:t>
            </a:r>
            <a:endParaRPr lang="en-US" altLang="en-US" sz="3100" dirty="0">
              <a:solidFill>
                <a:srgbClr val="CC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522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Ja.1:21, </a:t>
            </a: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 lay aside all filthiness and overflow of wickedness, and receive with meek-ness the </a:t>
            </a:r>
            <a:r>
              <a:rPr lang="en-US" alt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implanted</a:t>
            </a: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is </a:t>
            </a:r>
            <a:r>
              <a:rPr lang="en-US" alt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 to save your souls</a:t>
            </a: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sz="3600" dirty="0">
                <a:solidFill>
                  <a:srgbClr val="FFFFCC"/>
                </a:solidFill>
              </a:rPr>
              <a:t>Roman Catholic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lvl="0" indent="0" defTabSz="522288" eaLnBrk="1" hangingPunct="1">
              <a:buNone/>
            </a:pPr>
            <a:r>
              <a:rPr lang="en-US" sz="3200" dirty="0">
                <a:solidFill>
                  <a:schemeClr val="bg1"/>
                </a:solidFill>
              </a:rPr>
              <a:t>Lo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 churches comprise the Church (society that gives blessings of God, preserves the faith) </a:t>
            </a:r>
          </a:p>
          <a:p>
            <a:pPr marL="395288" lvl="0" indent="-395288" defTabSz="522288" eaLnBrk="1" hangingPunct="1">
              <a:buNone/>
            </a:pPr>
            <a:r>
              <a:rPr lang="en-US" altLang="en-US" sz="23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put an institution between Christians and God… (the Lord’s position)</a:t>
            </a:r>
          </a:p>
          <a:p>
            <a:pPr lvl="1" defTabSz="522288" eaLnBrk="1" hangingPunct="1">
              <a:buFont typeface="Wingdings" panose="05000000000000000000" pitchFamily="2" charset="2"/>
              <a:buChar char="§"/>
              <a:tabLst>
                <a:tab pos="395288" algn="l"/>
              </a:tabLst>
            </a:pP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Tim.2:5, 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there is one God and one Mediator </a:t>
            </a:r>
            <a:r>
              <a:rPr lang="en-US" altLang="en-US" sz="3100" u="sng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 and men, the Man </a:t>
            </a:r>
            <a:r>
              <a:rPr lang="en-US" altLang="en-US" sz="3100" u="sng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Jesus</a:t>
            </a:r>
            <a:endParaRPr lang="en-US" altLang="en-US" sz="2700" dirty="0">
              <a:solidFill>
                <a:srgbClr val="CC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lvl="0" indent="-339725" defTabSz="522288" eaLnBrk="1" hangingPunct="1">
              <a:buNone/>
            </a:pPr>
            <a:r>
              <a:rPr lang="en-US" altLang="en-US" sz="23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Catholic arrangement calls for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100" dirty="0">
                <a:solidFill>
                  <a:srgbClr val="FFF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en-US" sz="3100" dirty="0">
                <a:solidFill>
                  <a:srgbClr val="FFF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9725" lvl="0" indent="-339725" defTabSz="522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altLang="en-US" sz="3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[Parish funds go to Vatican City]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2. </a:t>
            </a:r>
            <a:r>
              <a:rPr lang="en-US" sz="3600" dirty="0">
                <a:solidFill>
                  <a:srgbClr val="FFFFCC"/>
                </a:solidFill>
              </a:rPr>
              <a:t>Denominational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439266"/>
          </a:xfrm>
        </p:spPr>
        <p:txBody>
          <a:bodyPr/>
          <a:lstStyle/>
          <a:p>
            <a:pPr marL="0" lvl="0" indent="0" defTabSz="522288" eaLnBrk="1" hangingPunct="1">
              <a:buNone/>
            </a:pP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Episcopal:  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modern Anglican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bishop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unlike the elder of the NT has the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number of churches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his ‘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diocese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,’ and exercises authority over the clergy of that area.  The elders of the NT are responsible to the chief Shepherd alone, and have a strictly local charge” </a:t>
            </a:r>
            <a:r>
              <a:rPr lang="en-US" altLang="en-US" sz="22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ZPEB </a:t>
            </a:r>
            <a:r>
              <a:rPr lang="en-US" altLang="en-US" sz="2200" dirty="0">
                <a:solidFill>
                  <a:srgbClr val="EDEC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854</a:t>
            </a:r>
          </a:p>
          <a:p>
            <a:pPr lvl="1" defTabSz="522288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Congregations cannot act collectively and remain independent</a:t>
            </a:r>
          </a:p>
          <a:p>
            <a:pPr marL="457200" lvl="1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3. </a:t>
            </a:r>
            <a:r>
              <a:rPr lang="en-US" sz="3600" dirty="0">
                <a:solidFill>
                  <a:srgbClr val="FFFFCC"/>
                </a:solidFill>
              </a:rPr>
              <a:t>Independent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0691"/>
            <a:ext cx="8229600" cy="5659536"/>
          </a:xfrm>
        </p:spPr>
        <p:txBody>
          <a:bodyPr/>
          <a:lstStyle/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NT: 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church does its own work</a:t>
            </a: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church is accountable to another church or organization.    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Ac.9:…18-25, 26-27</a:t>
            </a: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local church can do its work even if every other church ceases to exist</a:t>
            </a:r>
          </a:p>
          <a:p>
            <a:pPr marL="0" lvl="0" indent="0" defTabSz="522288" eaLnBrk="1" hangingPunct="1">
              <a:buNone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presbyter-bishops appear to have exercised their authority within the sphere of the local congregation, but not beyond it” </a:t>
            </a:r>
            <a:b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ZPEB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855</a:t>
            </a:r>
          </a:p>
          <a:p>
            <a:pPr marL="0" lvl="0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1292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Helvetica</vt:lpstr>
      <vt:lpstr>Times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Roman Catholic </vt:lpstr>
      <vt:lpstr>1. Roman Catholic </vt:lpstr>
      <vt:lpstr>2. Denominational</vt:lpstr>
      <vt:lpstr>3. Independent</vt:lpstr>
      <vt:lpstr>PowerPoint Presentation</vt:lpstr>
      <vt:lpstr>Many who plead for Bible pattern do not always practice what they preach</vt:lpstr>
      <vt:lpstr>May 1831, A.C. advocated a church made up of local churches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Limits scope of each congregation’s treasury.  1 Co.16:1-3 – </vt:lpstr>
      <vt:lpstr>1. Limits scope of each congregation’s treasury.  1 Co.16:1-3</vt:lpstr>
      <vt:lpstr>2. Limits scope of each congregation’s oversight</vt:lpstr>
      <vt:lpstr>3. Limits scope of each congregation’s work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46</cp:revision>
  <dcterms:created xsi:type="dcterms:W3CDTF">2006-09-18T21:36:30Z</dcterms:created>
  <dcterms:modified xsi:type="dcterms:W3CDTF">2023-03-10T12:43:49Z</dcterms:modified>
</cp:coreProperties>
</file>