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5" r:id="rId2"/>
    <p:sldId id="587" r:id="rId3"/>
    <p:sldId id="612" r:id="rId4"/>
    <p:sldId id="609" r:id="rId5"/>
    <p:sldId id="627" r:id="rId6"/>
    <p:sldId id="615" r:id="rId7"/>
    <p:sldId id="616" r:id="rId8"/>
    <p:sldId id="617" r:id="rId9"/>
    <p:sldId id="618" r:id="rId10"/>
    <p:sldId id="619" r:id="rId11"/>
    <p:sldId id="620" r:id="rId12"/>
    <p:sldId id="629" r:id="rId13"/>
    <p:sldId id="621" r:id="rId14"/>
    <p:sldId id="62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CC"/>
    <a:srgbClr val="FFFFCC"/>
    <a:srgbClr val="FFFF99"/>
    <a:srgbClr val="00FFCC"/>
    <a:srgbClr val="99FF66"/>
    <a:srgbClr val="FFCC66"/>
    <a:srgbClr val="FF9933"/>
    <a:srgbClr val="C0C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138" y="91"/>
      </p:cViewPr>
      <p:guideLst>
        <p:guide orient="horz" pos="218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2DBE-3CC1-45BF-9091-EE7BE7AC25D2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D6D4-530D-42E2-AFA1-2340E0A7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FFB54-B1D3-48AF-BB9C-54306A1E8F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67583-2815-4140-91C0-45768C86F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987EE9-DBA6-4BA4-A44D-C655D2ECD5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D2B175-D6FC-4F0C-8425-F4EABB9B8A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94B625-4B04-41AF-A2D2-F6022ADF8E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BE8DB-A103-4EBA-B177-01561B0DD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111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C4339-91B3-4EA2-A3AE-80DA47DA7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8768E27D-6D3C-4A61-A174-8FE659C341C2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83B94D-795A-4DA8-BD6D-C15B1778E0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33F6E9-7DF9-47E0-B4A4-C1C93F831B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3949FE-BB69-4B94-B00A-1B3FFE129B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E9E55-0041-4BF1-9C6C-C369B7B3C0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20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A72CA-D7C9-4FEA-9604-9E45C9B4B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FBE9F-3740-46F4-BA0D-C9C2BD4FE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2A70FD-AF3B-419F-BD61-7885585035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F51B82-EC1F-4EAA-BD27-D03498B3CA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62F593-CC4F-42B0-BC68-3E594CF7A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2A56E-C8A7-4C9E-ADC8-9EC5222A48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42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7BBD9-CF4B-4DEB-A668-FEA7D2F09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676B1-8B6F-4F0B-A853-A1D3FAF64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82BADC-41D0-4B80-AA65-23D5C5658D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0718E5-23F4-422B-994B-512F64D0E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FF88CD-BD53-45E5-9CF6-0FFC577263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54827-1133-449F-BDAB-03364D7A0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31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5720A-3C94-46D2-92B9-A8537EAEA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F8EA2-96D3-49F6-8E58-695ADED1DA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8566F-0663-47BD-A5EB-39E1C6BC7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FC58CA-81D9-4D35-9BCA-04BB4F3357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41E814-73F9-4963-A99F-B9A7B95EAB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2EA96C-BB42-4402-B8AF-D2B3BB3E4F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1D88E-8E0D-4CD0-8197-EACF887ED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017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158B6-34D6-4AD3-98BE-7A475D47B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553DA-A602-409E-A062-CD1087136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2FAA0A-7EFE-4A7D-A73F-2DC27537F1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819F76-ADF4-4557-8B83-EDF960148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2290A-5C05-4D94-BFA6-637DE3ED0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BDEEE64-7749-4DD5-903D-95AEAFD2ED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7D87AE-4EBD-4CB6-87C6-C2EF19BF5D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16B40A-E341-4B1A-9E24-3B5F17C637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C957E-CE23-4640-A648-368E38A57B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43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B7E23-D2ED-4D0F-892A-4317C93F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92207D-B62A-4041-8157-68CDB50F04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944503-B457-42EF-A207-C8AAB67794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311882-23B3-4B5D-AEEB-D92B9D6557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331C6-4885-4987-829E-F1BB365F72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84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F57B4-1A72-45B5-BD80-09573096D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E080E5-B923-4AD7-9188-4CA77D666F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4330BF-5035-4BB6-9998-CF564DFE6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D34A2-4B83-4FB0-AEFE-43CD6B82E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099EC5-1C19-45BB-BF33-4605F3D182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F0AC72-CBA1-499B-9E8A-FAF57D64C0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55AA5-8CE4-4662-89E3-07787C51DA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28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616D3-5342-4B08-AC5E-2F2FB424D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1AF68-94F2-4358-8BE0-C156AA9C8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11555B-726A-4E5B-A06C-451EA44C26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1CB923-3A31-4C41-B2B6-92790C158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FBA06F-0589-4C2B-92BD-7DD7ECD47B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17B19-AABD-4954-9D20-CC37FD4465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31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77AF9D-41C2-4EE7-91D2-C8E88F4394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22E650-D24C-44F0-AD78-24ADA9CFC6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98A973-CE2E-43EC-99B5-9566CD79A1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DFAA02-5E75-48CA-ACD7-19156044FF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47F77F-B698-4591-90F5-72152BB32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BD88D-8C14-4D85-B258-B5407E1D1A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30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1A053A9-733B-460F-9963-C276E05CAB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EDC781F-FE58-43F6-A1A2-EDCEEFA4A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F480E4-76EC-4BFA-845E-BCBE69A657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D5D5183-9219-41D2-B7E1-502DB65AC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09C1787-CA91-4439-925D-B5C6BF8AA7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7A3B63C-5A0A-4DBA-B951-84DC6E4FAD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61" r:id="rId7"/>
    <p:sldLayoutId id="2147483762" r:id="rId8"/>
    <p:sldLayoutId id="2147483763" r:id="rId9"/>
    <p:sldLayoutId id="214748376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727756-A51F-126B-1B2A-BD45F03FB3BF}"/>
              </a:ext>
            </a:extLst>
          </p:cNvPr>
          <p:cNvSpPr/>
          <p:nvPr/>
        </p:nvSpPr>
        <p:spPr>
          <a:xfrm>
            <a:off x="876693" y="1018095"/>
            <a:ext cx="7381187" cy="112179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</a:rPr>
              <a:t>Qualifications of Elders 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(III)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lvl="0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No lover of money, </a:t>
            </a:r>
            <a:r>
              <a:rPr lang="en-US" altLang="en-US" sz="2400" dirty="0">
                <a:solidFill>
                  <a:schemeClr val="bg1"/>
                </a:solidFill>
              </a:rPr>
              <a:t>ASV; ESV; NASB; </a:t>
            </a:r>
            <a:r>
              <a:rPr lang="en-US" altLang="en-US" sz="3000" dirty="0">
                <a:solidFill>
                  <a:schemeClr val="bg1"/>
                </a:solidFill>
              </a:rPr>
              <a:t>not greedy, </a:t>
            </a:r>
            <a:r>
              <a:rPr lang="en-US" altLang="en-US" sz="2400" dirty="0">
                <a:solidFill>
                  <a:schemeClr val="bg1"/>
                </a:solidFill>
              </a:rPr>
              <a:t>CSB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lvl="0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Not money-loving </a:t>
            </a:r>
            <a:r>
              <a:rPr lang="en-US" altLang="en-US" sz="2000" dirty="0">
                <a:solidFill>
                  <a:schemeClr val="bg1"/>
                </a:solidFill>
              </a:rPr>
              <a:t>– Vine.   </a:t>
            </a:r>
            <a:r>
              <a:rPr lang="en-US" altLang="en-US" sz="3100" dirty="0">
                <a:solidFill>
                  <a:schemeClr val="bg1"/>
                </a:solidFill>
              </a:rPr>
              <a:t>1 T.6:10.  Hb.13:5</a:t>
            </a:r>
          </a:p>
          <a:p>
            <a:pPr lvl="0" eaLnBrk="1" hangingPunct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Different manifestations.   Some … </a:t>
            </a:r>
          </a:p>
          <a:p>
            <a:pPr marL="631825" lvl="0" indent="-631825" eaLnBrk="1" hangingPunct="1">
              <a:spcBef>
                <a:spcPts val="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1. </a:t>
            </a:r>
            <a:r>
              <a:rPr lang="en-US" altLang="en-US" sz="3100" dirty="0">
                <a:solidFill>
                  <a:srgbClr val="FFFFCC"/>
                </a:solidFill>
              </a:rPr>
              <a:t>think Lord’s money is theirs…</a:t>
            </a:r>
          </a:p>
          <a:p>
            <a:pPr marL="631825" lvl="0" indent="-631825" eaLnBrk="1" hangingPunct="1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</a:t>
            </a:r>
            <a:r>
              <a:rPr lang="en-US" altLang="en-US" sz="2400" dirty="0">
                <a:solidFill>
                  <a:schemeClr val="bg1"/>
                </a:solidFill>
              </a:rPr>
              <a:t>2.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more concerned about saving money…</a:t>
            </a:r>
          </a:p>
          <a:p>
            <a:pPr marL="687388" lvl="0" indent="-687388" eaLnBrk="1" hangingPunct="1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3.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so involved in business or money-making schemes that they neglect the flock</a:t>
            </a:r>
          </a:p>
          <a:p>
            <a:pPr marL="687388" lvl="0" indent="-687388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4.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are obsessed with money; </a:t>
            </a:r>
            <a:r>
              <a:rPr lang="en-US" altLang="en-US" sz="3100" dirty="0">
                <a:solidFill>
                  <a:schemeClr val="bg1"/>
                </a:solidFill>
              </a:rPr>
              <a:t>Col.3:5, covetousness is idolatry.   Ex.18:…21</a:t>
            </a:r>
          </a:p>
          <a:p>
            <a:pPr marL="687388" lvl="0" indent="-687388" eaLnBrk="1" hangingPunct="1">
              <a:spcAft>
                <a:spcPts val="600"/>
              </a:spcAft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marL="0" lvl="0" indent="0" eaLnBrk="1" hangingPunct="1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15.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Not covetous,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Tim.3:3</a:t>
            </a:r>
          </a:p>
        </p:txBody>
      </p:sp>
    </p:spTree>
    <p:extLst>
      <p:ext uri="{BB962C8B-B14F-4D97-AF65-F5344CB8AC3E}">
        <p14:creationId xmlns:p14="http://schemas.microsoft.com/office/powerpoint/2010/main" val="172327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Stand before, lead, superintend </a:t>
            </a:r>
            <a:r>
              <a:rPr lang="en-US" altLang="en-US" sz="2400" dirty="0">
                <a:solidFill>
                  <a:schemeClr val="bg1"/>
                </a:solidFill>
              </a:rPr>
              <a:t>– Vine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lvl="0" indent="0" defTabSz="339725" eaLnBrk="1" hangingPunct="1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FFFF99"/>
                </a:solidFill>
              </a:rPr>
              <a:t>1.  </a:t>
            </a:r>
            <a:r>
              <a:rPr lang="en-US" altLang="en-US" sz="3100" dirty="0">
                <a:solidFill>
                  <a:schemeClr val="bg1"/>
                </a:solidFill>
              </a:rPr>
              <a:t>He </a:t>
            </a:r>
            <a:r>
              <a:rPr lang="en-US" altLang="en-US" sz="3100" dirty="0">
                <a:solidFill>
                  <a:srgbClr val="CCFFFF"/>
                </a:solidFill>
              </a:rPr>
              <a:t>rules</a:t>
            </a:r>
          </a:p>
          <a:p>
            <a:pPr marL="744538" lvl="0" indent="-744538" defTabSz="339725" eaLnBrk="1" hangingPunct="1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</a:t>
            </a:r>
            <a:r>
              <a:rPr lang="en-US" altLang="en-US" sz="3100" dirty="0">
                <a:solidFill>
                  <a:srgbClr val="FFFF99"/>
                </a:solidFill>
              </a:rPr>
              <a:t> </a:t>
            </a:r>
            <a:r>
              <a:rPr lang="en-US" altLang="en-US" sz="2400" dirty="0">
                <a:solidFill>
                  <a:srgbClr val="FFFF99"/>
                </a:solidFill>
              </a:rPr>
              <a:t>2.  </a:t>
            </a:r>
            <a:r>
              <a:rPr lang="en-US" altLang="en-US" sz="3100" dirty="0">
                <a:solidFill>
                  <a:schemeClr val="bg1"/>
                </a:solidFill>
              </a:rPr>
              <a:t>He rules </a:t>
            </a:r>
            <a:r>
              <a:rPr lang="en-US" altLang="en-US" sz="3100" dirty="0">
                <a:solidFill>
                  <a:srgbClr val="CCFFFF"/>
                </a:solidFill>
              </a:rPr>
              <a:t>consistently</a:t>
            </a:r>
            <a:r>
              <a:rPr lang="en-US" altLang="en-US" sz="3100" dirty="0">
                <a:solidFill>
                  <a:schemeClr val="bg1"/>
                </a:solidFill>
              </a:rPr>
              <a:t> (leads; practices what he preaches…)   1 Pt.5:2-3</a:t>
            </a:r>
          </a:p>
          <a:p>
            <a:pPr marL="0" lvl="0" indent="0" defTabSz="339725" eaLnBrk="1" hangingPunct="1">
              <a:spcAft>
                <a:spcPts val="600"/>
              </a:spcAft>
              <a:buNone/>
              <a:tabLst>
                <a:tab pos="339725" algn="l"/>
                <a:tab pos="687388" algn="l"/>
              </a:tabLst>
            </a:pPr>
            <a:r>
              <a:rPr lang="en-US" altLang="en-US" sz="3100" dirty="0">
                <a:solidFill>
                  <a:schemeClr val="bg1"/>
                </a:solidFill>
              </a:rPr>
              <a:t>  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sz="2400" dirty="0">
                <a:solidFill>
                  <a:srgbClr val="FFFF99"/>
                </a:solidFill>
              </a:rPr>
              <a:t>3.  </a:t>
            </a:r>
            <a:r>
              <a:rPr lang="en-US" altLang="en-US" sz="3100" dirty="0">
                <a:solidFill>
                  <a:schemeClr val="bg1"/>
                </a:solidFill>
              </a:rPr>
              <a:t>He rules </a:t>
            </a:r>
            <a:r>
              <a:rPr lang="en-US" altLang="en-US" sz="3100" dirty="0">
                <a:solidFill>
                  <a:srgbClr val="CCFFFF"/>
                </a:solidFill>
              </a:rPr>
              <a:t>well</a:t>
            </a:r>
            <a:r>
              <a:rPr lang="en-US" altLang="en-US" sz="3100" dirty="0">
                <a:solidFill>
                  <a:schemeClr val="bg1"/>
                </a:solidFill>
              </a:rPr>
              <a:t>.   </a:t>
            </a:r>
            <a:r>
              <a:rPr lang="en-US" altLang="en-US" sz="3100" dirty="0">
                <a:solidFill>
                  <a:srgbClr val="CCFFFF"/>
                </a:solidFill>
              </a:rPr>
              <a:t>Takes it seriously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FF"/>
                </a:solidFill>
              </a:rPr>
              <a:t>Own house</a:t>
            </a:r>
            <a:r>
              <a:rPr lang="en-US" sz="2800" dirty="0">
                <a:solidFill>
                  <a:srgbClr val="CCFFFF"/>
                </a:solidFill>
              </a:rPr>
              <a:t>…</a:t>
            </a:r>
            <a:r>
              <a:rPr lang="en-US" sz="3100" dirty="0">
                <a:solidFill>
                  <a:srgbClr val="CCFFFF"/>
                </a:solidFill>
              </a:rPr>
              <a:t>  </a:t>
            </a:r>
            <a:r>
              <a:rPr lang="en-US" sz="3100" dirty="0">
                <a:solidFill>
                  <a:schemeClr val="bg1"/>
                </a:solidFill>
              </a:rPr>
              <a:t>Same qualities needed for training family as for congregation.  </a:t>
            </a:r>
            <a:r>
              <a:rPr lang="en-US" sz="3000" dirty="0">
                <a:solidFill>
                  <a:schemeClr val="bg1"/>
                </a:solidFill>
              </a:rPr>
              <a:t>V.5; 5:17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Lk.16:10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16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Rules his own house well,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Tim.3:4-5</a:t>
            </a:r>
          </a:p>
        </p:txBody>
      </p:sp>
    </p:spTree>
    <p:extLst>
      <p:ext uri="{BB962C8B-B14F-4D97-AF65-F5344CB8AC3E}">
        <p14:creationId xmlns:p14="http://schemas.microsoft.com/office/powerpoint/2010/main" val="126963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CC"/>
                </a:solidFill>
              </a:rPr>
              <a:t>Having children in subjection…  Submissive to him </a:t>
            </a:r>
            <a:r>
              <a:rPr lang="en-US" sz="2400" dirty="0">
                <a:solidFill>
                  <a:schemeClr val="bg1"/>
                </a:solidFill>
              </a:rPr>
              <a:t>– Vine </a:t>
            </a:r>
            <a:endParaRPr lang="en-US" sz="3100" dirty="0">
              <a:solidFill>
                <a:schemeClr val="bg1"/>
              </a:solidFill>
            </a:endParaRP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With all gravity – maintains proper dignity; doesn’t lose control </a:t>
            </a:r>
            <a:r>
              <a:rPr lang="en-US" sz="2400" dirty="0">
                <a:solidFill>
                  <a:schemeClr val="bg1"/>
                </a:solidFill>
              </a:rPr>
              <a:t>– Vine   </a:t>
            </a:r>
            <a:endParaRPr lang="en-US" sz="3100" dirty="0">
              <a:solidFill>
                <a:schemeClr val="bg1"/>
              </a:solidFill>
            </a:endParaRP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Having faithful children…  Tit.1:6.  2 Tim.2:2  </a:t>
            </a:r>
          </a:p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Not accused of riot or unruly, Tit.1:6</a:t>
            </a:r>
          </a:p>
          <a:p>
            <a:pPr marL="0" lvl="0" indent="0" eaLnBrk="1" hangingPunct="1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   </a:t>
            </a:r>
            <a:r>
              <a:rPr lang="en-US" sz="2400" dirty="0">
                <a:solidFill>
                  <a:schemeClr val="bg1"/>
                </a:solidFill>
              </a:rPr>
              <a:t>1. </a:t>
            </a:r>
            <a:r>
              <a:rPr lang="en-US" sz="3100" dirty="0">
                <a:solidFill>
                  <a:srgbClr val="CCFFCC"/>
                </a:solidFill>
              </a:rPr>
              <a:t>dissipation.   </a:t>
            </a:r>
            <a:r>
              <a:rPr lang="en-US" sz="3100" dirty="0">
                <a:solidFill>
                  <a:schemeClr val="bg1"/>
                </a:solidFill>
              </a:rPr>
              <a:t>Lk.15:13 </a:t>
            </a:r>
            <a:r>
              <a:rPr lang="en-US" sz="2400" dirty="0">
                <a:solidFill>
                  <a:schemeClr val="bg1"/>
                </a:solidFill>
              </a:rPr>
              <a:t>– Vine  </a:t>
            </a:r>
            <a:endParaRPr lang="en-US" sz="3100" dirty="0">
              <a:solidFill>
                <a:schemeClr val="bg1"/>
              </a:solidFill>
            </a:endParaRPr>
          </a:p>
          <a:p>
            <a:pPr marL="631825" lvl="0" indent="-631825" eaLnBrk="1" hangingPunct="1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   </a:t>
            </a:r>
            <a:r>
              <a:rPr lang="en-US" sz="2400" dirty="0">
                <a:solidFill>
                  <a:schemeClr val="bg1"/>
                </a:solidFill>
              </a:rPr>
              <a:t>2. </a:t>
            </a:r>
            <a:r>
              <a:rPr lang="en-US" sz="3100" dirty="0">
                <a:solidFill>
                  <a:srgbClr val="CCFFCC"/>
                </a:solidFill>
              </a:rPr>
              <a:t>insubordinate, undisciplined, disobedient, rebellious </a:t>
            </a:r>
            <a:r>
              <a:rPr lang="en-US" sz="2400" dirty="0">
                <a:solidFill>
                  <a:schemeClr val="bg1"/>
                </a:solidFill>
              </a:rPr>
              <a:t>– Vine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16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Rules his own house well,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Tim.3:4-5</a:t>
            </a:r>
          </a:p>
        </p:txBody>
      </p:sp>
    </p:spTree>
    <p:extLst>
      <p:ext uri="{BB962C8B-B14F-4D97-AF65-F5344CB8AC3E}">
        <p14:creationId xmlns:p14="http://schemas.microsoft.com/office/powerpoint/2010/main" val="148186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lvl="0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Newly converted.   Lit., newly-planted </a:t>
            </a:r>
            <a:r>
              <a:rPr lang="en-US" altLang="en-US" sz="2400" dirty="0">
                <a:solidFill>
                  <a:schemeClr val="bg1"/>
                </a:solidFill>
              </a:rPr>
              <a:t>– Vine</a:t>
            </a:r>
          </a:p>
          <a:p>
            <a:pPr lvl="0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Newer convert: exact opposite of idea conveyed by ‘elder’</a:t>
            </a:r>
          </a:p>
          <a:p>
            <a:pPr lvl="0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Hb.5:12-14, takes time to handle meat … and people</a:t>
            </a:r>
          </a:p>
          <a:p>
            <a:pPr lvl="0" eaLnBrk="1" hangingPunct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Danger:  pride, puffed up, conceited … leading to condemnation of devil [same judgment that </a:t>
            </a:r>
            <a:r>
              <a:rPr lang="en-US" altLang="en-US" sz="3100" dirty="0" err="1">
                <a:solidFill>
                  <a:schemeClr val="bg1"/>
                </a:solidFill>
              </a:rPr>
              <a:t>satan</a:t>
            </a:r>
            <a:r>
              <a:rPr lang="en-US" altLang="en-US" sz="3100" dirty="0">
                <a:solidFill>
                  <a:schemeClr val="bg1"/>
                </a:solidFill>
              </a:rPr>
              <a:t> faces]   </a:t>
            </a:r>
          </a:p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Just as important as physical age is mental / spiritual age   </a:t>
            </a: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17. </a:t>
            </a:r>
            <a:r>
              <a:rPr lang="en-US" sz="3400" kern="0" dirty="0">
                <a:solidFill>
                  <a:srgbClr val="CCFFFF"/>
                </a:solidFill>
                <a:cs typeface="Arial" panose="020B0604020202020204" pitchFamily="34" charset="0"/>
              </a:rPr>
              <a:t>Not a novice,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Tim.3:6</a:t>
            </a:r>
          </a:p>
        </p:txBody>
      </p:sp>
    </p:spTree>
    <p:extLst>
      <p:ext uri="{BB962C8B-B14F-4D97-AF65-F5344CB8AC3E}">
        <p14:creationId xmlns:p14="http://schemas.microsoft.com/office/powerpoint/2010/main" val="336067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Witness, evidence, testimony </a:t>
            </a:r>
            <a:r>
              <a:rPr lang="en-US" sz="2400" dirty="0">
                <a:solidFill>
                  <a:schemeClr val="bg1"/>
                </a:solidFill>
              </a:rPr>
              <a:t>– Vine.   </a:t>
            </a:r>
            <a:r>
              <a:rPr lang="en-US" sz="3100" dirty="0">
                <a:solidFill>
                  <a:schemeClr val="bg1"/>
                </a:solidFill>
              </a:rPr>
              <a:t>Even non-Christians must consider him a good man (outsiders whose opinion is worth considering)  </a:t>
            </a:r>
          </a:p>
          <a:p>
            <a:pPr marL="687388" lvl="0" indent="-687388" eaLnBrk="1" hangingPunct="1">
              <a:spcAft>
                <a:spcPts val="300"/>
              </a:spcAft>
              <a:buNone/>
            </a:pPr>
            <a:r>
              <a:rPr lang="en-US" sz="2400" dirty="0">
                <a:solidFill>
                  <a:schemeClr val="bg1"/>
                </a:solidFill>
              </a:rPr>
              <a:t>   </a:t>
            </a:r>
            <a:r>
              <a:rPr lang="en-US" sz="2400" dirty="0">
                <a:solidFill>
                  <a:srgbClr val="CCFFFF"/>
                </a:solidFill>
              </a:rPr>
              <a:t>1. </a:t>
            </a:r>
            <a:r>
              <a:rPr lang="en-US" sz="3100" dirty="0">
                <a:solidFill>
                  <a:schemeClr val="bg1"/>
                </a:solidFill>
              </a:rPr>
              <a:t>Strength of congregation depends in large part on leaders</a:t>
            </a:r>
          </a:p>
          <a:p>
            <a:pPr marL="687388" lvl="0" indent="-687388" eaLnBrk="1" hangingPunct="1">
              <a:spcAft>
                <a:spcPts val="3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   </a:t>
            </a:r>
            <a:r>
              <a:rPr lang="en-US" sz="2400" dirty="0">
                <a:solidFill>
                  <a:srgbClr val="CCFFFF"/>
                </a:solidFill>
              </a:rPr>
              <a:t>2. </a:t>
            </a:r>
            <a:r>
              <a:rPr lang="en-US" sz="3100" dirty="0">
                <a:solidFill>
                  <a:schemeClr val="bg1"/>
                </a:solidFill>
              </a:rPr>
              <a:t>Neighbors, business associates, friends.   Cornelius, Ac.10:22</a:t>
            </a:r>
          </a:p>
          <a:p>
            <a:pPr marL="0" lvl="0" indent="0" eaLnBrk="1" hangingPunct="1">
              <a:spcAft>
                <a:spcPts val="3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  </a:t>
            </a:r>
            <a:r>
              <a:rPr lang="en-US" sz="3100" dirty="0">
                <a:solidFill>
                  <a:srgbClr val="CCFFFF"/>
                </a:solidFill>
              </a:rPr>
              <a:t> </a:t>
            </a:r>
            <a:r>
              <a:rPr lang="en-US" sz="2400" dirty="0">
                <a:solidFill>
                  <a:srgbClr val="CCFFFF"/>
                </a:solidFill>
              </a:rPr>
              <a:t>3. </a:t>
            </a:r>
            <a:r>
              <a:rPr lang="en-US" sz="3100" dirty="0">
                <a:solidFill>
                  <a:schemeClr val="bg1"/>
                </a:solidFill>
              </a:rPr>
              <a:t>Tit.1:13, don’t let this happen to you!</a:t>
            </a:r>
          </a:p>
          <a:p>
            <a:pPr marL="0" lvl="0" indent="0" eaLnBrk="1" hangingPunct="1">
              <a:spcAft>
                <a:spcPts val="300"/>
              </a:spcAft>
              <a:buNone/>
            </a:pPr>
            <a:r>
              <a:rPr lang="en-US" sz="3100" dirty="0">
                <a:solidFill>
                  <a:schemeClr val="bg1"/>
                </a:solidFill>
              </a:rPr>
              <a:t>   </a:t>
            </a:r>
            <a:r>
              <a:rPr lang="en-US" sz="2400" dirty="0">
                <a:solidFill>
                  <a:srgbClr val="CCFFFF"/>
                </a:solidFill>
              </a:rPr>
              <a:t>4.</a:t>
            </a:r>
            <a:r>
              <a:rPr lang="en-US" sz="3100" dirty="0">
                <a:solidFill>
                  <a:schemeClr val="bg1"/>
                </a:solidFill>
              </a:rPr>
              <a:t> 1 Th.4:12, walk properly… [becomingly]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18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Good report of those without,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Tim.3:7</a:t>
            </a:r>
          </a:p>
        </p:txBody>
      </p:sp>
    </p:spTree>
    <p:extLst>
      <p:ext uri="{BB962C8B-B14F-4D97-AF65-F5344CB8AC3E}">
        <p14:creationId xmlns:p14="http://schemas.microsoft.com/office/powerpoint/2010/main" val="216117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AF680-7EBE-E9CD-C9FC-115834A41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2806"/>
            <a:ext cx="8229600" cy="5957740"/>
          </a:xfrm>
        </p:spPr>
        <p:txBody>
          <a:bodyPr/>
          <a:lstStyle/>
          <a:p>
            <a:pPr marL="282575" lvl="0" indent="-282575" eaLnBrk="1" hangingPunct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Num.11:16</a:t>
            </a:r>
            <a:r>
              <a:rPr lang="en-US" altLang="en-US" sz="3100" dirty="0">
                <a:solidFill>
                  <a:srgbClr val="CC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1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Israel</a:t>
            </a:r>
            <a:r>
              <a:rPr lang="en-US" altLang="en-US" sz="3100" dirty="0">
                <a:solidFill>
                  <a:srgbClr val="CC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elders are among oldest officers</a:t>
            </a:r>
          </a:p>
          <a:p>
            <a:pPr marL="282575" lvl="0" indent="-282575" eaLnBrk="1" hangingPunct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1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Ruth</a:t>
            </a:r>
            <a:r>
              <a:rPr lang="en-US" altLang="en-US" sz="3100" dirty="0">
                <a:solidFill>
                  <a:srgbClr val="CC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elders gave guidance, upheld law, even in period of </a:t>
            </a:r>
            <a:r>
              <a:rPr lang="en-US" altLang="en-US" sz="3100" u="sng" dirty="0">
                <a:solidFill>
                  <a:srgbClr val="CC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Judges</a:t>
            </a:r>
          </a:p>
          <a:p>
            <a:pPr marL="282575" lvl="0" indent="-282575" eaLnBrk="1" hangingPunct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K.12: </a:t>
            </a:r>
            <a:r>
              <a:rPr lang="en-US" altLang="en-US" sz="31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</a:t>
            </a:r>
            <a:r>
              <a:rPr lang="en-US" alt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100" dirty="0">
                <a:solidFill>
                  <a:srgbClr val="CC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one man rule rejects elders</a:t>
            </a:r>
          </a:p>
          <a:p>
            <a:pPr marL="282575" lvl="0" indent="-282575" eaLnBrk="1" hangingPunct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100" dirty="0">
                <a:solidFill>
                  <a:srgbClr val="CC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Elders later presided over synagogues</a:t>
            </a:r>
          </a:p>
          <a:p>
            <a:pPr marL="282575" lvl="0" indent="-282575" eaLnBrk="1" hangingPunct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1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Sparta: </a:t>
            </a:r>
            <a:r>
              <a:rPr lang="en-US" altLang="en-US" sz="3100" dirty="0">
                <a:solidFill>
                  <a:srgbClr val="CC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Gerousia [board of the elder men]</a:t>
            </a:r>
          </a:p>
          <a:p>
            <a:pPr marL="282575" lvl="0" indent="-282575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1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Rome: </a:t>
            </a:r>
            <a:r>
              <a:rPr lang="en-US" altLang="en-US" sz="3100" dirty="0">
                <a:solidFill>
                  <a:srgbClr val="CC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parliament was called </a:t>
            </a:r>
            <a:r>
              <a:rPr lang="en-US" altLang="en-US" sz="3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senate</a:t>
            </a:r>
            <a:r>
              <a:rPr lang="en-US" alt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sz="3100" dirty="0">
                <a:solidFill>
                  <a:srgbClr val="CC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 senex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03607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AF680-7EBE-E9CD-C9FC-115834A41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83" y="245098"/>
            <a:ext cx="8394569" cy="5957740"/>
          </a:xfrm>
        </p:spPr>
        <p:txBody>
          <a:bodyPr/>
          <a:lstStyle/>
          <a:p>
            <a:pPr marL="0" indent="0" algn="ctr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Tim.3 / Tit.1</a:t>
            </a:r>
          </a:p>
          <a:p>
            <a:pPr marL="282575" indent="-282575" eaLnBrk="1" hangingPunct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31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had won converts in Ephesus and Crete</a:t>
            </a:r>
          </a:p>
          <a:p>
            <a:pPr marL="282575" indent="-282575" eaLnBrk="1" hangingPunct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31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left Timothy in Ephesus . . . Titus in Crete . . . to appoint elders</a:t>
            </a:r>
          </a:p>
          <a:p>
            <a:pPr marL="682625" lvl="1" indent="-282575" eaLnBrk="1" hangingPunct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3100" dirty="0">
                <a:solidFill>
                  <a:srgbClr val="FFFF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Shows importance of elders to the church</a:t>
            </a:r>
          </a:p>
          <a:p>
            <a:pPr marL="282575" indent="-282575" eaLnBrk="1" hangingPunct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 had specific kind of men in mind.  We must take qualifications seriously   </a:t>
            </a:r>
          </a:p>
          <a:p>
            <a:pPr marL="282575" indent="-282575" eaLnBrk="1" hangingPunct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qualification requires spiritual gifts  </a:t>
            </a:r>
          </a:p>
          <a:p>
            <a:pPr marL="282575" indent="-282575" eaLnBrk="1" hangingPunct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require hard work  </a:t>
            </a:r>
          </a:p>
          <a:p>
            <a:pPr marL="282575" indent="-282575" eaLnBrk="1" hangingPunct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3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require preparation</a:t>
            </a:r>
          </a:p>
          <a:p>
            <a:pPr marL="282575" indent="-282575" eaLnBrk="1" hangingPunct="1"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endParaRPr lang="en-US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9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marL="227013" indent="-227013" eaLnBrk="1" hangingPunct="1">
              <a:spcAft>
                <a:spcPts val="3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Not quarrelsome (over wine): </a:t>
            </a:r>
            <a:r>
              <a:rPr lang="en-US" altLang="en-US" sz="2800" dirty="0">
                <a:solidFill>
                  <a:schemeClr val="bg1"/>
                </a:solidFill>
              </a:rPr>
              <a:t>ASV </a:t>
            </a:r>
            <a:r>
              <a:rPr lang="en-US" altLang="en-US" sz="2800" dirty="0" err="1">
                <a:solidFill>
                  <a:schemeClr val="bg1"/>
                </a:solidFill>
              </a:rPr>
              <a:t>ftnt</a:t>
            </a:r>
            <a:r>
              <a:rPr lang="en-US" altLang="en-US" sz="2800" dirty="0">
                <a:solidFill>
                  <a:schemeClr val="bg1"/>
                </a:solidFill>
              </a:rPr>
              <a:t>.; </a:t>
            </a:r>
            <a:r>
              <a:rPr lang="en-US" altLang="en-US" sz="2900" dirty="0">
                <a:solidFill>
                  <a:schemeClr val="bg1"/>
                </a:solidFill>
              </a:rPr>
              <a:t>drunk-</a:t>
            </a:r>
            <a:r>
              <a:rPr lang="en-US" altLang="en-US" sz="2900" dirty="0" err="1">
                <a:solidFill>
                  <a:schemeClr val="bg1"/>
                </a:solidFill>
              </a:rPr>
              <a:t>ard</a:t>
            </a:r>
            <a:r>
              <a:rPr lang="en-US" altLang="en-US" sz="2900" dirty="0">
                <a:solidFill>
                  <a:schemeClr val="bg1"/>
                </a:solidFill>
              </a:rPr>
              <a:t>, ESV; addicted to wine, </a:t>
            </a:r>
            <a:r>
              <a:rPr lang="en-US" altLang="en-US" sz="2800" dirty="0">
                <a:solidFill>
                  <a:schemeClr val="bg1"/>
                </a:solidFill>
              </a:rPr>
              <a:t>NASV; NKJV </a:t>
            </a:r>
            <a:r>
              <a:rPr lang="en-US" altLang="en-US" sz="2900" dirty="0" err="1">
                <a:solidFill>
                  <a:schemeClr val="bg1"/>
                </a:solidFill>
              </a:rPr>
              <a:t>ftnt</a:t>
            </a:r>
            <a:endParaRPr lang="en-US" altLang="en-US" sz="2900" dirty="0">
              <a:solidFill>
                <a:schemeClr val="bg1"/>
              </a:solidFill>
            </a:endParaRPr>
          </a:p>
          <a:p>
            <a:pPr marL="227013" indent="-227013" eaLnBrk="1" hangingPunct="1">
              <a:spcAft>
                <a:spcPts val="3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Tarrying at wine, given to wine </a:t>
            </a:r>
            <a:r>
              <a:rPr lang="en-US" altLang="en-US" sz="2400" dirty="0">
                <a:solidFill>
                  <a:schemeClr val="bg1"/>
                </a:solidFill>
              </a:rPr>
              <a:t>– Vine </a:t>
            </a:r>
          </a:p>
          <a:p>
            <a:pPr marL="227013" indent="-227013" eaLnBrk="1" hangingPunct="1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What happens by wine (revelry, songs, drunkenness, disorder, sin)</a:t>
            </a:r>
          </a:p>
          <a:p>
            <a:pPr marL="227013" indent="-227013" eaLnBrk="1" hangingPunct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Double meaning: </a:t>
            </a:r>
            <a:r>
              <a:rPr lang="en-US" sz="3100" i="1" dirty="0">
                <a:solidFill>
                  <a:schemeClr val="bg1"/>
                </a:solidFill>
              </a:rPr>
              <a:t>tarry at wine</a:t>
            </a:r>
            <a:r>
              <a:rPr lang="en-US" sz="3100" dirty="0">
                <a:solidFill>
                  <a:schemeClr val="bg1"/>
                </a:solidFill>
              </a:rPr>
              <a:t> until effects set in: leads to </a:t>
            </a:r>
            <a:r>
              <a:rPr lang="en-US" sz="3100" i="1" dirty="0">
                <a:solidFill>
                  <a:schemeClr val="bg1"/>
                </a:solidFill>
              </a:rPr>
              <a:t>brawling</a:t>
            </a:r>
          </a:p>
          <a:p>
            <a:pPr marL="227013" indent="-227013" eaLnBrk="1" hangingPunct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Gn.9:20-27  .  .  .  1 Sm.25, activates character flaws</a:t>
            </a:r>
          </a:p>
          <a:p>
            <a:pPr marL="0" indent="0" eaLnBrk="1" hangingPunct="1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10.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Not given to wine,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Tim.3:3</a:t>
            </a:r>
          </a:p>
        </p:txBody>
      </p:sp>
    </p:spTree>
    <p:extLst>
      <p:ext uri="{BB962C8B-B14F-4D97-AF65-F5344CB8AC3E}">
        <p14:creationId xmlns:p14="http://schemas.microsoft.com/office/powerpoint/2010/main" val="252136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38" y="1022163"/>
            <a:ext cx="8348102" cy="5482332"/>
          </a:xfrm>
        </p:spPr>
        <p:txBody>
          <a:bodyPr/>
          <a:lstStyle/>
          <a:p>
            <a:pPr marL="227013" indent="-227013" eaLnBrk="1" hangingPunct="1"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Some think forbidding an extreme allows degrees leading up to the extreme</a:t>
            </a:r>
          </a:p>
          <a:p>
            <a:pPr marL="627063" lvl="1" indent="-227013" eaLnBrk="1" hangingPunct="1">
              <a:spcBef>
                <a:spcPts val="600"/>
              </a:spcBef>
              <a:spcAft>
                <a:spcPts val="300"/>
              </a:spcAft>
            </a:pPr>
            <a:r>
              <a:rPr lang="en-US" sz="3100" dirty="0">
                <a:solidFill>
                  <a:srgbClr val="FFFFCC"/>
                </a:solidFill>
              </a:rPr>
              <a:t>“Do not murder”</a:t>
            </a:r>
            <a:r>
              <a:rPr lang="en-US" sz="3100" dirty="0">
                <a:solidFill>
                  <a:schemeClr val="bg1"/>
                </a:solidFill>
              </a:rPr>
              <a:t> ...  May we beat someone almost to death?    Mt.5:23, anger?  raca? </a:t>
            </a:r>
          </a:p>
          <a:p>
            <a:pPr marL="627063" lvl="1" indent="-227013" eaLnBrk="1" hangingPunct="1">
              <a:spcBef>
                <a:spcPts val="600"/>
              </a:spcBef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What about Timothy?  1 Tim.5:23 – </a:t>
            </a:r>
            <a:r>
              <a:rPr lang="en-US" sz="31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wine</a:t>
            </a:r>
          </a:p>
          <a:p>
            <a:pPr marL="1027113" lvl="2" indent="-227013" eaLnBrk="1" hangingPunct="1">
              <a:spcBef>
                <a:spcPts val="600"/>
              </a:spcBef>
              <a:spcAft>
                <a:spcPts val="0"/>
              </a:spcAft>
            </a:pPr>
            <a:r>
              <a:rPr lang="en-US" sz="3000" dirty="0">
                <a:solidFill>
                  <a:srgbClr val="CCFFFF"/>
                </a:solidFill>
              </a:rPr>
              <a:t>Required apostolic command</a:t>
            </a:r>
          </a:p>
          <a:p>
            <a:pPr marL="1027113" lvl="2" indent="-227013" eaLnBrk="1" hangingPunct="1">
              <a:spcBef>
                <a:spcPts val="600"/>
              </a:spcBef>
              <a:spcAft>
                <a:spcPts val="0"/>
              </a:spcAft>
            </a:pPr>
            <a:r>
              <a:rPr lang="en-US" sz="3000" dirty="0">
                <a:solidFill>
                  <a:srgbClr val="CCFFFF"/>
                </a:solidFill>
              </a:rPr>
              <a:t>He was not already drinking wine</a:t>
            </a:r>
          </a:p>
          <a:p>
            <a:pPr marL="1027113" lvl="2" indent="-227013" eaLnBrk="1" hangingPunct="1">
              <a:spcBef>
                <a:spcPts val="600"/>
              </a:spcBef>
              <a:spcAft>
                <a:spcPts val="0"/>
              </a:spcAft>
            </a:pPr>
            <a:r>
              <a:rPr lang="en-US" sz="3000" dirty="0">
                <a:solidFill>
                  <a:srgbClr val="CCFFFF"/>
                </a:solidFill>
              </a:rPr>
              <a:t>Limited to a little</a:t>
            </a:r>
          </a:p>
          <a:p>
            <a:pPr marL="1027113" lvl="2" indent="-227013" eaLnBrk="1" hangingPunct="1">
              <a:spcBef>
                <a:spcPts val="600"/>
              </a:spcBef>
              <a:spcAft>
                <a:spcPts val="0"/>
              </a:spcAft>
            </a:pPr>
            <a:r>
              <a:rPr lang="en-US" sz="3000" dirty="0">
                <a:solidFill>
                  <a:srgbClr val="CCFFFF"/>
                </a:solidFill>
              </a:rPr>
              <a:t>For his health</a:t>
            </a:r>
          </a:p>
          <a:p>
            <a:pPr marL="227013" indent="-227013" eaLnBrk="1" hangingPunct="1">
              <a:spcBef>
                <a:spcPts val="600"/>
              </a:spcBef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1 Pt.4:3, drinking party;  7, drink no wine . . 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10.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Not given to wine,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Tim.3:3</a:t>
            </a:r>
          </a:p>
        </p:txBody>
      </p:sp>
    </p:spTree>
    <p:extLst>
      <p:ext uri="{BB962C8B-B14F-4D97-AF65-F5344CB8AC3E}">
        <p14:creationId xmlns:p14="http://schemas.microsoft.com/office/powerpoint/2010/main" val="253834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38" y="1022163"/>
            <a:ext cx="8348102" cy="5482332"/>
          </a:xfrm>
        </p:spPr>
        <p:txBody>
          <a:bodyPr/>
          <a:lstStyle/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Pugnacious, NASV;  bully, CSB; striker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Tarrying at wine probably has secondary sense, of the effects of wine-bibbing, viz.,   abusive brawling </a:t>
            </a:r>
            <a:r>
              <a:rPr lang="en-US" altLang="en-US" sz="2400" dirty="0">
                <a:solidFill>
                  <a:schemeClr val="bg1"/>
                </a:solidFill>
              </a:rPr>
              <a:t>– Vine</a:t>
            </a:r>
            <a:r>
              <a:rPr lang="en-US" altLang="en-US" sz="3100" dirty="0">
                <a:solidFill>
                  <a:schemeClr val="bg1"/>
                </a:solidFill>
              </a:rPr>
              <a:t>   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Bully; quick-tempered man with chip on shoulder, quarrelsome</a:t>
            </a:r>
            <a:r>
              <a:rPr lang="en-US" altLang="en-US" sz="3100" dirty="0">
                <a:solidFill>
                  <a:schemeClr val="bg1"/>
                </a:solidFill>
              </a:rPr>
              <a:t> [evil for evil]  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Ac.23:1-2, Ananias.  Try to avoid these   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Ct. Ja.1:19  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 Pt.2:22-23...  Lord was not violent . . .</a:t>
            </a: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11. </a:t>
            </a:r>
            <a:r>
              <a:rPr lang="en-US" sz="3400" kern="0" dirty="0">
                <a:solidFill>
                  <a:srgbClr val="CCFFFF"/>
                </a:solidFill>
                <a:cs typeface="Arial" panose="020B0604020202020204" pitchFamily="34" charset="0"/>
              </a:rPr>
              <a:t>Not violent,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Tim.3:3</a:t>
            </a:r>
          </a:p>
        </p:txBody>
      </p:sp>
    </p:spTree>
    <p:extLst>
      <p:ext uri="{BB962C8B-B14F-4D97-AF65-F5344CB8AC3E}">
        <p14:creationId xmlns:p14="http://schemas.microsoft.com/office/powerpoint/2010/main" val="117328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46747"/>
            <a:ext cx="8229600" cy="5482332"/>
          </a:xfrm>
        </p:spPr>
        <p:txBody>
          <a:bodyPr/>
          <a:lstStyle/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Omitted in ASV et al</a:t>
            </a:r>
          </a:p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Fond of dishonest gain </a:t>
            </a:r>
            <a:r>
              <a:rPr lang="en-US" altLang="en-US" sz="2400" dirty="0">
                <a:solidFill>
                  <a:schemeClr val="bg1"/>
                </a:solidFill>
              </a:rPr>
              <a:t>– Vine</a:t>
            </a:r>
          </a:p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‘Cretans stick to money like bees to honey’ </a:t>
            </a:r>
            <a:r>
              <a:rPr lang="en-US" altLang="en-US" sz="2400" dirty="0">
                <a:solidFill>
                  <a:schemeClr val="bg1"/>
                </a:solidFill>
              </a:rPr>
              <a:t>– Plutarch</a:t>
            </a:r>
            <a:r>
              <a:rPr lang="en-US" altLang="en-US" sz="3100" dirty="0">
                <a:solidFill>
                  <a:schemeClr val="bg1"/>
                </a:solidFill>
              </a:rPr>
              <a:t>   </a:t>
            </a: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Judas,</a:t>
            </a:r>
            <a:r>
              <a:rPr lang="en-US" altLang="en-US" sz="3100" dirty="0">
                <a:solidFill>
                  <a:schemeClr val="bg1"/>
                </a:solidFill>
              </a:rPr>
              <a:t> Jn.12:6</a:t>
            </a:r>
          </a:p>
          <a:p>
            <a:pPr lvl="1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Rich young ruler…</a:t>
            </a:r>
          </a:p>
          <a:p>
            <a:pPr lvl="1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1 Tim.6:6-10, </a:t>
            </a:r>
            <a:r>
              <a:rPr lang="en-US" altLang="en-US" sz="3100" dirty="0">
                <a:solidFill>
                  <a:srgbClr val="FFFF99"/>
                </a:solidFill>
              </a:rPr>
              <a:t>love of money… 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Some elders were paid, 1 Tim.5:17-18;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1 Pt.5:2</a:t>
            </a:r>
          </a:p>
          <a:p>
            <a:pPr eaLnBrk="1" hangingPunct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Ac.11:30, elders controlled money…</a:t>
            </a: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05366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12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lang="en-US" sz="3400" kern="0" dirty="0">
                <a:solidFill>
                  <a:srgbClr val="CCFFFF"/>
                </a:solidFill>
                <a:cs typeface="Arial" panose="020B0604020202020204" pitchFamily="34" charset="0"/>
              </a:rPr>
              <a:t>Not greedy for money,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Tim.3:3; Tit.1:7  </a:t>
            </a:r>
          </a:p>
        </p:txBody>
      </p:sp>
    </p:spTree>
    <p:extLst>
      <p:ext uri="{BB962C8B-B14F-4D97-AF65-F5344CB8AC3E}">
        <p14:creationId xmlns:p14="http://schemas.microsoft.com/office/powerpoint/2010/main" val="18445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Gentle, kind </a:t>
            </a:r>
            <a:r>
              <a:rPr lang="en-US" altLang="en-US" sz="2400" dirty="0">
                <a:solidFill>
                  <a:schemeClr val="bg1"/>
                </a:solidFill>
              </a:rPr>
              <a:t>– Vine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Tit.3:2 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Ph.4:5, </a:t>
            </a:r>
            <a:r>
              <a:rPr lang="en-US" sz="3100" dirty="0">
                <a:solidFill>
                  <a:srgbClr val="FFFFCC"/>
                </a:solidFill>
              </a:rPr>
              <a:t>Let your gentleness be known to all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Ja.3:17, </a:t>
            </a:r>
            <a:r>
              <a:rPr lang="en-US" sz="3100" dirty="0">
                <a:solidFill>
                  <a:srgbClr val="FFFFCC"/>
                </a:solidFill>
              </a:rPr>
              <a:t>wisdom from above is first pure, then peaceable, gentle…</a:t>
            </a:r>
          </a:p>
          <a:p>
            <a:pPr lvl="0" eaLnBrk="1" hangingPunct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1 Co.6:7, </a:t>
            </a:r>
            <a:r>
              <a:rPr lang="en-US" sz="3100" dirty="0">
                <a:solidFill>
                  <a:srgbClr val="FFFFCC"/>
                </a:solidFill>
              </a:rPr>
              <a:t>an utter failure</a:t>
            </a:r>
            <a:r>
              <a:rPr lang="en-US" sz="3100" dirty="0">
                <a:solidFill>
                  <a:schemeClr val="bg1"/>
                </a:solidFill>
              </a:rPr>
              <a:t>… (going to law against a Christian is opposite of </a:t>
            </a:r>
            <a:r>
              <a:rPr lang="en-US" sz="3100" i="1" dirty="0">
                <a:solidFill>
                  <a:schemeClr val="bg1"/>
                </a:solidFill>
              </a:rPr>
              <a:t>gentle</a:t>
            </a:r>
            <a:r>
              <a:rPr lang="en-US" sz="3100" dirty="0">
                <a:solidFill>
                  <a:schemeClr val="bg1"/>
                </a:solidFill>
              </a:rPr>
              <a:t>)</a:t>
            </a:r>
          </a:p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Not a pushover – Gn.13:8-9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13. </a:t>
            </a:r>
            <a:r>
              <a:rPr lang="en-US" sz="3400" kern="0" dirty="0">
                <a:solidFill>
                  <a:srgbClr val="CCFFFF"/>
                </a:solidFill>
                <a:cs typeface="Arial" panose="020B0604020202020204" pitchFamily="34" charset="0"/>
              </a:rPr>
              <a:t>Gentle,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cs typeface="Arial" panose="020B0604020202020204" pitchFamily="34" charset="0"/>
              </a:rPr>
              <a:t> 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</a:t>
            </a:r>
            <a:r>
              <a:rPr lang="en-US" sz="3400" kern="0" dirty="0">
                <a:solidFill>
                  <a:schemeClr val="bg1"/>
                </a:solidFill>
                <a:cs typeface="Arial" panose="020B0604020202020204" pitchFamily="34" charset="0"/>
              </a:rPr>
              <a:t>3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:3</a:t>
            </a:r>
          </a:p>
        </p:txBody>
      </p:sp>
    </p:spTree>
    <p:extLst>
      <p:ext uri="{BB962C8B-B14F-4D97-AF65-F5344CB8AC3E}">
        <p14:creationId xmlns:p14="http://schemas.microsoft.com/office/powerpoint/2010/main" val="198217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22163"/>
            <a:ext cx="8229600" cy="5482332"/>
          </a:xfrm>
        </p:spPr>
        <p:txBody>
          <a:bodyPr/>
          <a:lstStyle/>
          <a:p>
            <a:pPr lvl="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Contentious, </a:t>
            </a:r>
            <a:r>
              <a:rPr lang="en-US" altLang="en-US" sz="2800" dirty="0">
                <a:solidFill>
                  <a:schemeClr val="bg1"/>
                </a:solidFill>
              </a:rPr>
              <a:t>ASV; </a:t>
            </a:r>
            <a:r>
              <a:rPr lang="en-US" altLang="en-US" sz="3100" dirty="0">
                <a:solidFill>
                  <a:schemeClr val="bg1"/>
                </a:solidFill>
              </a:rPr>
              <a:t> peaceable, </a:t>
            </a:r>
            <a:r>
              <a:rPr lang="en-US" altLang="en-US" sz="2800" dirty="0">
                <a:solidFill>
                  <a:schemeClr val="bg1"/>
                </a:solidFill>
              </a:rPr>
              <a:t>NASV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lvl="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Not disposed to fight, not quarrelsome over opinions and for self-interest </a:t>
            </a:r>
            <a:r>
              <a:rPr lang="en-US" altLang="en-US" sz="2400" dirty="0">
                <a:solidFill>
                  <a:schemeClr val="bg1"/>
                </a:solidFill>
              </a:rPr>
              <a:t>– Vine    </a:t>
            </a:r>
          </a:p>
          <a:p>
            <a:pPr lvl="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Not ‘trigger happy’   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Ja.3:16, </a:t>
            </a:r>
            <a:r>
              <a:rPr lang="en-US" dirty="0">
                <a:solidFill>
                  <a:schemeClr val="bg1"/>
                </a:solidFill>
              </a:rPr>
              <a:t>For where envy and self-seeking </a:t>
            </a:r>
            <a:r>
              <a:rPr lang="en-US" sz="3000" dirty="0">
                <a:solidFill>
                  <a:schemeClr val="bg1"/>
                </a:solidFill>
              </a:rPr>
              <a:t>exist, confusion and every evil thing are there</a:t>
            </a:r>
            <a:endParaRPr lang="en-US" altLang="en-US" sz="3000" dirty="0">
              <a:solidFill>
                <a:schemeClr val="bg1"/>
              </a:solidFill>
            </a:endParaRPr>
          </a:p>
          <a:p>
            <a:pPr lvl="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2 Co.10:3-5, spiritual, not carnal</a:t>
            </a:r>
          </a:p>
          <a:p>
            <a:pPr lvl="0"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But he cannot avoid defense of truth.   Ph.1:7   </a:t>
            </a:r>
            <a:endParaRPr lang="en-US" altLang="en-US" sz="3100" i="1" dirty="0">
              <a:solidFill>
                <a:schemeClr val="bg1"/>
              </a:solidFill>
            </a:endParaRPr>
          </a:p>
          <a:p>
            <a:pPr marL="457200" lvl="1" indent="0" eaLnBrk="1" hangingPunct="1">
              <a:spcAft>
                <a:spcPts val="0"/>
              </a:spcAft>
              <a:buNone/>
            </a:pPr>
            <a:endParaRPr lang="en-US" altLang="en-US" sz="2000" dirty="0">
              <a:solidFill>
                <a:schemeClr val="bg1"/>
              </a:solidFill>
            </a:endParaRPr>
          </a:p>
          <a:p>
            <a:pPr lvl="0" eaLnBrk="1" hangingPunct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0E5967-4367-D22F-BDA6-C4026E8A2DD8}"/>
              </a:ext>
            </a:extLst>
          </p:cNvPr>
          <p:cNvSpPr/>
          <p:nvPr/>
        </p:nvSpPr>
        <p:spPr bwMode="auto">
          <a:xfrm>
            <a:off x="339482" y="233647"/>
            <a:ext cx="8465820" cy="680753"/>
          </a:xfrm>
          <a:prstGeom prst="rect">
            <a:avLst/>
          </a:prstGeom>
          <a:solidFill>
            <a:srgbClr val="000000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>
                <a:solidFill>
                  <a:schemeClr val="bg1"/>
                </a:solidFill>
                <a:cs typeface="Arial" panose="020B0604020202020204" pitchFamily="34" charset="0"/>
              </a:rPr>
              <a:t>14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. </a:t>
            </a:r>
            <a:r>
              <a:rPr lang="en-US" sz="3400" kern="0" dirty="0">
                <a:solidFill>
                  <a:srgbClr val="CCFFFF"/>
                </a:solidFill>
                <a:cs typeface="Arial" panose="020B0604020202020204" pitchFamily="34" charset="0"/>
              </a:rPr>
              <a:t>Not quarrelsome,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panose="020B0604020202020204" pitchFamily="34" charset="0"/>
              </a:rPr>
              <a:t>1 Tim.3:3</a:t>
            </a:r>
          </a:p>
        </p:txBody>
      </p:sp>
    </p:spTree>
    <p:extLst>
      <p:ext uri="{BB962C8B-B14F-4D97-AF65-F5344CB8AC3E}">
        <p14:creationId xmlns:p14="http://schemas.microsoft.com/office/powerpoint/2010/main" val="357921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2999</TotalTime>
  <Words>1021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71</cp:revision>
  <dcterms:created xsi:type="dcterms:W3CDTF">2006-09-18T21:36:30Z</dcterms:created>
  <dcterms:modified xsi:type="dcterms:W3CDTF">2023-04-01T03:28:51Z</dcterms:modified>
</cp:coreProperties>
</file>