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0"/>
  </p:notesMasterIdLst>
  <p:sldIdLst>
    <p:sldId id="610" r:id="rId3"/>
    <p:sldId id="622" r:id="rId4"/>
    <p:sldId id="612" r:id="rId5"/>
    <p:sldId id="636" r:id="rId6"/>
    <p:sldId id="613" r:id="rId7"/>
    <p:sldId id="637" r:id="rId8"/>
    <p:sldId id="638" r:id="rId9"/>
    <p:sldId id="639" r:id="rId10"/>
    <p:sldId id="640" r:id="rId11"/>
    <p:sldId id="641" r:id="rId12"/>
    <p:sldId id="614" r:id="rId13"/>
    <p:sldId id="642" r:id="rId14"/>
    <p:sldId id="643" r:id="rId15"/>
    <p:sldId id="646" r:id="rId16"/>
    <p:sldId id="644" r:id="rId17"/>
    <p:sldId id="615" r:id="rId18"/>
    <p:sldId id="64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ECFF"/>
    <a:srgbClr val="CCFFCC"/>
    <a:srgbClr val="FFFF66"/>
    <a:srgbClr val="CC0000"/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36DDB0D-CBED-909B-3377-118152F5FE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8285031-87BC-3CFC-B75E-8EB6BD5E80C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C900ABD-2B79-E107-4597-E762ABF6D8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75F13F1-B026-ABD0-1DF1-3D30665E7B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9E6EB18D-CF97-E638-4601-B94FDB4B58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D050A67-4DA1-B669-B0F5-A876ED382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3B6C1C-9E40-4969-A21F-696542F38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CC933D4-E6D2-CF7C-91F0-E7915C5433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B5DBA1D-08BC-A0D8-A457-542416628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DABB25DD-F84E-2521-4DAF-7B1B2922B9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93F78F-E8BD-43DA-B593-C74D71E522C4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1EFEA-4D4E-D6F4-EE9E-ACD9A680B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14380-0996-B919-E5DE-B54D9DE7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45EF8-ACBB-114A-497E-1A2A0793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403D475-DAF2-4812-8EAB-077E850CE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29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FEA5C-7363-F25B-F98A-3B82AF9D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9A2BC-1347-9268-A6CA-D6FEEBCCC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A86A2-1148-956A-75F8-304AA6F2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8EDF85-E808-490C-8784-900E1B4D16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6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16035-9BD9-8670-6FF4-BD5F824C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160E5-40DD-1454-96C1-3F928F8F8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399F7-8724-87AB-B6A9-0A48743E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CE75F35-15F2-4F69-AE0B-C3266B6FF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97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FD62A8-9C12-D981-B075-BAB03DA7C8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8643D-7EE8-F85F-89C7-BEBC4C418C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347A18-1129-671A-0795-5B3722B93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FC0D6-2813-4431-947F-4266065FB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362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9025C-0D9A-3923-B47C-DF4767470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E3D8CF-F6DC-1D21-8345-66BAEF9D7F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8894F4-01B7-543C-D805-BAE352EAA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7A017-3DBB-4425-A141-5C47EC069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086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9F6C97-0878-6306-C390-0CB98469BB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32E4FB-6E00-08BD-D9E2-2AF68D0E6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69C687-9188-339D-0E1E-2A5DCE285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5E718-6500-4DD7-9A58-2E4C4F4421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507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0C4AE8-B33C-C666-0D9D-63DD62259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9AFD2B-BE00-A40C-0BBA-A0BB479A4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B42BA-936C-8990-391D-E67BEB47D6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20715-421A-41AC-A0E7-5A48FCC78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94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8BA2F5-F7B6-CFF6-B859-AEC859E48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7E6D69-6368-822B-E0E1-F3602DC2A1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F43836-10BE-2484-3969-955A54C62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94E8D-DCE0-4C8E-A361-6A8FA7D37E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276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D26558-CB8B-E057-D0AA-D01F0A558D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0051EC-EC05-BE66-AED0-656B0B8B2E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FF2CB1-05F1-960C-D887-660E07E7BC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1708-4872-4F39-BCA5-E917F5C083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393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9FF16E-7AFC-2D2F-A67C-EBC74AC4C6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802BB9-E446-E484-41F8-A08EFE9F91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EDAD9C-A6E1-0A12-6FA3-086A46051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F4F51-EF58-463E-B663-B876F734C4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686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8CB939-AE1F-CC8F-BE8B-6D38887E27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2375BE-183A-6C98-930A-7BB0835D5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919A72-EE31-6694-859A-3E07964CAB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9FD56-7CEB-418A-AA34-5EE48606F5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93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B6A99-CB5C-E71C-AE55-92E21233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8FE0F-F652-3E51-648A-6D52019AB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C69E8-3A06-0993-F97F-850E89D6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D4474A-A5B9-4CE4-BF7C-45EAA6FCA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892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2C10F9-65AC-5E1F-37EC-0C5B61098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1C96B-BF87-1348-C53E-8F9BA70220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F37984-7D4A-9E7E-82E2-F3ED6C1E8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B29E-B679-4E5F-B219-9FE1EB905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189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DFF11A-D03B-4B8B-A9FC-220EE64F9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E01ADB-6E7F-6594-60AD-DEFC5F792C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A34566-58D4-271E-7967-33B96927F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609C7-1315-4EBE-8E7F-FEDC82579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242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288F9E-0DF6-0277-C17E-4A1A261A5B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6CFF41-2E00-2A31-8395-943834C13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1B2D29-7416-D11F-4DE9-0432C39EF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C1298-B8E9-4BA9-9C2C-79BFA3976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17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FDA85-0C46-199D-975C-748462E6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2EBE8-EB47-0E25-BB11-6A45170F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31A74-A753-A282-D538-2BA63B960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27ACFD-BD30-4723-BF8B-F115D5AE97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16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EF850-660F-15EE-EBBB-CDD367031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14295-75C7-C0D6-3DE7-50A5E368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A96AF-9238-3521-A378-1C90196D0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835487D-C53B-4DBD-B60B-E308395F02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97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97D1A3-9B00-B374-7ED7-49B4A403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8CA51E-A54F-BB48-BEAB-5D455E22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181826-6831-B6F5-BD94-86E20AC8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0B620B5-6384-4BE2-BF7D-32A2F0BF9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95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246D6-DEB4-12E7-BB3F-1B08283BF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C7307-2F14-C500-794F-6F02174F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30A24D-ABEC-D6ED-8205-EB26F899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62E25C4-EFE9-4004-BB58-E4225B340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21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0359F-276A-6431-14D7-5E81A4D0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B00FF-0C20-0CB5-F797-EB4E102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3D844-605E-7905-1E17-B9F472E0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D544FB-71C2-43CA-B968-F0E0A6DB84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9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AB563-0A68-64FD-3EE8-710A071E6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4C869-7370-A808-6DCB-6283F7C2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BA596-BFC8-8EDA-6826-06ADD60E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78145C-DDB8-4BD3-97E9-B397AE90B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79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98360-C657-42F6-343D-7C1DAEC4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45053-0D32-FB0A-5AE2-7D60AE76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406FE-B19E-4AA3-FA8B-4F0323E6F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457BEA-B45B-494A-92E5-EDB5722FC2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21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24D36F4-BB7A-13F1-CF9F-DB28471FA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8ED38E2-19E0-9054-B9AB-A8AB4A0B3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5D85E78-4FD5-EAA2-D1C4-8D99AB81C1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8B2EDD-1231-A4DB-5A26-EDF42441A0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1AA0D21-64C2-9D30-F482-FA648B01A4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D3B5D16C-B588-4F6B-8DFD-2D1CA6ABC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F7A2C81-28BE-FC3D-D4C1-D5E20E82C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8E5E747-2169-DAAD-CF8A-8D1A6A40E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97FBC9-A1B9-0F65-9697-904886C0A3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BD86F0-8891-2A67-C65E-B3E34226F0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06EE4E0-874E-D1BF-65E0-F767F34549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F51B2E-C937-45A1-BD78-C1349E51D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688BC0-4C71-645A-55A2-12AD079757C4}"/>
              </a:ext>
            </a:extLst>
          </p:cNvPr>
          <p:cNvSpPr/>
          <p:nvPr/>
        </p:nvSpPr>
        <p:spPr>
          <a:xfrm>
            <a:off x="1457227" y="914400"/>
            <a:ext cx="6238875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000"/>
                </a:solidFill>
              </a:rPr>
              <a:t>The Problem of Enemies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28E4FDB3-03BF-36C2-E705-4144287C64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8F815FA5-A67C-B0C9-4F1B-810CDC0F0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728" y="685800"/>
            <a:ext cx="6638544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II</a:t>
            </a:r>
            <a:r>
              <a:rPr lang="en-US" altLang="en-US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To Do About Enemies?</a:t>
            </a:r>
          </a:p>
        </p:txBody>
      </p:sp>
    </p:spTree>
    <p:extLst>
      <p:ext uri="{BB962C8B-B14F-4D97-AF65-F5344CB8AC3E}">
        <p14:creationId xmlns:p14="http://schemas.microsoft.com/office/powerpoint/2010/main" val="374442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C27FE99-F6B8-5122-54FC-44FCAFAF0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00"/>
                </a:solidFill>
              </a:rPr>
              <a:t>1: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CCECFF"/>
                </a:solidFill>
              </a:rPr>
              <a:t>Do not rejoice at their failures</a:t>
            </a:r>
            <a:endParaRPr lang="en-US" altLang="en-US" sz="3000" dirty="0">
              <a:solidFill>
                <a:srgbClr val="CCEC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7983F-792B-25FD-C05B-C4C75CDC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816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2 Sm.1:…11-12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Prov.24:17, </a:t>
            </a:r>
            <a:r>
              <a:rPr lang="en-US" sz="3100" dirty="0">
                <a:solidFill>
                  <a:srgbClr val="FFFFCC"/>
                </a:solidFill>
              </a:rPr>
              <a:t>Do not rejoice when your enemy falls, And do not let your heart be glad when he stumbles;  </a:t>
            </a:r>
            <a:r>
              <a:rPr lang="en-US" sz="3100" dirty="0">
                <a:solidFill>
                  <a:schemeClr val="bg1"/>
                </a:solidFill>
              </a:rPr>
              <a:t>18 </a:t>
            </a:r>
            <a:r>
              <a:rPr lang="en-US" sz="3100" dirty="0">
                <a:solidFill>
                  <a:srgbClr val="FFFFCC"/>
                </a:solidFill>
              </a:rPr>
              <a:t>Lest the L</a:t>
            </a:r>
            <a:r>
              <a:rPr lang="en-US" sz="2800" dirty="0">
                <a:solidFill>
                  <a:srgbClr val="FFFFCC"/>
                </a:solidFill>
              </a:rPr>
              <a:t>ORD</a:t>
            </a:r>
            <a:r>
              <a:rPr lang="en-US" sz="3100" dirty="0">
                <a:solidFill>
                  <a:srgbClr val="FFFFCC"/>
                </a:solidFill>
              </a:rPr>
              <a:t> see it, and it displease Him, And He turn away His wrath from him 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31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C27FE99-F6B8-5122-54FC-44FCAFAF0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00"/>
                </a:solidFill>
              </a:rPr>
              <a:t>2: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CCECFF"/>
                </a:solidFill>
              </a:rPr>
              <a:t>Do not get on their level</a:t>
            </a:r>
            <a:endParaRPr lang="en-US" altLang="en-US" sz="3000" dirty="0">
              <a:solidFill>
                <a:srgbClr val="CCEC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7983F-792B-25FD-C05B-C4C75CDC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816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2 Sm.16:5-13; 19:16-23, David and Shimei</a:t>
            </a:r>
          </a:p>
          <a:p>
            <a:r>
              <a:rPr lang="en-US" sz="3100" dirty="0">
                <a:solidFill>
                  <a:schemeClr val="bg1"/>
                </a:solidFill>
              </a:rPr>
              <a:t>1 Pt.2:23 …</a:t>
            </a:r>
            <a:r>
              <a:rPr lang="en-US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who, when He was reviled, did not revile in return; when He suffered, He did not threaten, but committed Himself to Him who judges righteously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sz="31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4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C27FE99-F6B8-5122-54FC-44FCAFAF0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00"/>
                </a:solidFill>
              </a:rPr>
              <a:t>3: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CCECFF"/>
                </a:solidFill>
              </a:rPr>
              <a:t>Save them</a:t>
            </a:r>
            <a:endParaRPr lang="en-US" altLang="en-US" sz="3000" dirty="0">
              <a:solidFill>
                <a:srgbClr val="CCEC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7983F-792B-25FD-C05B-C4C75CDC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181600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Lk.6:27-30</a:t>
            </a:r>
          </a:p>
          <a:p>
            <a:pPr marL="971550" lvl="1" indent="-514350" eaLnBrk="1" hangingPunct="1">
              <a:spcBef>
                <a:spcPts val="300"/>
              </a:spcBef>
              <a:spcAft>
                <a:spcPts val="600"/>
              </a:spcAft>
              <a:buAutoNum type="alphaLcPeriod"/>
              <a:defRPr/>
            </a:pPr>
            <a:r>
              <a:rPr lang="en-US" sz="3100" dirty="0">
                <a:solidFill>
                  <a:srgbClr val="CCFFCC"/>
                </a:solidFill>
              </a:rPr>
              <a:t>Love them.   </a:t>
            </a:r>
            <a:r>
              <a:rPr lang="en-US" sz="3100" dirty="0">
                <a:solidFill>
                  <a:schemeClr val="bg1"/>
                </a:solidFill>
              </a:rPr>
              <a:t>How to love an enemy?</a:t>
            </a:r>
          </a:p>
          <a:p>
            <a:pPr marL="971550" lvl="1" indent="-514350" eaLnBrk="1" hangingPunct="1">
              <a:spcAft>
                <a:spcPts val="600"/>
              </a:spcAft>
              <a:buAutoNum type="alphaLcPeriod"/>
              <a:defRPr/>
            </a:pPr>
            <a:r>
              <a:rPr lang="en-US" sz="3100" dirty="0">
                <a:solidFill>
                  <a:srgbClr val="CCFFCC"/>
                </a:solidFill>
              </a:rPr>
              <a:t>Do good to them.</a:t>
            </a:r>
            <a:r>
              <a:rPr lang="en-US" sz="3100" dirty="0">
                <a:solidFill>
                  <a:schemeClr val="bg1"/>
                </a:solidFill>
              </a:rPr>
              <a:t>   Jn.3:16  </a:t>
            </a:r>
          </a:p>
          <a:p>
            <a:pPr marL="971550" lvl="1" indent="-514350" eaLnBrk="1" hangingPunct="1">
              <a:spcAft>
                <a:spcPts val="600"/>
              </a:spcAft>
              <a:buAutoNum type="alphaLcPeriod"/>
              <a:defRPr/>
            </a:pPr>
            <a:r>
              <a:rPr lang="en-US" sz="3100" dirty="0">
                <a:solidFill>
                  <a:srgbClr val="CCFFCC"/>
                </a:solidFill>
              </a:rPr>
              <a:t>Bless them.  </a:t>
            </a:r>
            <a:r>
              <a:rPr lang="en-US" sz="3100" dirty="0">
                <a:solidFill>
                  <a:schemeClr val="bg1"/>
                </a:solidFill>
              </a:rPr>
              <a:t>1 Co.4:12</a:t>
            </a:r>
          </a:p>
          <a:p>
            <a:pPr marL="971550" lvl="1" indent="-514350" eaLnBrk="1" hangingPunct="1">
              <a:spcAft>
                <a:spcPts val="600"/>
              </a:spcAft>
              <a:buAutoNum type="alphaLcPeriod"/>
              <a:defRPr/>
            </a:pPr>
            <a:r>
              <a:rPr lang="en-US" sz="3100" dirty="0">
                <a:solidFill>
                  <a:srgbClr val="CCFFCC"/>
                </a:solidFill>
              </a:rPr>
              <a:t>Pray for them.  </a:t>
            </a:r>
            <a:r>
              <a:rPr lang="en-US" sz="3100" dirty="0">
                <a:solidFill>
                  <a:schemeClr val="bg1"/>
                </a:solidFill>
              </a:rPr>
              <a:t>Lk.23:34.   Acts 7</a:t>
            </a:r>
          </a:p>
          <a:p>
            <a:pPr marL="971550" lvl="1" indent="-514350" eaLnBrk="1" hangingPunct="1">
              <a:spcAft>
                <a:spcPts val="600"/>
              </a:spcAft>
              <a:buAutoNum type="alphaLcPeriod"/>
              <a:defRPr/>
            </a:pPr>
            <a:r>
              <a:rPr lang="en-US" sz="3100" dirty="0">
                <a:solidFill>
                  <a:srgbClr val="CCFFCC"/>
                </a:solidFill>
              </a:rPr>
              <a:t>Turn the cheek.  </a:t>
            </a:r>
            <a:r>
              <a:rPr lang="en-US" sz="3100" dirty="0">
                <a:solidFill>
                  <a:schemeClr val="bg1"/>
                </a:solidFill>
              </a:rPr>
              <a:t>Leave vengeance to God</a:t>
            </a:r>
          </a:p>
          <a:p>
            <a:pPr marL="971550" lvl="1" indent="-514350" eaLnBrk="1" hangingPunct="1">
              <a:spcAft>
                <a:spcPts val="1200"/>
              </a:spcAft>
              <a:buAutoNum type="alphaLcPeriod"/>
              <a:defRPr/>
            </a:pPr>
            <a:r>
              <a:rPr lang="en-US" sz="3100" dirty="0">
                <a:solidFill>
                  <a:srgbClr val="CCFFCC"/>
                </a:solidFill>
              </a:rPr>
              <a:t>Give to them.</a:t>
            </a:r>
            <a:r>
              <a:rPr lang="en-US" sz="3100" dirty="0">
                <a:solidFill>
                  <a:schemeClr val="bg1"/>
                </a:solidFill>
              </a:rPr>
              <a:t>   2 K.5:1-4</a:t>
            </a:r>
          </a:p>
          <a:p>
            <a:pPr eaLnBrk="1" hangingPunct="1">
              <a:defRPr/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C27FE99-F6B8-5122-54FC-44FCAFAF0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00"/>
                </a:solidFill>
              </a:rPr>
              <a:t>3: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CCECFF"/>
                </a:solidFill>
              </a:rPr>
              <a:t>Save them</a:t>
            </a:r>
            <a:endParaRPr lang="en-US" altLang="en-US" sz="3000" dirty="0">
              <a:solidFill>
                <a:srgbClr val="CCEC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7983F-792B-25FD-C05B-C4C75CDC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181600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Ro.12:19-21</a:t>
            </a:r>
          </a:p>
          <a:p>
            <a:pPr lvl="1" defTabSz="1376363" eaLnBrk="1" hangingPunct="1">
              <a:spcAft>
                <a:spcPts val="600"/>
              </a:spcAft>
              <a:defRPr/>
            </a:pPr>
            <a:r>
              <a:rPr lang="en-US" sz="3100" dirty="0">
                <a:solidFill>
                  <a:srgbClr val="CCECFF"/>
                </a:solidFill>
              </a:rPr>
              <a:t>19:</a:t>
            </a:r>
            <a:r>
              <a:rPr lang="en-US" sz="3100" dirty="0">
                <a:solidFill>
                  <a:schemeClr val="bg1"/>
                </a:solidFill>
              </a:rPr>
              <a:t> give place to wrath.   [Chance,      opportunity – Ep.4:27]</a:t>
            </a:r>
          </a:p>
          <a:p>
            <a:pPr lvl="1" eaLnBrk="1" hangingPunct="1">
              <a:defRPr/>
            </a:pPr>
            <a:r>
              <a:rPr lang="en-US" sz="3100" dirty="0">
                <a:solidFill>
                  <a:srgbClr val="CCECFF"/>
                </a:solidFill>
              </a:rPr>
              <a:t>20:</a:t>
            </a:r>
            <a:r>
              <a:rPr lang="en-US" sz="3100" dirty="0">
                <a:solidFill>
                  <a:schemeClr val="bg1"/>
                </a:solidFill>
              </a:rPr>
              <a:t> coals of fire . . .?    </a:t>
            </a:r>
            <a:r>
              <a:rPr lang="en-US" sz="3100" i="1" dirty="0">
                <a:solidFill>
                  <a:srgbClr val="FFC000"/>
                </a:solidFill>
              </a:rPr>
              <a:t>Coals of fire – </a:t>
            </a:r>
          </a:p>
          <a:p>
            <a:pPr lvl="2" eaLnBrk="1" hangingPunct="1">
              <a:defRPr/>
            </a:pPr>
            <a:r>
              <a:rPr lang="en-US" sz="3100" dirty="0">
                <a:solidFill>
                  <a:srgbClr val="FFC000"/>
                </a:solidFill>
              </a:rPr>
              <a:t>Kindness</a:t>
            </a:r>
          </a:p>
          <a:p>
            <a:pPr lvl="2" eaLnBrk="1" hangingPunct="1">
              <a:spcAft>
                <a:spcPts val="600"/>
              </a:spcAft>
              <a:defRPr/>
            </a:pPr>
            <a:r>
              <a:rPr lang="en-US" sz="3100" dirty="0">
                <a:solidFill>
                  <a:srgbClr val="FFC000"/>
                </a:solidFill>
              </a:rPr>
              <a:t>Burning pangs of shame that follow a kind deed</a:t>
            </a:r>
          </a:p>
          <a:p>
            <a:pPr lvl="1" eaLnBrk="1" hangingPunct="1">
              <a:defRPr/>
            </a:pPr>
            <a:r>
              <a:rPr lang="en-US" sz="3100" dirty="0">
                <a:solidFill>
                  <a:srgbClr val="CCECFF"/>
                </a:solidFill>
              </a:rPr>
              <a:t>21: </a:t>
            </a:r>
            <a:r>
              <a:rPr lang="en-US" sz="3100" dirty="0">
                <a:solidFill>
                  <a:schemeClr val="bg1"/>
                </a:solidFill>
              </a:rPr>
              <a:t>do not be overcome with evil…</a:t>
            </a:r>
          </a:p>
          <a:p>
            <a:pPr lvl="2" eaLnBrk="1" hangingPunct="1">
              <a:defRPr/>
            </a:pPr>
            <a:r>
              <a:rPr lang="en-US" sz="3100" dirty="0">
                <a:solidFill>
                  <a:schemeClr val="bg1"/>
                </a:solidFill>
              </a:rPr>
              <a:t>Do not let </a:t>
            </a:r>
            <a:r>
              <a:rPr lang="en-US" sz="3100" dirty="0" err="1">
                <a:solidFill>
                  <a:schemeClr val="bg1"/>
                </a:solidFill>
              </a:rPr>
              <a:t>satan</a:t>
            </a:r>
            <a:r>
              <a:rPr lang="en-US" sz="3100" dirty="0">
                <a:solidFill>
                  <a:schemeClr val="bg1"/>
                </a:solidFill>
              </a:rPr>
              <a:t> get two souls…</a:t>
            </a:r>
          </a:p>
        </p:txBody>
      </p:sp>
    </p:spTree>
    <p:extLst>
      <p:ext uri="{BB962C8B-B14F-4D97-AF65-F5344CB8AC3E}">
        <p14:creationId xmlns:p14="http://schemas.microsoft.com/office/powerpoint/2010/main" val="171534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C27FE99-F6B8-5122-54FC-44FCAFAF0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00"/>
                </a:solidFill>
              </a:rPr>
              <a:t>4:</a:t>
            </a:r>
            <a:r>
              <a:rPr lang="en-US" altLang="en-US" sz="3200" dirty="0">
                <a:solidFill>
                  <a:schemeClr val="bg1"/>
                </a:solidFill>
              </a:rPr>
              <a:t> Do not let them control your life</a:t>
            </a:r>
            <a:endParaRPr lang="en-US" altLang="en-US" sz="3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7983F-792B-25FD-C05B-C4C75CDC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181600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Joseph, Gn.41:51-52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Manasseh: ‘causing to </a:t>
            </a:r>
            <a:r>
              <a:rPr lang="en-US" sz="3100" u="sng" dirty="0">
                <a:solidFill>
                  <a:schemeClr val="bg1"/>
                </a:solidFill>
              </a:rPr>
              <a:t>forget</a:t>
            </a:r>
            <a:r>
              <a:rPr lang="en-US" sz="3100" dirty="0">
                <a:solidFill>
                  <a:schemeClr val="bg1"/>
                </a:solidFill>
              </a:rPr>
              <a:t>’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Ephraim: ‘</a:t>
            </a:r>
            <a:r>
              <a:rPr lang="en-US" sz="3100" u="sng" dirty="0">
                <a:solidFill>
                  <a:schemeClr val="bg1"/>
                </a:solidFill>
              </a:rPr>
              <a:t>fruitful</a:t>
            </a:r>
            <a:r>
              <a:rPr lang="en-US" sz="3100" dirty="0">
                <a:solidFill>
                  <a:schemeClr val="bg1"/>
                </a:solidFill>
              </a:rPr>
              <a:t>’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Lk.6:22-23 –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22: </a:t>
            </a:r>
            <a:r>
              <a:rPr lang="en-US" sz="3100" dirty="0">
                <a:solidFill>
                  <a:srgbClr val="FFFF99"/>
                </a:solidFill>
              </a:rPr>
              <a:t>hate you, exclude you, revile you, cast out your name as evil…</a:t>
            </a:r>
          </a:p>
          <a:p>
            <a:pPr lvl="2" eaLnBrk="1" hangingPunct="1">
              <a:spcAft>
                <a:spcPts val="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27, love </a:t>
            </a:r>
          </a:p>
          <a:p>
            <a:pPr lvl="2" eaLnBrk="1" hangingPunct="1">
              <a:spcAft>
                <a:spcPts val="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33, do good  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sz="3100" dirty="0">
                <a:solidFill>
                  <a:schemeClr val="bg1"/>
                </a:solidFill>
              </a:rPr>
              <a:t>23: </a:t>
            </a:r>
            <a:r>
              <a:rPr lang="en-US" sz="3100" dirty="0">
                <a:solidFill>
                  <a:srgbClr val="FFFF99"/>
                </a:solidFill>
              </a:rPr>
              <a:t>rejoice!  Leap for joy!   Why?</a:t>
            </a:r>
          </a:p>
          <a:p>
            <a:pPr eaLnBrk="1" hangingPunct="1">
              <a:defRPr/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5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57AF20E-DB3D-549C-1522-41095050E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00"/>
                </a:solidFill>
              </a:rPr>
              <a:t>Why Rejoice?</a:t>
            </a:r>
            <a:endParaRPr lang="en-US" altLang="en-US" sz="3000" dirty="0">
              <a:solidFill>
                <a:srgbClr val="FFC000"/>
              </a:solidFill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8C1FDF9F-501A-0398-A5DE-75A2C096C3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684837"/>
          </a:xfrm>
        </p:spPr>
        <p:txBody>
          <a:bodyPr/>
          <a:lstStyle/>
          <a:p>
            <a:pPr marL="339725" indent="-339725" eaLnBrk="1" hangingPunct="1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Suffering produces good in us.  Ac.5:41</a:t>
            </a:r>
          </a:p>
          <a:p>
            <a:pPr marL="339725" indent="-339725" eaLnBrk="1" hangingPunct="1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We learn self-control.   Ac.5:42</a:t>
            </a:r>
          </a:p>
          <a:p>
            <a:pPr marL="339725" indent="-339725" eaLnBrk="1" hangingPunct="1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We wean ourselves away from this earth.</a:t>
            </a:r>
          </a:p>
          <a:p>
            <a:pPr marL="339725" indent="-339725" eaLnBrk="1" hangingPunct="1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4. </a:t>
            </a:r>
            <a:r>
              <a:rPr lang="en-US" altLang="en-US" sz="3000" dirty="0">
                <a:solidFill>
                  <a:schemeClr val="bg1"/>
                </a:solidFill>
              </a:rPr>
              <a:t>We yearn even more for heaven.</a:t>
            </a:r>
          </a:p>
          <a:p>
            <a:pPr marL="339725" indent="-339725" eaLnBrk="1" hangingPunct="1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5. </a:t>
            </a:r>
            <a:r>
              <a:rPr lang="en-US" altLang="en-US" sz="3000" dirty="0">
                <a:solidFill>
                  <a:schemeClr val="bg1"/>
                </a:solidFill>
              </a:rPr>
              <a:t>We may influence others by our self-control.</a:t>
            </a:r>
          </a:p>
          <a:p>
            <a:pPr marL="339725" indent="-339725" eaLnBrk="1" hangingPunct="1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6. </a:t>
            </a:r>
            <a:r>
              <a:rPr lang="en-US" altLang="en-US" sz="3000" dirty="0">
                <a:solidFill>
                  <a:schemeClr val="bg1"/>
                </a:solidFill>
              </a:rPr>
              <a:t>We will not be plagued with a guilty conscience.    (“I shouldn’t have done that!)</a:t>
            </a:r>
          </a:p>
          <a:p>
            <a:pPr marL="339725" indent="-339725" eaLnBrk="1" hangingPunct="1"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7. </a:t>
            </a:r>
            <a:r>
              <a:rPr lang="en-US" altLang="en-US" sz="3000" dirty="0">
                <a:solidFill>
                  <a:schemeClr val="bg1"/>
                </a:solidFill>
              </a:rPr>
              <a:t>We may learn from our enemy how NOT to act; we may not learn in any other way.   Our enemy is our teacher</a:t>
            </a:r>
          </a:p>
          <a:p>
            <a:pPr marL="0" indent="0" eaLnBrk="1" hangingPunct="1"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eaLnBrk="1" hangingPunct="1"/>
            <a:endParaRPr lang="en-US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57AF20E-DB3D-549C-1522-41095050E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00"/>
                </a:solidFill>
              </a:rPr>
              <a:t>Peace!</a:t>
            </a:r>
            <a:endParaRPr lang="en-US" altLang="en-US" sz="3000" dirty="0">
              <a:solidFill>
                <a:srgbClr val="FFC000"/>
              </a:solidFill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8C1FDF9F-501A-0398-A5DE-75A2C096C3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15963"/>
            <a:ext cx="8382000" cy="568483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Jn.14:27, </a:t>
            </a:r>
            <a:r>
              <a:rPr lang="en-US" dirty="0">
                <a:solidFill>
                  <a:srgbClr val="FFFFCC"/>
                </a:solidFill>
              </a:rPr>
              <a:t>Peace I leave with you, My peace I give to you; not as the world gives do I give to you. Let not your heart be troubled, neither let it be afraid</a:t>
            </a:r>
            <a:endParaRPr lang="en-US" sz="3000" dirty="0">
              <a:solidFill>
                <a:srgbClr val="FFFFCC"/>
              </a:solidFill>
            </a:endParaRPr>
          </a:p>
          <a:p>
            <a:r>
              <a:rPr lang="en-US" sz="3000" dirty="0">
                <a:solidFill>
                  <a:schemeClr val="bg1"/>
                </a:solidFill>
              </a:rPr>
              <a:t>Jn.16:33, </a:t>
            </a:r>
            <a:r>
              <a:rPr lang="en-US" dirty="0">
                <a:solidFill>
                  <a:srgbClr val="FFFFCC"/>
                </a:solidFill>
              </a:rPr>
              <a:t>These things I have spoken to you, that in Me you may have peace. In the world you will have tribulation; but be of good cheer, I have overcome the world.</a:t>
            </a:r>
          </a:p>
        </p:txBody>
      </p:sp>
    </p:spTree>
    <p:extLst>
      <p:ext uri="{BB962C8B-B14F-4D97-AF65-F5344CB8AC3E}">
        <p14:creationId xmlns:p14="http://schemas.microsoft.com/office/powerpoint/2010/main" val="422466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28E4FDB3-03BF-36C2-E705-4144287C64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8F815FA5-A67C-B0C9-4F1B-810CDC0F0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728" y="685800"/>
            <a:ext cx="6638544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Become Our Enemies</a:t>
            </a:r>
            <a:br>
              <a:rPr lang="en-US" altLang="en-US" sz="3600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kern="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No Good Reason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4D4CB41-19BA-13CE-8654-83F721D14B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Ps.35</a:t>
            </a:r>
            <a:r>
              <a:rPr lang="en-US" altLang="en-US" baseline="30000" dirty="0">
                <a:solidFill>
                  <a:schemeClr val="bg1"/>
                </a:solidFill>
              </a:rPr>
              <a:t>19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CC"/>
                </a:solidFill>
              </a:rPr>
              <a:t>Let them not rejoice over me who are wrongfully my enemies; Nor let them wink with the eye who hate me without a cause</a:t>
            </a:r>
          </a:p>
          <a:p>
            <a:r>
              <a:rPr lang="en-US" dirty="0">
                <a:solidFill>
                  <a:schemeClr val="bg1"/>
                </a:solidFill>
              </a:rPr>
              <a:t>Ps.69</a:t>
            </a:r>
            <a:r>
              <a:rPr lang="en-US" baseline="30000" dirty="0">
                <a:solidFill>
                  <a:schemeClr val="bg1"/>
                </a:solidFill>
              </a:rPr>
              <a:t>4 </a:t>
            </a:r>
            <a:r>
              <a:rPr lang="en-US" dirty="0">
                <a:solidFill>
                  <a:srgbClr val="FFFFCC"/>
                </a:solidFill>
              </a:rPr>
              <a:t>Those who hate me without a cause Are more than the hairs of my head; They are mighty who would destroy me, Being my enemies wrongfully; Though I have stolen nothing, I still must restore it</a:t>
            </a:r>
          </a:p>
          <a:p>
            <a:pPr marL="0" indent="0">
              <a:buNone/>
            </a:pPr>
            <a:endParaRPr lang="en-US" dirty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4D4CB41-19BA-13CE-8654-83F721D14B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Jn.15</a:t>
            </a:r>
            <a:r>
              <a:rPr lang="en-US" altLang="en-US" baseline="30000" dirty="0">
                <a:solidFill>
                  <a:schemeClr val="bg1"/>
                </a:solidFill>
              </a:rPr>
              <a:t>24</a:t>
            </a:r>
            <a:r>
              <a:rPr lang="en-US" altLang="en-US" dirty="0">
                <a:solidFill>
                  <a:schemeClr val="bg1"/>
                </a:solidFill>
              </a:rPr>
              <a:t> </a:t>
            </a:r>
            <a:r>
              <a:rPr lang="en-US" altLang="en-US" dirty="0">
                <a:solidFill>
                  <a:srgbClr val="FFFFCC"/>
                </a:solidFill>
              </a:rPr>
              <a:t>If I had not done among them the works which no one else did, they would have no sin; but now they have seen and also hated both Me and My Father.  </a:t>
            </a:r>
            <a:br>
              <a:rPr lang="en-US" altLang="en-US" dirty="0">
                <a:solidFill>
                  <a:srgbClr val="FFFFCC"/>
                </a:solidFill>
              </a:rPr>
            </a:br>
            <a:r>
              <a:rPr lang="en-US" altLang="en-US" baseline="30000" dirty="0">
                <a:solidFill>
                  <a:schemeClr val="bg1"/>
                </a:solidFill>
              </a:rPr>
              <a:t>25</a:t>
            </a:r>
            <a:r>
              <a:rPr lang="en-US" altLang="en-US" dirty="0">
                <a:solidFill>
                  <a:schemeClr val="bg1"/>
                </a:solidFill>
              </a:rPr>
              <a:t> </a:t>
            </a:r>
            <a:r>
              <a:rPr lang="en-US" altLang="en-US" dirty="0">
                <a:solidFill>
                  <a:srgbClr val="FFFFCC"/>
                </a:solidFill>
              </a:rPr>
              <a:t>But this happened that the word might be fulfilled which is written in their law, ‘They hated Me without a cause.’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3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0BD7496-CA8B-4776-B770-EED0FC41B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chemeClr val="bg1"/>
                </a:solidFill>
              </a:rPr>
              <a:t>How does this happen?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B35A2A28-1B9F-98F7-C710-F89B9A6AF9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1. </a:t>
            </a:r>
            <a:r>
              <a:rPr lang="en-US" altLang="en-US" dirty="0">
                <a:solidFill>
                  <a:srgbClr val="CCFFCC"/>
                </a:solidFill>
              </a:rPr>
              <a:t>Your enemy may have done something to harm you.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Sm.10:1-8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Pr.26:28, </a:t>
            </a:r>
            <a:r>
              <a:rPr lang="en-US" sz="3100" dirty="0">
                <a:solidFill>
                  <a:srgbClr val="FFFFCC"/>
                </a:solidFill>
              </a:rPr>
              <a:t>A lying tongue hates those who are crushed by it, And a flattering mouth works ruin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0BD7496-CA8B-4776-B770-EED0FC41B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chemeClr val="bg1"/>
                </a:solidFill>
              </a:rPr>
              <a:t>How does this happen?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B35A2A28-1B9F-98F7-C710-F89B9A6AF9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2. </a:t>
            </a:r>
            <a:r>
              <a:rPr lang="en-US" altLang="en-US" dirty="0">
                <a:solidFill>
                  <a:srgbClr val="CCFFCC"/>
                </a:solidFill>
              </a:rPr>
              <a:t>You tell enemy what he needs to hear…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K.22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Chr.16</a:t>
            </a:r>
          </a:p>
          <a:p>
            <a:pPr lvl="2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Sm.12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Gal.4:16, </a:t>
            </a:r>
            <a:r>
              <a:rPr lang="en-US" sz="3100" dirty="0">
                <a:solidFill>
                  <a:srgbClr val="FFFFCC"/>
                </a:solidFill>
              </a:rPr>
              <a:t>Have I therefore become your enemy because I tell you the truth?</a:t>
            </a:r>
            <a:endParaRPr lang="en-US" sz="3100" dirty="0">
              <a:solidFill>
                <a:schemeClr val="bg1"/>
              </a:solidFill>
            </a:endParaRP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0BD7496-CA8B-4776-B770-EED0FC41B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chemeClr val="bg1"/>
                </a:solidFill>
              </a:rPr>
              <a:t>How does this happen?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B35A2A28-1B9F-98F7-C710-F89B9A6AF9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3. </a:t>
            </a:r>
            <a:r>
              <a:rPr lang="en-US" altLang="en-US" dirty="0">
                <a:solidFill>
                  <a:srgbClr val="CCFFCC"/>
                </a:solidFill>
              </a:rPr>
              <a:t>You know something bad on your enemy</a:t>
            </a:r>
          </a:p>
          <a:p>
            <a:pPr lvl="1"/>
            <a:r>
              <a:rPr lang="en-US" altLang="en-US" sz="3100" dirty="0">
                <a:solidFill>
                  <a:schemeClr val="bg1"/>
                </a:solidFill>
              </a:rPr>
              <a:t>Jn.12:10</a:t>
            </a:r>
            <a:r>
              <a:rPr lang="en-US" sz="3100" baseline="30000" dirty="0">
                <a:solidFill>
                  <a:schemeClr val="bg1"/>
                </a:solidFill>
              </a:rPr>
              <a:t> </a:t>
            </a:r>
            <a:r>
              <a:rPr lang="en-US" sz="3100" dirty="0">
                <a:solidFill>
                  <a:srgbClr val="FFFFCC"/>
                </a:solidFill>
              </a:rPr>
              <a:t>But the chief priests plotted to put Lazarus to death also,</a:t>
            </a:r>
            <a:r>
              <a:rPr lang="en-US" sz="3100" dirty="0">
                <a:solidFill>
                  <a:schemeClr val="bg1"/>
                </a:solidFill>
              </a:rPr>
              <a:t>  11 </a:t>
            </a:r>
            <a:r>
              <a:rPr lang="en-US" sz="3100" dirty="0">
                <a:solidFill>
                  <a:srgbClr val="FFFFCC"/>
                </a:solidFill>
              </a:rPr>
              <a:t>because on account of him many of the Jews went away and believed in Jesus</a:t>
            </a:r>
          </a:p>
        </p:txBody>
      </p:sp>
    </p:spTree>
    <p:extLst>
      <p:ext uri="{BB962C8B-B14F-4D97-AF65-F5344CB8AC3E}">
        <p14:creationId xmlns:p14="http://schemas.microsoft.com/office/powerpoint/2010/main" val="166030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0BD7496-CA8B-4776-B770-EED0FC41B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chemeClr val="bg1"/>
                </a:solidFill>
              </a:rPr>
              <a:t>How does this happen?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B35A2A28-1B9F-98F7-C710-F89B9A6AF9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4. </a:t>
            </a:r>
            <a:r>
              <a:rPr lang="en-US" altLang="en-US" dirty="0">
                <a:solidFill>
                  <a:srgbClr val="CCFFCC"/>
                </a:solidFill>
              </a:rPr>
              <a:t>Some have a chip on their shoulder – don’t like anybody</a:t>
            </a:r>
          </a:p>
          <a:p>
            <a:pPr lvl="1"/>
            <a:r>
              <a:rPr lang="en-US" altLang="en-US" sz="3100" dirty="0">
                <a:solidFill>
                  <a:schemeClr val="bg1"/>
                </a:solidFill>
              </a:rPr>
              <a:t>Ro.12:18, </a:t>
            </a:r>
            <a:r>
              <a:rPr lang="en-US" altLang="en-US" sz="3100" dirty="0">
                <a:solidFill>
                  <a:srgbClr val="FFFFCC"/>
                </a:solidFill>
              </a:rPr>
              <a:t>If it is possible, as much as depends on you, live peaceably with all men.</a:t>
            </a:r>
          </a:p>
          <a:p>
            <a:pPr lvl="2"/>
            <a:r>
              <a:rPr lang="en-US" sz="3100" dirty="0">
                <a:solidFill>
                  <a:schemeClr val="bg1"/>
                </a:solidFill>
              </a:rPr>
              <a:t>Why is it conditional?</a:t>
            </a:r>
          </a:p>
          <a:p>
            <a:pPr lvl="2"/>
            <a:r>
              <a:rPr lang="en-US" sz="3100" dirty="0">
                <a:solidFill>
                  <a:schemeClr val="bg1"/>
                </a:solidFill>
              </a:rPr>
              <a:t>People are free moral agents</a:t>
            </a:r>
          </a:p>
          <a:p>
            <a:r>
              <a:rPr lang="en-US" sz="3100" dirty="0">
                <a:solidFill>
                  <a:schemeClr val="bg1"/>
                </a:solidFill>
              </a:rPr>
              <a:t>2 Th.3:2, </a:t>
            </a:r>
            <a:r>
              <a:rPr lang="en-US" dirty="0">
                <a:solidFill>
                  <a:srgbClr val="FFFFCC"/>
                </a:solidFill>
              </a:rPr>
              <a:t>that we may be delivered from unreasonable and wicked men; for not all have faith.</a:t>
            </a:r>
          </a:p>
          <a:p>
            <a:pPr marL="457200" lvl="1" indent="0">
              <a:buNone/>
            </a:pPr>
            <a:endParaRPr 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93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0BD7496-CA8B-4776-B770-EED0FC41B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chemeClr val="bg1"/>
                </a:solidFill>
              </a:rPr>
              <a:t>How does this happen?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B35A2A28-1B9F-98F7-C710-F89B9A6AF9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5. </a:t>
            </a:r>
            <a:r>
              <a:rPr lang="en-US" altLang="en-US" dirty="0">
                <a:solidFill>
                  <a:srgbClr val="CCFFCC"/>
                </a:solidFill>
              </a:rPr>
              <a:t>Some are afflicted with envy</a:t>
            </a:r>
          </a:p>
          <a:p>
            <a:pPr lvl="1"/>
            <a:r>
              <a:rPr lang="en-US" altLang="en-US" sz="3100" dirty="0">
                <a:solidFill>
                  <a:schemeClr val="bg1"/>
                </a:solidFill>
              </a:rPr>
              <a:t> 1 Sm.18:…7-9, Saul’s envy against David</a:t>
            </a:r>
          </a:p>
          <a:p>
            <a:pPr lvl="1"/>
            <a:r>
              <a:rPr lang="en-US" altLang="en-US" sz="3100" dirty="0">
                <a:solidFill>
                  <a:schemeClr val="bg1"/>
                </a:solidFill>
              </a:rPr>
              <a:t>Mt.27:18, Jews read this narrative . . . </a:t>
            </a:r>
          </a:p>
          <a:p>
            <a:pPr lvl="2"/>
            <a:r>
              <a:rPr lang="en-US" altLang="en-US" sz="3100" dirty="0">
                <a:solidFill>
                  <a:schemeClr val="bg1"/>
                </a:solidFill>
              </a:rPr>
              <a:t>So do Christians</a:t>
            </a:r>
          </a:p>
          <a:p>
            <a:pPr lvl="1"/>
            <a:r>
              <a:rPr lang="en-US" altLang="en-US" sz="3100" dirty="0">
                <a:solidFill>
                  <a:schemeClr val="bg1"/>
                </a:solidFill>
              </a:rPr>
              <a:t>Heb.4:2</a:t>
            </a:r>
          </a:p>
          <a:p>
            <a:pPr marL="457200" lvl="1" indent="0">
              <a:buNone/>
            </a:pPr>
            <a:endParaRPr 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1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787</TotalTime>
  <Words>879</Words>
  <Application>Microsoft Office PowerPoint</Application>
  <PresentationFormat>On-screen Show (4:3)</PresentationFormat>
  <Paragraphs>76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How does this happen?</vt:lpstr>
      <vt:lpstr>How does this happen?</vt:lpstr>
      <vt:lpstr>How does this happen?</vt:lpstr>
      <vt:lpstr>How does this happen?</vt:lpstr>
      <vt:lpstr>How does this happen?</vt:lpstr>
      <vt:lpstr>PowerPoint Presentation</vt:lpstr>
      <vt:lpstr>1: Do not rejoice at their failures</vt:lpstr>
      <vt:lpstr>2: Do not get on their level</vt:lpstr>
      <vt:lpstr>3: Save them</vt:lpstr>
      <vt:lpstr>3: Save them</vt:lpstr>
      <vt:lpstr>4: Do not let them control your life</vt:lpstr>
      <vt:lpstr>Why Rejoice?</vt:lpstr>
      <vt:lpstr>Peace!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76</cp:revision>
  <dcterms:created xsi:type="dcterms:W3CDTF">2011-08-18T15:42:19Z</dcterms:created>
  <dcterms:modified xsi:type="dcterms:W3CDTF">2023-04-01T03:30:28Z</dcterms:modified>
</cp:coreProperties>
</file>