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5" r:id="rId2"/>
    <p:sldId id="587" r:id="rId3"/>
    <p:sldId id="611" r:id="rId4"/>
    <p:sldId id="571" r:id="rId5"/>
    <p:sldId id="614" r:id="rId6"/>
    <p:sldId id="613" r:id="rId7"/>
    <p:sldId id="612" r:id="rId8"/>
    <p:sldId id="609" r:id="rId9"/>
    <p:sldId id="615" r:id="rId10"/>
    <p:sldId id="616" r:id="rId11"/>
    <p:sldId id="617" r:id="rId12"/>
    <p:sldId id="618" r:id="rId13"/>
    <p:sldId id="619" r:id="rId14"/>
    <p:sldId id="620" r:id="rId15"/>
    <p:sldId id="621" r:id="rId16"/>
    <p:sldId id="622" r:id="rId17"/>
    <p:sldId id="623" r:id="rId18"/>
    <p:sldId id="624" r:id="rId19"/>
    <p:sldId id="625" r:id="rId20"/>
    <p:sldId id="62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99"/>
    <a:srgbClr val="CCFFFF"/>
    <a:srgbClr val="00FFCC"/>
    <a:srgbClr val="99FF66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Qualifications of Elders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6747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Irreproachable.  Lit., not to be laid hold of, hence, not open to censure or attack </a:t>
            </a:r>
            <a:r>
              <a:rPr lang="en-US" altLang="en-US" sz="2400" dirty="0">
                <a:solidFill>
                  <a:schemeClr val="bg1"/>
                </a:solidFill>
              </a:rPr>
              <a:t>– Vine  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Daniel 6:3-5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Does not refer to enemies of truth who falsely accuse every Christian 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Ac.16:20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05366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3.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Blameless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. 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  </a:t>
            </a:r>
          </a:p>
        </p:txBody>
      </p:sp>
    </p:spTree>
    <p:extLst>
      <p:ext uri="{BB962C8B-B14F-4D97-AF65-F5344CB8AC3E}">
        <p14:creationId xmlns:p14="http://schemas.microsoft.com/office/powerpoint/2010/main" val="1844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Tit.1:6-7, not to be called to account, i.e., with nothing laid to one’s charge (as the result of public investigation) </a:t>
            </a:r>
            <a:r>
              <a:rPr lang="en-US" altLang="en-US" sz="2000" dirty="0">
                <a:solidFill>
                  <a:schemeClr val="bg1"/>
                </a:solidFill>
              </a:rPr>
              <a:t>– Vine  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‘Of such character that no one can rightfully take hold of the person with a charge of unfitness’ </a:t>
            </a:r>
            <a:r>
              <a:rPr lang="en-US" altLang="en-US" sz="2000" dirty="0">
                <a:solidFill>
                  <a:schemeClr val="bg1"/>
                </a:solidFill>
              </a:rPr>
              <a:t>– Lenski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Can an elder rebuke others for a fault that he has?  (Mt.7:2-5)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it requires absolute blamelessness, no one could be an elder.     1 Pt.5:1;  Ga.2:11-14.    1 Jn.1:8-10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3.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Blameless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. 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Tit.1:6-7</a:t>
            </a:r>
          </a:p>
        </p:txBody>
      </p:sp>
    </p:spTree>
    <p:extLst>
      <p:ext uri="{BB962C8B-B14F-4D97-AF65-F5344CB8AC3E}">
        <p14:creationId xmlns:p14="http://schemas.microsoft.com/office/powerpoint/2010/main" val="198217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Forbids </a:t>
            </a:r>
            <a:r>
              <a:rPr lang="en-US" altLang="en-US" sz="3100" dirty="0">
                <a:solidFill>
                  <a:srgbClr val="FFFF99"/>
                </a:solidFill>
              </a:rPr>
              <a:t>concubinage</a:t>
            </a:r>
            <a:r>
              <a:rPr lang="en-US" altLang="en-US" sz="3100" dirty="0">
                <a:solidFill>
                  <a:schemeClr val="bg1"/>
                </a:solidFill>
              </a:rPr>
              <a:t> (as Abraham, Jacob…) and </a:t>
            </a:r>
            <a:r>
              <a:rPr lang="en-US" altLang="en-US" sz="3100" dirty="0">
                <a:solidFill>
                  <a:srgbClr val="FFFF99"/>
                </a:solidFill>
              </a:rPr>
              <a:t>polygamy</a:t>
            </a:r>
            <a:r>
              <a:rPr lang="en-US" altLang="en-US" sz="3100" dirty="0">
                <a:solidFill>
                  <a:schemeClr val="bg1"/>
                </a:solidFill>
              </a:rPr>
              <a:t> (as David) … and </a:t>
            </a:r>
            <a:r>
              <a:rPr lang="en-US" altLang="en-US" sz="3100" dirty="0">
                <a:solidFill>
                  <a:srgbClr val="FFFFCC"/>
                </a:solidFill>
              </a:rPr>
              <a:t>single</a:t>
            </a:r>
            <a:r>
              <a:rPr lang="en-US" altLang="en-US" sz="3100" dirty="0">
                <a:solidFill>
                  <a:schemeClr val="bg1"/>
                </a:solidFill>
              </a:rPr>
              <a:t> man (Paul).  </a:t>
            </a:r>
            <a:r>
              <a:rPr lang="en-US" altLang="en-US" sz="3000" dirty="0">
                <a:solidFill>
                  <a:srgbClr val="FFC000"/>
                </a:solidFill>
              </a:rPr>
              <a:t> 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Lipscomb...  </a:t>
            </a:r>
          </a:p>
          <a:p>
            <a:pPr marL="801688" lvl="0" indent="-801688" defTabSz="339725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	Husband of one wife requires more than zero, less than two  </a:t>
            </a:r>
          </a:p>
          <a:p>
            <a:pPr marL="801688" lvl="0" indent="-801688" defTabSz="339725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2.  </a:t>
            </a:r>
            <a:r>
              <a:rPr lang="en-US" altLang="en-US" sz="3100" dirty="0">
                <a:solidFill>
                  <a:schemeClr val="bg1"/>
                </a:solidFill>
              </a:rPr>
              <a:t>Elder must have children; impossible without a wife…</a:t>
            </a:r>
          </a:p>
          <a:p>
            <a:pPr lvl="0" defTabSz="339725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Family man:  </a:t>
            </a:r>
            <a:r>
              <a:rPr lang="en-US" altLang="en-US" sz="3100" i="1" dirty="0">
                <a:solidFill>
                  <a:schemeClr val="bg1"/>
                </a:solidFill>
              </a:rPr>
              <a:t>teach</a:t>
            </a:r>
            <a:r>
              <a:rPr lang="en-US" altLang="en-US" sz="3100" dirty="0">
                <a:solidFill>
                  <a:schemeClr val="bg1"/>
                </a:solidFill>
              </a:rPr>
              <a:t>,  </a:t>
            </a:r>
            <a:r>
              <a:rPr lang="en-US" altLang="en-US" sz="3100" i="1" dirty="0">
                <a:solidFill>
                  <a:schemeClr val="bg1"/>
                </a:solidFill>
              </a:rPr>
              <a:t>patience</a:t>
            </a:r>
            <a:r>
              <a:rPr lang="en-US" altLang="en-US" sz="3100" dirty="0">
                <a:solidFill>
                  <a:schemeClr val="bg1"/>
                </a:solidFill>
              </a:rPr>
              <a:t>,  </a:t>
            </a:r>
            <a:r>
              <a:rPr lang="en-US" altLang="en-US" sz="3100" i="1" dirty="0">
                <a:solidFill>
                  <a:schemeClr val="bg1"/>
                </a:solidFill>
              </a:rPr>
              <a:t>reasoning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i="1" dirty="0">
                <a:solidFill>
                  <a:schemeClr val="bg1"/>
                </a:solidFill>
              </a:rPr>
              <a:t>discipline</a:t>
            </a:r>
            <a:r>
              <a:rPr lang="en-US" altLang="en-US" sz="3100" dirty="0">
                <a:solidFill>
                  <a:schemeClr val="bg1"/>
                </a:solidFill>
              </a:rPr>
              <a:t>,  </a:t>
            </a:r>
            <a:r>
              <a:rPr lang="en-US" altLang="en-US" sz="3100" i="1" dirty="0">
                <a:solidFill>
                  <a:schemeClr val="bg1"/>
                </a:solidFill>
              </a:rPr>
              <a:t>people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chemeClr val="bg1"/>
                </a:solidFill>
              </a:rPr>
              <a:t>skills</a:t>
            </a:r>
            <a:r>
              <a:rPr lang="en-US" altLang="en-US" sz="3100" dirty="0">
                <a:solidFill>
                  <a:schemeClr val="bg1"/>
                </a:solidFill>
              </a:rPr>
              <a:t>,  </a:t>
            </a:r>
            <a:r>
              <a:rPr lang="en-US" altLang="en-US" sz="3100" i="1" dirty="0">
                <a:solidFill>
                  <a:schemeClr val="bg1"/>
                </a:solidFill>
              </a:rPr>
              <a:t>humility</a:t>
            </a:r>
            <a:r>
              <a:rPr lang="en-US" altLang="en-US" sz="3100" dirty="0">
                <a:solidFill>
                  <a:schemeClr val="bg1"/>
                </a:solidFill>
              </a:rPr>
              <a:t>,  </a:t>
            </a:r>
            <a:r>
              <a:rPr lang="en-US" altLang="en-US" sz="3100" i="1" dirty="0">
                <a:solidFill>
                  <a:schemeClr val="bg1"/>
                </a:solidFill>
              </a:rPr>
              <a:t>selfless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Husband of one wife,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35792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Sober-minded; able to keep watch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Clear-headed good judgment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Double meaning: 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1)</a:t>
            </a:r>
            <a:r>
              <a:rPr lang="en-US" altLang="en-US" sz="3100" dirty="0">
                <a:solidFill>
                  <a:schemeClr val="bg1"/>
                </a:solidFill>
              </a:rPr>
              <a:t>reject alcohol;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2)</a:t>
            </a:r>
            <a:r>
              <a:rPr lang="en-US" altLang="en-US" sz="3100" dirty="0">
                <a:solidFill>
                  <a:schemeClr val="bg1"/>
                </a:solidFill>
              </a:rPr>
              <a:t>remain watchful.   V.11.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“Not a drunk” does not approve social drink-</a:t>
            </a:r>
            <a:r>
              <a:rPr lang="en-US" altLang="en-US" sz="3100" dirty="0" err="1">
                <a:solidFill>
                  <a:schemeClr val="bg1"/>
                </a:solidFill>
              </a:rPr>
              <a:t>ing</a:t>
            </a:r>
            <a:r>
              <a:rPr lang="en-US" altLang="en-US" sz="3100" dirty="0">
                <a:solidFill>
                  <a:schemeClr val="bg1"/>
                </a:solidFill>
              </a:rPr>
              <a:t>.    Mt.5:21-22.   1 Pt.4:3.   Est.1:8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Watch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1)</a:t>
            </a:r>
            <a:r>
              <a:rPr lang="en-US" altLang="en-US" sz="3100" dirty="0">
                <a:solidFill>
                  <a:schemeClr val="bg1"/>
                </a:solidFill>
              </a:rPr>
              <a:t> self; 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2)</a:t>
            </a:r>
            <a:r>
              <a:rPr lang="en-US" altLang="en-US" sz="3100" baseline="300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congregation – Ac.20:28-30;  Hb.13:17  </a:t>
            </a:r>
            <a:endParaRPr lang="en-US" altLang="en-US" sz="2000" dirty="0">
              <a:solidFill>
                <a:schemeClr val="bg1"/>
              </a:solidFill>
            </a:endParaRPr>
          </a:p>
          <a:p>
            <a:pPr marL="0" lvl="0" indent="0" eaLnBrk="1" hangingPunct="1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5.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T</a:t>
            </a:r>
            <a:r>
              <a:rPr kumimoji="0" lang="en-US" sz="3400" b="0" i="0" u="none" strike="noStrike" kern="0" cap="none" spc="0" normalizeH="0" baseline="0" noProof="0" dirty="0" err="1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emperate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1723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Of sound mind…hence, self-controlled, soberminded </a:t>
            </a:r>
            <a:r>
              <a:rPr lang="en-US" altLang="en-US" sz="2400" dirty="0">
                <a:solidFill>
                  <a:schemeClr val="bg1"/>
                </a:solidFill>
              </a:rPr>
              <a:t>– Vine.    </a:t>
            </a:r>
            <a:r>
              <a:rPr lang="en-US" altLang="en-US" sz="3100" dirty="0">
                <a:solidFill>
                  <a:schemeClr val="bg1"/>
                </a:solidFill>
              </a:rPr>
              <a:t>Tit.1:8;   2:2,5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Sensible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2400" dirty="0">
                <a:solidFill>
                  <a:schemeClr val="bg1"/>
                </a:solidFill>
              </a:rPr>
              <a:t>CSB.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3100" dirty="0">
                <a:solidFill>
                  <a:srgbClr val="CCFFCC"/>
                </a:solidFill>
              </a:rPr>
              <a:t>Sane</a:t>
            </a:r>
            <a:r>
              <a:rPr lang="en-US" altLang="en-US" sz="3100" dirty="0">
                <a:solidFill>
                  <a:schemeClr val="bg1"/>
                </a:solidFill>
              </a:rPr>
              <a:t>; curbing one’s desires and impulses.  Not easily swayed by error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Self-control</a:t>
            </a:r>
            <a:r>
              <a:rPr lang="en-US" altLang="en-US" sz="3100" dirty="0">
                <a:solidFill>
                  <a:schemeClr val="bg1"/>
                </a:solidFill>
              </a:rPr>
              <a:t> is vital in elders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Receive information in confidence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Lose temper on job; stomp away in huff</a:t>
            </a:r>
            <a:r>
              <a:rPr lang="en-US" altLang="en-US" sz="3000" dirty="0">
                <a:solidFill>
                  <a:schemeClr val="bg1"/>
                </a:solidFill>
              </a:rPr>
              <a:t>…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How to control others if we can’t control self?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6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Sober,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12696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Orderly, modest.   2:9 </a:t>
            </a:r>
            <a:r>
              <a:rPr lang="en-US" altLang="en-US" sz="2400" dirty="0">
                <a:solidFill>
                  <a:schemeClr val="bg1"/>
                </a:solidFill>
              </a:rPr>
              <a:t>–Vine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Well-behaved.  Sober is an inner attitude.   Good behavior is (outer) action.   Opposite of carelessness and laziness. 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Gn.39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Greeks used word of one who was good citizen, did his duty, behaved himself.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Chief of police runs red lights…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Elder persuades others to buy equipment for church…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7.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Of good behavior,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336067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Hospitable </a:t>
            </a:r>
            <a:r>
              <a:rPr lang="en-US" sz="2400" dirty="0">
                <a:solidFill>
                  <a:schemeClr val="bg1"/>
                </a:solidFill>
              </a:rPr>
              <a:t>–Vine.</a:t>
            </a: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3000" dirty="0">
                <a:solidFill>
                  <a:schemeClr val="bg1"/>
                </a:solidFill>
              </a:rPr>
              <a:t>Tit.1:8.  1 Pt.4:9.  Ro.12:13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Lit., kind to (lover of) strangers.  </a:t>
            </a:r>
          </a:p>
          <a:p>
            <a:pPr lvl="0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Includes more than sociability.  Considerate of others’ welfare.  </a:t>
            </a:r>
          </a:p>
          <a:p>
            <a:pPr marL="339725" lvl="0" indent="-339725" eaLnBrk="1" hangingPunct="1">
              <a:spcAft>
                <a:spcPts val="300"/>
              </a:spcAft>
              <a:buNone/>
              <a:tabLst>
                <a:tab pos="744538" algn="l"/>
              </a:tabLst>
            </a:pP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1.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3100" dirty="0">
                <a:solidFill>
                  <a:schemeClr val="bg1"/>
                </a:solidFill>
              </a:rPr>
              <a:t>Lk.10:…30-37, Samaritan.   Hospital.</a:t>
            </a:r>
          </a:p>
          <a:p>
            <a:pPr marL="744538" lvl="0" indent="-744538" eaLnBrk="1" hangingPunct="1">
              <a:spcAft>
                <a:spcPts val="0"/>
              </a:spcAft>
              <a:buNone/>
              <a:tabLst>
                <a:tab pos="33972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3 Jn.5-8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3972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Christians may be low on money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3972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Inns were usually places of ill repute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Given to hospitality,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21611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Skilled in teaching </a:t>
            </a:r>
            <a:r>
              <a:rPr lang="en-US" sz="2400" dirty="0">
                <a:solidFill>
                  <a:schemeClr val="bg1"/>
                </a:solidFill>
              </a:rPr>
              <a:t>– Vine.   </a:t>
            </a:r>
            <a:r>
              <a:rPr lang="en-US" sz="3100" dirty="0">
                <a:solidFill>
                  <a:schemeClr val="bg1"/>
                </a:solidFill>
              </a:rPr>
              <a:t>2 Tim.2:24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Requires – </a:t>
            </a:r>
          </a:p>
          <a:p>
            <a:pPr marL="687388" lvl="0" indent="-687388" defTabSz="339725" eaLnBrk="1" hangingPunct="1"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</a:rPr>
              <a:t>   </a:t>
            </a:r>
            <a:r>
              <a:rPr lang="en-US" sz="2600" dirty="0">
                <a:solidFill>
                  <a:srgbClr val="FFC000"/>
                </a:solidFill>
              </a:rPr>
              <a:t>1.</a:t>
            </a:r>
            <a:r>
              <a:rPr lang="en-US" sz="2600" dirty="0">
                <a:solidFill>
                  <a:schemeClr val="bg1"/>
                </a:solidFill>
              </a:rPr>
              <a:t>	</a:t>
            </a:r>
            <a:r>
              <a:rPr lang="en-US" sz="3100" dirty="0">
                <a:solidFill>
                  <a:schemeClr val="bg1"/>
                </a:solidFill>
              </a:rPr>
              <a:t>Knowledge of Word.  2 T.2:2.  Disciples would die . . .  1 Tim.5:17</a:t>
            </a:r>
          </a:p>
          <a:p>
            <a:pPr marL="687388" lvl="0" indent="-687388" defTabSz="339725" eaLnBrk="1" hangingPunct="1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2.</a:t>
            </a:r>
            <a:r>
              <a:rPr lang="en-US" sz="3100" dirty="0">
                <a:solidFill>
                  <a:schemeClr val="bg1"/>
                </a:solidFill>
              </a:rPr>
              <a:t>	Ability to edify church.  1 Co.14.   Its destiny depends on sound teaching (healthy – our hygiene) </a:t>
            </a:r>
            <a:r>
              <a:rPr lang="en-US" sz="27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9.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Able to teach,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6612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marL="857250" lvl="0" indent="-395288" eaLnBrk="1" hangingPunct="1">
              <a:spcAft>
                <a:spcPts val="0"/>
              </a:spcAft>
              <a:buNone/>
            </a:pPr>
            <a:r>
              <a:rPr lang="en-US" sz="2600" dirty="0">
                <a:solidFill>
                  <a:srgbClr val="FFC000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Ability to refute false doctrines. 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Tit.1:9-11</a:t>
            </a:r>
          </a:p>
          <a:p>
            <a:pPr marL="1433513" lvl="0" indent="-97155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FFCC"/>
                </a:solidFill>
              </a:rPr>
              <a:t>9:  </a:t>
            </a:r>
            <a:r>
              <a:rPr lang="en-US" sz="3100" dirty="0">
                <a:solidFill>
                  <a:schemeClr val="bg1"/>
                </a:solidFill>
              </a:rPr>
              <a:t>exhort those who contradict, speak against, oppose   </a:t>
            </a:r>
          </a:p>
          <a:p>
            <a:pPr marL="1433513" lvl="0" indent="-971550" eaLnBrk="1" hangingPunct="1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FFCC"/>
                </a:solidFill>
              </a:rPr>
              <a:t>9:  </a:t>
            </a:r>
            <a:r>
              <a:rPr lang="en-US" sz="3100" dirty="0">
                <a:solidFill>
                  <a:schemeClr val="bg1"/>
                </a:solidFill>
              </a:rPr>
              <a:t>to convict, expose.   2 Tim.4:2.   Tit.1:13;  2:15</a:t>
            </a:r>
          </a:p>
          <a:p>
            <a:pPr marL="1433513" lvl="0" indent="-971550" eaLnBrk="1" hangingPunct="1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rgbClr val="FFFFCC"/>
                </a:solidFill>
              </a:rPr>
              <a:t>11:  </a:t>
            </a:r>
            <a:r>
              <a:rPr lang="en-US" sz="3100" dirty="0">
                <a:solidFill>
                  <a:schemeClr val="bg1"/>
                </a:solidFill>
              </a:rPr>
              <a:t>to stop the mouth, to silence.  Tit.1:13;  3:10-11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9.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Able to teach,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Tim.3:2</a:t>
            </a:r>
          </a:p>
        </p:txBody>
      </p:sp>
    </p:spTree>
    <p:extLst>
      <p:ext uri="{BB962C8B-B14F-4D97-AF65-F5344CB8AC3E}">
        <p14:creationId xmlns:p14="http://schemas.microsoft.com/office/powerpoint/2010/main" val="3825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070"/>
            <a:ext cx="8229600" cy="5354424"/>
          </a:xfrm>
        </p:spPr>
        <p:txBody>
          <a:bodyPr/>
          <a:lstStyle/>
          <a:p>
            <a:pPr marL="0" lvl="0" indent="0"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</a:rPr>
              <a:t>We have the original apostles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No need for successors – they finished their work; it remains with us </a:t>
            </a:r>
            <a:r>
              <a:rPr lang="en-US" sz="3100" dirty="0">
                <a:solidFill>
                  <a:schemeClr val="bg1"/>
                </a:solidFill>
              </a:rPr>
              <a:t>– Jude 3</a:t>
            </a:r>
          </a:p>
          <a:p>
            <a:pPr lvl="0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Elders are needed in every church as long as churches continue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cs typeface="Arial" panose="020B0604020202020204" pitchFamily="34" charset="0"/>
              </a:rPr>
              <a:t>No reference to leaders with 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11183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2806"/>
            <a:ext cx="8229600" cy="5957740"/>
          </a:xfrm>
        </p:spPr>
        <p:txBody>
          <a:bodyPr/>
          <a:lstStyle/>
          <a:p>
            <a:pPr marL="282575" lvl="0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train man to be a physical and </a:t>
            </a:r>
            <a:r>
              <a:rPr lang="en-US" altLang="en-US" sz="3100" dirty="0" err="1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intellec-tual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giant while overlooking the spiritual side is like putting a high-powered gun in hands of a savage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West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036073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070"/>
            <a:ext cx="8229600" cy="5354424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Ignatius, about AD 115: one bishop over each local church, together with several elders and deacons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Ignatius shows the beginnings of the Episcopal hierarchy that flowered during the 2</a:t>
            </a:r>
            <a:r>
              <a:rPr lang="en-US" sz="3100" baseline="30000" dirty="0">
                <a:solidFill>
                  <a:schemeClr val="bg1"/>
                </a:solidFill>
              </a:rPr>
              <a:t>nd</a:t>
            </a:r>
            <a:r>
              <a:rPr lang="en-US" sz="3100" dirty="0">
                <a:solidFill>
                  <a:schemeClr val="bg1"/>
                </a:solidFill>
              </a:rPr>
              <a:t> Century . . . BUT in the beginning it was not so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NT: </a:t>
            </a:r>
            <a:r>
              <a:rPr kumimoji="0" lang="en-US" sz="31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elders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and </a:t>
            </a:r>
            <a:r>
              <a:rPr kumimoji="0" lang="en-US" sz="31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bishops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are the same</a:t>
            </a:r>
          </a:p>
        </p:txBody>
      </p:sp>
    </p:spTree>
    <p:extLst>
      <p:ext uri="{BB962C8B-B14F-4D97-AF65-F5344CB8AC3E}">
        <p14:creationId xmlns:p14="http://schemas.microsoft.com/office/powerpoint/2010/main" val="360996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5098"/>
            <a:ext cx="8229600" cy="5957740"/>
          </a:xfrm>
        </p:spPr>
        <p:txBody>
          <a:bodyPr/>
          <a:lstStyle/>
          <a:p>
            <a:pPr marL="282575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20:28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Spirit makes elders in same way He makes Christians: gives necessary </a:t>
            </a:r>
            <a:r>
              <a:rPr lang="en-US" altLang="en-US" sz="3100" dirty="0" err="1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qualifica-tions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those who meet qualifications are made what they are by Holy Spirit   </a:t>
            </a:r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183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41" y="1022163"/>
            <a:ext cx="8475362" cy="5482332"/>
          </a:xfrm>
        </p:spPr>
        <p:txBody>
          <a:bodyPr/>
          <a:lstStyle/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rgbClr val="CCFFFF"/>
                </a:solidFill>
              </a:rPr>
              <a:t>Required of the group, not each man  </a:t>
            </a:r>
          </a:p>
          <a:p>
            <a:pPr marL="857250" lvl="1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Tim.3:1, ‘if a man…’ demands individual qualifications.   Cf. v.2</a:t>
            </a:r>
          </a:p>
          <a:p>
            <a:pPr marL="395288" indent="-395288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b. </a:t>
            </a:r>
            <a:r>
              <a:rPr lang="en-US" altLang="en-US" sz="3100" dirty="0">
                <a:solidFill>
                  <a:srgbClr val="CCFFFF"/>
                </a:solidFill>
              </a:rPr>
              <a:t>These are suggestions, guidelines, not requirements   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‘Must’ – it is necessary  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Jn.3:7 …  Jn.4:24  …  Ac.9:6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Arial" panose="020B0604020202020204" pitchFamily="34" charset="0"/>
              </a:rPr>
              <a:t>Misconceptions about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30893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41" y="1022163"/>
            <a:ext cx="8475362" cy="5482332"/>
          </a:xfrm>
        </p:spPr>
        <p:txBody>
          <a:bodyPr/>
          <a:lstStyle/>
          <a:p>
            <a:pPr marL="395288" lvl="0" indent="-395288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c. </a:t>
            </a:r>
            <a:r>
              <a:rPr lang="en-US" altLang="en-US" sz="3100" dirty="0">
                <a:solidFill>
                  <a:srgbClr val="CCFFFF"/>
                </a:solidFill>
              </a:rPr>
              <a:t>Men may become elders without these qualifications, and gradually grow into them</a:t>
            </a:r>
          </a:p>
          <a:p>
            <a:pPr marL="857250" lvl="1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Tim.3:2, must </a:t>
            </a:r>
            <a:r>
              <a:rPr lang="en-US" altLang="en-US" sz="3100" b="1" dirty="0">
                <a:solidFill>
                  <a:schemeClr val="bg1"/>
                </a:solidFill>
              </a:rPr>
              <a:t>be . . .</a:t>
            </a:r>
          </a:p>
          <a:p>
            <a:pPr marL="395288" indent="-395288" eaLnBrk="1" hangingPunct="1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d. </a:t>
            </a:r>
            <a:r>
              <a:rPr lang="en-US" altLang="en-US" sz="3100" dirty="0">
                <a:solidFill>
                  <a:srgbClr val="CCFFFF"/>
                </a:solidFill>
              </a:rPr>
              <a:t>We should appoint the best we have (ignore qualifications)</a:t>
            </a:r>
          </a:p>
          <a:p>
            <a:pPr lvl="1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What if a man had only one…two…three?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Hire shepherd who knows </a:t>
            </a:r>
            <a:r>
              <a:rPr lang="en-US" altLang="en-US" sz="3000" dirty="0">
                <a:solidFill>
                  <a:schemeClr val="bg1"/>
                </a:solidFill>
              </a:rPr>
              <a:t>NOTHING</a:t>
            </a:r>
            <a:r>
              <a:rPr lang="en-US" altLang="en-US" sz="3100" dirty="0">
                <a:solidFill>
                  <a:schemeClr val="bg1"/>
                </a:solidFill>
              </a:rPr>
              <a:t> about sheep…?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Arial" panose="020B0604020202020204" pitchFamily="34" charset="0"/>
              </a:rPr>
              <a:t>Misconceptions about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87346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41" y="1022163"/>
            <a:ext cx="8475362" cy="5482332"/>
          </a:xfrm>
        </p:spPr>
        <p:txBody>
          <a:bodyPr/>
          <a:lstStyle/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a. </a:t>
            </a:r>
            <a:r>
              <a:rPr lang="en-US" altLang="en-US" sz="3100" dirty="0">
                <a:solidFill>
                  <a:srgbClr val="CCFFFF"/>
                </a:solidFill>
              </a:rPr>
              <a:t>absolute, others are relative   </a:t>
            </a:r>
          </a:p>
          <a:p>
            <a:pPr lvl="1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Husband</a:t>
            </a:r>
            <a:r>
              <a:rPr lang="en-US" altLang="en-US" sz="3100" dirty="0">
                <a:solidFill>
                  <a:schemeClr val="bg1"/>
                </a:solidFill>
              </a:rPr>
              <a:t> of one wife versus </a:t>
            </a:r>
            <a:r>
              <a:rPr lang="en-US" altLang="en-US" sz="3100" u="sng" dirty="0">
                <a:solidFill>
                  <a:schemeClr val="bg1"/>
                </a:solidFill>
              </a:rPr>
              <a:t>able to teach</a:t>
            </a:r>
          </a:p>
          <a:p>
            <a:pPr marL="457200" lvl="1" indent="-457200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b. </a:t>
            </a:r>
            <a:r>
              <a:rPr lang="en-US" altLang="en-US" sz="3100" dirty="0">
                <a:solidFill>
                  <a:srgbClr val="CCFFFF"/>
                </a:solidFill>
              </a:rPr>
              <a:t>moral, others are practical</a:t>
            </a:r>
          </a:p>
          <a:p>
            <a:pPr lvl="1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Holy</a:t>
            </a:r>
            <a:r>
              <a:rPr lang="en-US" altLang="en-US" sz="3100" dirty="0">
                <a:solidFill>
                  <a:schemeClr val="bg1"/>
                </a:solidFill>
              </a:rPr>
              <a:t> versus </a:t>
            </a:r>
            <a:r>
              <a:rPr lang="en-US" altLang="en-US" sz="3100" u="sng" dirty="0">
                <a:solidFill>
                  <a:schemeClr val="bg1"/>
                </a:solidFill>
              </a:rPr>
              <a:t>not a novice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c. </a:t>
            </a:r>
            <a:r>
              <a:rPr lang="en-US" sz="3100" dirty="0">
                <a:solidFill>
                  <a:srgbClr val="CCFFFF"/>
                </a:solidFill>
              </a:rPr>
              <a:t>special, others are general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Wife, believing children versus holy…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cs typeface="Arial" panose="020B0604020202020204" pitchFamily="34" charset="0"/>
              </a:rPr>
              <a:t>Some qualifications are . . .</a:t>
            </a:r>
          </a:p>
        </p:txBody>
      </p:sp>
    </p:spTree>
    <p:extLst>
      <p:ext uri="{BB962C8B-B14F-4D97-AF65-F5344CB8AC3E}">
        <p14:creationId xmlns:p14="http://schemas.microsoft.com/office/powerpoint/2010/main" val="25915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5098"/>
            <a:ext cx="8229600" cy="5957740"/>
          </a:xfrm>
        </p:spPr>
        <p:txBody>
          <a:bodyPr/>
          <a:lstStyle/>
          <a:p>
            <a:pPr marL="0" indent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 attitude is essential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possess </a:t>
            </a:r>
            <a:r>
              <a:rPr lang="en-US" sz="31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qualification?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…to a </a:t>
            </a:r>
            <a:r>
              <a:rPr lang="en-US" sz="31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degree?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…is there something that only I know that would </a:t>
            </a:r>
            <a:r>
              <a:rPr lang="en-US" sz="31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disqualify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these questions in mind... 1 Tim.3; Tit.1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Husband, 2.   1 Tim.2:12  (8)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Excludes a boy; young man (‘elder’); woman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Man. 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Tim.3:1</a:t>
            </a:r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Aspire to, strive for … stresses object desired </a:t>
            </a:r>
            <a:r>
              <a:rPr lang="en-US" altLang="en-US" sz="2400" dirty="0">
                <a:solidFill>
                  <a:schemeClr val="bg1"/>
                </a:solidFill>
              </a:rPr>
              <a:t>– Vine.    </a:t>
            </a:r>
            <a:r>
              <a:rPr lang="en-US" altLang="en-US" sz="3100" dirty="0">
                <a:solidFill>
                  <a:schemeClr val="bg1"/>
                </a:solidFill>
              </a:rPr>
              <a:t>1 Tim.6:10 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Hb.11:16, But now they desire a better, that is, a heavenly country… </a:t>
            </a:r>
          </a:p>
          <a:p>
            <a:pPr lvl="0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Desires</a:t>
            </a:r>
            <a:r>
              <a:rPr lang="en-US" altLang="en-US" sz="3100" dirty="0">
                <a:solidFill>
                  <a:schemeClr val="bg1"/>
                </a:solidFill>
              </a:rPr>
              <a:t>: long for, set one’s heart on; stresses inward impulse </a:t>
            </a:r>
            <a:r>
              <a:rPr lang="en-US" altLang="en-US" sz="2400" dirty="0">
                <a:solidFill>
                  <a:schemeClr val="bg1"/>
                </a:solidFill>
              </a:rPr>
              <a:t>– Vine  </a:t>
            </a:r>
          </a:p>
          <a:p>
            <a:pPr marL="631825" lvl="1" indent="-292100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Without desire one could be appointed </a:t>
            </a:r>
            <a:r>
              <a:rPr lang="en-US" altLang="en-US" sz="3100" u="sng" dirty="0">
                <a:solidFill>
                  <a:srgbClr val="FFFF99"/>
                </a:solidFill>
              </a:rPr>
              <a:t>against his will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</a:p>
          <a:p>
            <a:pPr marL="631825" lvl="1" indent="-29210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‘</a:t>
            </a:r>
            <a:r>
              <a:rPr lang="en-US" altLang="en-US" sz="3000" i="1" dirty="0">
                <a:solidFill>
                  <a:schemeClr val="bg1"/>
                </a:solidFill>
              </a:rPr>
              <a:t>No one else was qualified, so I had to do it</a:t>
            </a:r>
            <a:r>
              <a:rPr lang="en-US" altLang="en-US" sz="3000" dirty="0">
                <a:solidFill>
                  <a:schemeClr val="bg1"/>
                </a:solidFill>
              </a:rPr>
              <a:t>’ 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Desire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. 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Tim.3:1</a:t>
            </a:r>
          </a:p>
        </p:txBody>
      </p:sp>
    </p:spTree>
    <p:extLst>
      <p:ext uri="{BB962C8B-B14F-4D97-AF65-F5344CB8AC3E}">
        <p14:creationId xmlns:p14="http://schemas.microsoft.com/office/powerpoint/2010/main" val="11732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</TotalTime>
  <Words>1145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67</cp:revision>
  <dcterms:created xsi:type="dcterms:W3CDTF">2006-09-18T21:36:30Z</dcterms:created>
  <dcterms:modified xsi:type="dcterms:W3CDTF">2023-04-01T03:54:57Z</dcterms:modified>
</cp:coreProperties>
</file>