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305" r:id="rId2"/>
    <p:sldId id="641" r:id="rId3"/>
    <p:sldId id="609" r:id="rId4"/>
    <p:sldId id="627" r:id="rId5"/>
    <p:sldId id="630" r:id="rId6"/>
    <p:sldId id="631" r:id="rId7"/>
    <p:sldId id="632" r:id="rId8"/>
    <p:sldId id="633" r:id="rId9"/>
    <p:sldId id="642" r:id="rId10"/>
    <p:sldId id="643" r:id="rId11"/>
    <p:sldId id="644" r:id="rId12"/>
    <p:sldId id="645" r:id="rId13"/>
    <p:sldId id="635" r:id="rId14"/>
    <p:sldId id="636" r:id="rId15"/>
    <p:sldId id="615" r:id="rId16"/>
    <p:sldId id="616" r:id="rId17"/>
    <p:sldId id="637" r:id="rId18"/>
    <p:sldId id="617" r:id="rId19"/>
    <p:sldId id="638" r:id="rId20"/>
    <p:sldId id="639" r:id="rId21"/>
    <p:sldId id="640" r:id="rId22"/>
    <p:sldId id="618" r:id="rId23"/>
    <p:sldId id="619" r:id="rId24"/>
    <p:sldId id="620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CCFFFF"/>
    <a:srgbClr val="FFFFCC"/>
    <a:srgbClr val="CCFFCC"/>
    <a:srgbClr val="00FFCC"/>
    <a:srgbClr val="FFFF99"/>
    <a:srgbClr val="99FF66"/>
    <a:srgbClr val="FF9933"/>
    <a:srgbClr val="C0C0C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1138" y="91"/>
      </p:cViewPr>
      <p:guideLst>
        <p:guide orient="horz" pos="2184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3E2DBE-3CC1-45BF-9091-EE7BE7AC25D2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3ED6D4-530D-42E2-AFA1-2340E0A7D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066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FFB54-B1D3-48AF-BB9C-54306A1E8F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567583-2815-4140-91C0-45768C86F1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987EE9-DBA6-4BA4-A44D-C655D2ECD5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D2B175-D6FC-4F0C-8425-F4EABB9B8A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B94B625-4B04-41AF-A2D2-F6022ADF8E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BE8DB-A103-4EBA-B177-01561B0DD7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7111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C4339-91B3-4EA2-A3AE-80DA47DA7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8768E27D-6D3C-4A61-A174-8FE659C341C2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383B94D-795A-4DA8-BD6D-C15B1778E0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433F6E9-7DF9-47E0-B4A4-C1C93F831B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93949FE-BB69-4B94-B00A-1B3FFE129B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3E9E55-0041-4BF1-9C6C-C369B7B3C0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8202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A72CA-D7C9-4FEA-9604-9E45C9B4B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FBE9F-3740-46F4-BA0D-C9C2BD4FE6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62A70FD-AF3B-419F-BD61-7885585035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2F51B82-EC1F-4EAA-BD27-D03498B3CA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562F593-CC4F-42B0-BC68-3E594CF7A9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92A56E-C8A7-4C9E-ADC8-9EC5222A48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5420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7BBD9-CF4B-4DEB-A668-FEA7D2F09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3676B1-8B6F-4F0B-A853-A1D3FAF643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C82BADC-41D0-4B80-AA65-23D5C5658D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0718E5-23F4-422B-994B-512F64D0EF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CFF88CD-BD53-45E5-9CF6-0FFC577263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54827-1133-449F-BDAB-03364D7A0E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3317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5720A-3C94-46D2-92B9-A8537EAEA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F8EA2-96D3-49F6-8E58-695ADED1DA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98566F-0663-47BD-A5EB-39E1C6BC7F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CFC58CA-81D9-4D35-9BCA-04BB4F3357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41E814-73F9-4963-A99F-B9A7B95EAB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02EA96C-BB42-4402-B8AF-D2B3BB3E4F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1D88E-8E0D-4CD0-8197-EACF887EDA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0179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158B6-34D6-4AD3-98BE-7A475D47B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7553DA-A602-409E-A062-CD1087136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2FAA0A-7EFE-4A7D-A73F-2DC27537F1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819F76-ADF4-4557-8B83-EDF9601483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C2290A-5C05-4D94-BFA6-637DE3ED0D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BDEEE64-7749-4DD5-903D-95AEAFD2ED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87D87AE-4EBD-4CB6-87C6-C2EF19BF5D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B16B40A-E341-4B1A-9E24-3B5F17C637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C957E-CE23-4640-A648-368E38A57B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2435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B7E23-D2ED-4D0F-892A-4317C93F1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192207D-B62A-4041-8157-68CDB50F04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1944503-B457-42EF-A207-C8AAB67794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3311882-23B3-4B5D-AEEB-D92B9D6557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331C6-4885-4987-829E-F1BB365F72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8847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F57B4-1A72-45B5-BD80-09573096D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E080E5-B923-4AD7-9188-4CA77D666F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4330BF-5035-4BB6-9998-CF564DFE6E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AD34A2-4B83-4FB0-AEFE-43CD6B82E8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099EC5-1C19-45BB-BF33-4605F3D182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8F0AC72-CBA1-499B-9E8A-FAF57D64C0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55AA5-8CE4-4662-89E3-07787C51DA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8287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616D3-5342-4B08-AC5E-2F2FB424D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C1AF68-94F2-4358-8BE0-C156AA9C8D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D11555B-726A-4E5B-A06C-451EA44C26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1CB923-3A31-4C41-B2B6-92790C158E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FFBA06F-0589-4C2B-92BD-7DD7ECD47B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17B19-AABD-4954-9D20-CC37FD4465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2318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77AF9D-41C2-4EE7-91D2-C8E88F4394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22E650-D24C-44F0-AD78-24ADA9CFC6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C98A973-CE2E-43EC-99B5-9566CD79A1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BDFAA02-5E75-48CA-ACD7-19156044FF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547F77F-B698-4591-90F5-72152BB328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BD88D-8C14-4D85-B258-B5407E1D1A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8306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1A053A9-733B-460F-9963-C276E05CAB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EDC781F-FE58-43F6-A1A2-EDCEEFA4A5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BF480E4-76EC-4BFA-845E-BCBE69A6575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D5D5183-9219-41D2-B7E1-502DB65AC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09C1787-CA91-4439-925D-B5C6BF8AA7B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F7A3B63C-5A0A-4DBA-B951-84DC6E4FAD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61" r:id="rId7"/>
    <p:sldLayoutId id="2147483762" r:id="rId8"/>
    <p:sldLayoutId id="2147483763" r:id="rId9"/>
    <p:sldLayoutId id="2147483764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362984" y="2314561"/>
            <a:ext cx="4419600" cy="6266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100" dirty="0">
                <a:solidFill>
                  <a:schemeClr val="bg1"/>
                </a:solidFill>
              </a:rPr>
              <a:t>Titus 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A727756-A51F-126B-1B2A-BD45F03FB3BF}"/>
              </a:ext>
            </a:extLst>
          </p:cNvPr>
          <p:cNvSpPr/>
          <p:nvPr/>
        </p:nvSpPr>
        <p:spPr>
          <a:xfrm>
            <a:off x="876693" y="1018095"/>
            <a:ext cx="7381187" cy="112179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00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99"/>
                </a:solidFill>
              </a:rPr>
              <a:t>Qualifications of Elders </a:t>
            </a:r>
            <a:r>
              <a:rPr lang="en-US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(IV)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638" y="1022163"/>
            <a:ext cx="8348102" cy="5482332"/>
          </a:xfrm>
        </p:spPr>
        <p:txBody>
          <a:bodyPr/>
          <a:lstStyle/>
          <a:p>
            <a:pPr eaLnBrk="1" hangingPunct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“There is an analogy between caring for an ordinary household and caring for the household of God, which makes a working knowledge of the former a condition for success at the latter, and implies that the same qualities are required in both spheres” </a:t>
            </a:r>
            <a:r>
              <a:rPr lang="en-US" altLang="en-US" sz="2400" dirty="0">
                <a:solidFill>
                  <a:schemeClr val="bg1"/>
                </a:solidFill>
              </a:rPr>
              <a:t>– Marshall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</a:p>
          <a:p>
            <a:pPr marL="0" indent="0" eaLnBrk="1" hangingPunct="1">
              <a:spcAft>
                <a:spcPts val="0"/>
              </a:spcAft>
              <a:buNone/>
            </a:pPr>
            <a:endParaRPr lang="en-US" sz="3100" dirty="0">
              <a:solidFill>
                <a:schemeClr val="bg1"/>
              </a:solidFill>
            </a:endParaRPr>
          </a:p>
          <a:p>
            <a:pPr marL="0" indent="0" eaLnBrk="1" hangingPunct="1">
              <a:spcAft>
                <a:spcPts val="0"/>
              </a:spcAft>
              <a:buNone/>
            </a:pPr>
            <a:endParaRPr lang="en-US" sz="35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20E5967-4367-D22F-BDA6-C4026E8A2DD8}"/>
              </a:ext>
            </a:extLst>
          </p:cNvPr>
          <p:cNvSpPr/>
          <p:nvPr/>
        </p:nvSpPr>
        <p:spPr bwMode="auto">
          <a:xfrm>
            <a:off x="339482" y="233647"/>
            <a:ext cx="8465820" cy="680753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>
                <a:solidFill>
                  <a:schemeClr val="bg1"/>
                </a:solidFill>
                <a:cs typeface="Arial" panose="020B0604020202020204" pitchFamily="34" charset="0"/>
              </a:rPr>
              <a:t>2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. 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cs typeface="Arial" panose="020B0604020202020204" pitchFamily="34" charset="0"/>
              </a:rPr>
              <a:t>Having faithful children 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…6</a:t>
            </a:r>
          </a:p>
        </p:txBody>
      </p:sp>
    </p:spTree>
    <p:extLst>
      <p:ext uri="{BB962C8B-B14F-4D97-AF65-F5344CB8AC3E}">
        <p14:creationId xmlns:p14="http://schemas.microsoft.com/office/powerpoint/2010/main" val="16196664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638" y="1022163"/>
            <a:ext cx="8348102" cy="5482332"/>
          </a:xfrm>
        </p:spPr>
        <p:txBody>
          <a:bodyPr/>
          <a:lstStyle/>
          <a:p>
            <a:pPr eaLnBrk="1" hangingPunct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Do we expect elder’s child to sit quietly in assembly, causing no disturbance . . . but not paying attention…?</a:t>
            </a:r>
          </a:p>
          <a:p>
            <a:pPr lvl="1" eaLnBrk="1" hangingPunct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</a:rPr>
              <a:t>The </a:t>
            </a:r>
            <a:r>
              <a:rPr lang="en-US" sz="3100" dirty="0">
                <a:solidFill>
                  <a:srgbClr val="CCFFFF"/>
                </a:solidFill>
              </a:rPr>
              <a:t>rule</a:t>
            </a:r>
            <a:r>
              <a:rPr lang="en-US" sz="3100" dirty="0">
                <a:solidFill>
                  <a:schemeClr val="bg1"/>
                </a:solidFill>
              </a:rPr>
              <a:t> of 1 Tim.3:5 is the </a:t>
            </a:r>
            <a:r>
              <a:rPr lang="en-US" sz="3100" dirty="0">
                <a:solidFill>
                  <a:srgbClr val="CCFFFF"/>
                </a:solidFill>
              </a:rPr>
              <a:t>rule</a:t>
            </a:r>
            <a:r>
              <a:rPr lang="en-US" sz="3100" dirty="0">
                <a:solidFill>
                  <a:schemeClr val="bg1"/>
                </a:solidFill>
              </a:rPr>
              <a:t> of 1 Tim. 3:4</a:t>
            </a:r>
          </a:p>
          <a:p>
            <a:pPr lvl="1" eaLnBrk="1" hangingPunct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100" u="sng" dirty="0">
                <a:solidFill>
                  <a:schemeClr val="bg1"/>
                </a:solidFill>
              </a:rPr>
              <a:t>Elder’s</a:t>
            </a:r>
            <a:r>
              <a:rPr lang="en-US" sz="3100" dirty="0">
                <a:solidFill>
                  <a:schemeClr val="bg1"/>
                </a:solidFill>
              </a:rPr>
              <a:t> </a:t>
            </a:r>
            <a:r>
              <a:rPr lang="en-US" sz="3100" i="1" dirty="0">
                <a:solidFill>
                  <a:srgbClr val="CCFFFF"/>
                </a:solidFill>
              </a:rPr>
              <a:t>house </a:t>
            </a:r>
            <a:r>
              <a:rPr lang="en-US" sz="2600" dirty="0">
                <a:solidFill>
                  <a:srgbClr val="FFCC66"/>
                </a:solidFill>
              </a:rPr>
              <a:t>(1 Tim.3:5)</a:t>
            </a:r>
            <a:r>
              <a:rPr lang="en-US" sz="3100" dirty="0">
                <a:solidFill>
                  <a:schemeClr val="bg1"/>
                </a:solidFill>
              </a:rPr>
              <a:t> prepares him for </a:t>
            </a:r>
            <a:r>
              <a:rPr lang="en-US" sz="3100" u="sng" dirty="0">
                <a:solidFill>
                  <a:schemeClr val="bg1"/>
                </a:solidFill>
              </a:rPr>
              <a:t>Lord’s</a:t>
            </a:r>
            <a:r>
              <a:rPr lang="en-US" sz="3100" dirty="0">
                <a:solidFill>
                  <a:schemeClr val="bg1"/>
                </a:solidFill>
              </a:rPr>
              <a:t> </a:t>
            </a:r>
            <a:r>
              <a:rPr lang="en-US" sz="3100" i="1" dirty="0">
                <a:solidFill>
                  <a:srgbClr val="CCFFFF"/>
                </a:solidFill>
              </a:rPr>
              <a:t>house</a:t>
            </a:r>
            <a:r>
              <a:rPr lang="en-US" sz="3100" i="1" dirty="0">
                <a:solidFill>
                  <a:schemeClr val="bg1"/>
                </a:solidFill>
              </a:rPr>
              <a:t> </a:t>
            </a:r>
            <a:r>
              <a:rPr lang="en-US" sz="3100" dirty="0">
                <a:solidFill>
                  <a:schemeClr val="bg1"/>
                </a:solidFill>
              </a:rPr>
              <a:t> </a:t>
            </a:r>
            <a:r>
              <a:rPr lang="en-US" sz="2600" dirty="0">
                <a:solidFill>
                  <a:srgbClr val="FFCC66"/>
                </a:solidFill>
              </a:rPr>
              <a:t>(1 Tim.3:15) </a:t>
            </a:r>
          </a:p>
          <a:p>
            <a:pPr lvl="1" eaLnBrk="1" hangingPunct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</a:rPr>
              <a:t>What if a child receives little or no discipline?    1 Sm.3:13</a:t>
            </a:r>
          </a:p>
          <a:p>
            <a:pPr marL="0" indent="0" eaLnBrk="1" hangingPunct="1">
              <a:spcAft>
                <a:spcPts val="0"/>
              </a:spcAft>
              <a:buNone/>
            </a:pPr>
            <a:endParaRPr lang="en-US" sz="35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20E5967-4367-D22F-BDA6-C4026E8A2DD8}"/>
              </a:ext>
            </a:extLst>
          </p:cNvPr>
          <p:cNvSpPr/>
          <p:nvPr/>
        </p:nvSpPr>
        <p:spPr bwMode="auto">
          <a:xfrm>
            <a:off x="339482" y="233647"/>
            <a:ext cx="8465820" cy="680753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>
                <a:solidFill>
                  <a:schemeClr val="bg1"/>
                </a:solidFill>
                <a:cs typeface="Arial" panose="020B0604020202020204" pitchFamily="34" charset="0"/>
              </a:rPr>
              <a:t>2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. 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cs typeface="Arial" panose="020B0604020202020204" pitchFamily="34" charset="0"/>
              </a:rPr>
              <a:t>Having faithful children 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…6</a:t>
            </a:r>
          </a:p>
        </p:txBody>
      </p:sp>
    </p:spTree>
    <p:extLst>
      <p:ext uri="{BB962C8B-B14F-4D97-AF65-F5344CB8AC3E}">
        <p14:creationId xmlns:p14="http://schemas.microsoft.com/office/powerpoint/2010/main" val="469076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638" y="1022163"/>
            <a:ext cx="8348102" cy="5482332"/>
          </a:xfrm>
        </p:spPr>
        <p:txBody>
          <a:bodyPr/>
          <a:lstStyle/>
          <a:p>
            <a:pPr eaLnBrk="1" hangingPunct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Tit.1:7, </a:t>
            </a:r>
            <a:r>
              <a:rPr lang="en-US" altLang="en-US" sz="3100" dirty="0">
                <a:solidFill>
                  <a:srgbClr val="00FFCC"/>
                </a:solidFill>
              </a:rPr>
              <a:t>overseer</a:t>
            </a:r>
            <a:r>
              <a:rPr lang="en-US" altLang="en-US" sz="3100" dirty="0">
                <a:solidFill>
                  <a:schemeClr val="bg1"/>
                </a:solidFill>
              </a:rPr>
              <a:t>: a man charged with the duty of seeing that things to be done by others are done rightly, curator, guardian, or superintendent </a:t>
            </a:r>
            <a:r>
              <a:rPr lang="en-US" altLang="en-US" sz="2400" dirty="0">
                <a:solidFill>
                  <a:schemeClr val="bg1"/>
                </a:solidFill>
              </a:rPr>
              <a:t>– Th.  </a:t>
            </a:r>
            <a:endParaRPr lang="en-US" altLang="en-US" sz="3100" dirty="0">
              <a:solidFill>
                <a:schemeClr val="bg1"/>
              </a:solidFill>
            </a:endParaRPr>
          </a:p>
          <a:p>
            <a:pPr eaLnBrk="1" hangingPunct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Tit.1:7, </a:t>
            </a:r>
            <a:r>
              <a:rPr lang="en-US" altLang="en-US" sz="3100" dirty="0">
                <a:solidFill>
                  <a:srgbClr val="00FFCC"/>
                </a:solidFill>
              </a:rPr>
              <a:t>steward</a:t>
            </a:r>
            <a:r>
              <a:rPr lang="en-US" altLang="en-US" sz="3100" dirty="0">
                <a:solidFill>
                  <a:schemeClr val="bg1"/>
                </a:solidFill>
              </a:rPr>
              <a:t>:  the responsibility of safe-guarding or seeing to it that something is done in correct way, guardian    </a:t>
            </a:r>
          </a:p>
          <a:p>
            <a:pPr lvl="1" eaLnBrk="1" hangingPunct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Joseph over Potiphar’s house</a:t>
            </a:r>
          </a:p>
          <a:p>
            <a:pPr lvl="1" eaLnBrk="1" hangingPunct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Elders carry out Lord’s laws, not their own</a:t>
            </a:r>
          </a:p>
          <a:p>
            <a:pPr eaLnBrk="1" hangingPunct="1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35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20E5967-4367-D22F-BDA6-C4026E8A2DD8}"/>
              </a:ext>
            </a:extLst>
          </p:cNvPr>
          <p:cNvSpPr/>
          <p:nvPr/>
        </p:nvSpPr>
        <p:spPr bwMode="auto">
          <a:xfrm>
            <a:off x="339482" y="233647"/>
            <a:ext cx="8465820" cy="680753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>
                <a:solidFill>
                  <a:schemeClr val="bg1"/>
                </a:solidFill>
                <a:cs typeface="Arial" panose="020B0604020202020204" pitchFamily="34" charset="0"/>
              </a:rPr>
              <a:t>2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. 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cs typeface="Arial" panose="020B0604020202020204" pitchFamily="34" charset="0"/>
              </a:rPr>
              <a:t>Having faithful children 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…6</a:t>
            </a:r>
          </a:p>
        </p:txBody>
      </p:sp>
    </p:spTree>
    <p:extLst>
      <p:ext uri="{BB962C8B-B14F-4D97-AF65-F5344CB8AC3E}">
        <p14:creationId xmlns:p14="http://schemas.microsoft.com/office/powerpoint/2010/main" val="1113664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638" y="1022163"/>
            <a:ext cx="8348102" cy="5482332"/>
          </a:xfrm>
        </p:spPr>
        <p:txBody>
          <a:bodyPr/>
          <a:lstStyle/>
          <a:p>
            <a:pPr marL="0" indent="0" algn="ctr" eaLnBrk="1" hangingPunct="1"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1 Pt.5:2-3, not lords…</a:t>
            </a:r>
          </a:p>
          <a:p>
            <a:pPr marL="0" indent="0" eaLnBrk="1" hangingPunct="1">
              <a:spcAft>
                <a:spcPts val="600"/>
              </a:spcAft>
              <a:buNone/>
            </a:pPr>
            <a:r>
              <a:rPr lang="en-US" sz="2400" dirty="0">
                <a:solidFill>
                  <a:srgbClr val="CCFFCC"/>
                </a:solidFill>
              </a:rPr>
              <a:t>1. </a:t>
            </a:r>
            <a:r>
              <a:rPr lang="en-US" sz="3100" dirty="0">
                <a:solidFill>
                  <a:schemeClr val="bg1"/>
                </a:solidFill>
              </a:rPr>
              <a:t>Lording over implies possession of </a:t>
            </a:r>
            <a:r>
              <a:rPr lang="en-US" sz="3100" u="sng" dirty="0">
                <a:solidFill>
                  <a:schemeClr val="bg1"/>
                </a:solidFill>
              </a:rPr>
              <a:t>authority</a:t>
            </a:r>
          </a:p>
          <a:p>
            <a:pPr marL="0" indent="0" eaLnBrk="1" hangingPunct="1">
              <a:spcAft>
                <a:spcPts val="0"/>
              </a:spcAft>
              <a:buNone/>
            </a:pPr>
            <a:r>
              <a:rPr lang="en-US" sz="2400" dirty="0">
                <a:solidFill>
                  <a:srgbClr val="CCFFCC"/>
                </a:solidFill>
              </a:rPr>
              <a:t>2. </a:t>
            </a:r>
            <a:r>
              <a:rPr lang="en-US" sz="3100" dirty="0">
                <a:solidFill>
                  <a:schemeClr val="bg1"/>
                </a:solidFill>
              </a:rPr>
              <a:t>He rules; he does </a:t>
            </a:r>
            <a:r>
              <a:rPr lang="en-US" sz="3100" u="sng" dirty="0">
                <a:solidFill>
                  <a:schemeClr val="bg1"/>
                </a:solidFill>
              </a:rPr>
              <a:t>not abuse</a:t>
            </a:r>
            <a:r>
              <a:rPr lang="en-US" sz="3100" dirty="0">
                <a:solidFill>
                  <a:schemeClr val="bg1"/>
                </a:solidFill>
              </a:rPr>
              <a:t> his power</a:t>
            </a:r>
          </a:p>
          <a:p>
            <a:pPr lvl="1" eaLnBrk="1" hangingPunct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</a:rPr>
              <a:t>Mt.20:25 . . . Mk.10:42</a:t>
            </a:r>
          </a:p>
          <a:p>
            <a:pPr lvl="2" eaLnBrk="1" hangingPunct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100" u="sng" dirty="0">
                <a:solidFill>
                  <a:srgbClr val="FFCC66"/>
                </a:solidFill>
              </a:rPr>
              <a:t>Not even apostles</a:t>
            </a:r>
            <a:r>
              <a:rPr lang="en-US" sz="3100" dirty="0">
                <a:solidFill>
                  <a:srgbClr val="FFCC66"/>
                </a:solidFill>
              </a:rPr>
              <a:t> </a:t>
            </a:r>
            <a:r>
              <a:rPr lang="en-US" sz="3100" dirty="0">
                <a:solidFill>
                  <a:schemeClr val="bg1"/>
                </a:solidFill>
              </a:rPr>
              <a:t>were allowed to ‘lord it over’ a congregation</a:t>
            </a:r>
          </a:p>
          <a:p>
            <a:pPr marL="457200" lvl="1" indent="0" eaLnBrk="1" hangingPunct="1">
              <a:spcAft>
                <a:spcPts val="0"/>
              </a:spcAft>
              <a:buNone/>
            </a:pPr>
            <a:endParaRPr lang="en-US" sz="2700" dirty="0">
              <a:solidFill>
                <a:schemeClr val="bg1"/>
              </a:solidFill>
            </a:endParaRPr>
          </a:p>
          <a:p>
            <a:pPr marL="227013" indent="-227013" eaLnBrk="1" hangingPunct="1">
              <a:spcAft>
                <a:spcPts val="0"/>
              </a:spcAft>
            </a:pPr>
            <a:endParaRPr lang="en-US" sz="35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20E5967-4367-D22F-BDA6-C4026E8A2DD8}"/>
              </a:ext>
            </a:extLst>
          </p:cNvPr>
          <p:cNvSpPr/>
          <p:nvPr/>
        </p:nvSpPr>
        <p:spPr bwMode="auto">
          <a:xfrm>
            <a:off x="339482" y="233647"/>
            <a:ext cx="8465820" cy="680753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>
                <a:solidFill>
                  <a:schemeClr val="bg1"/>
                </a:solidFill>
                <a:cs typeface="Arial" panose="020B0604020202020204" pitchFamily="34" charset="0"/>
              </a:rPr>
              <a:t>2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. 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cs typeface="Arial" panose="020B0604020202020204" pitchFamily="34" charset="0"/>
              </a:rPr>
              <a:t>Having faithful children 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…6</a:t>
            </a:r>
          </a:p>
        </p:txBody>
      </p:sp>
    </p:spTree>
    <p:extLst>
      <p:ext uri="{BB962C8B-B14F-4D97-AF65-F5344CB8AC3E}">
        <p14:creationId xmlns:p14="http://schemas.microsoft.com/office/powerpoint/2010/main" val="2707095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638" y="1022163"/>
            <a:ext cx="8348102" cy="5482332"/>
          </a:xfrm>
        </p:spPr>
        <p:txBody>
          <a:bodyPr/>
          <a:lstStyle/>
          <a:p>
            <a:pPr marL="0" indent="0" algn="ctr" eaLnBrk="1" hangingPunct="1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“Does ‘children’ require an elder</a:t>
            </a:r>
            <a:br>
              <a:rPr lang="en-US" altLang="en-US" sz="3100" dirty="0">
                <a:solidFill>
                  <a:schemeClr val="bg1"/>
                </a:solidFill>
              </a:rPr>
            </a:br>
            <a:r>
              <a:rPr lang="en-US" altLang="en-US" sz="3100" dirty="0">
                <a:solidFill>
                  <a:schemeClr val="bg1"/>
                </a:solidFill>
              </a:rPr>
              <a:t>to have more than one child?”</a:t>
            </a:r>
          </a:p>
          <a:p>
            <a:pPr marL="0" indent="0" eaLnBrk="1" hangingPunct="1">
              <a:spcAft>
                <a:spcPts val="600"/>
              </a:spcAft>
              <a:buNone/>
            </a:pPr>
            <a:r>
              <a:rPr lang="en-US" sz="2400" dirty="0">
                <a:solidFill>
                  <a:schemeClr val="bg1"/>
                </a:solidFill>
              </a:rPr>
              <a:t>1. </a:t>
            </a:r>
            <a:r>
              <a:rPr lang="en-US" sz="3100" dirty="0">
                <a:solidFill>
                  <a:srgbClr val="FFFFCC"/>
                </a:solidFill>
              </a:rPr>
              <a:t>Gn.21:7, </a:t>
            </a:r>
            <a:r>
              <a:rPr lang="en-US" sz="3100" dirty="0">
                <a:solidFill>
                  <a:schemeClr val="bg1"/>
                </a:solidFill>
              </a:rPr>
              <a:t>plural includes singular</a:t>
            </a:r>
          </a:p>
          <a:p>
            <a:pPr marL="0" indent="0" eaLnBrk="1" hangingPunct="1">
              <a:spcAft>
                <a:spcPts val="600"/>
              </a:spcAft>
              <a:buNone/>
            </a:pPr>
            <a:r>
              <a:rPr lang="en-US" sz="2400" dirty="0">
                <a:solidFill>
                  <a:schemeClr val="bg1"/>
                </a:solidFill>
              </a:rPr>
              <a:t>2. </a:t>
            </a:r>
            <a:r>
              <a:rPr lang="en-US" sz="3100" dirty="0">
                <a:solidFill>
                  <a:srgbClr val="FFFFCC"/>
                </a:solidFill>
              </a:rPr>
              <a:t>Mt.22:24, </a:t>
            </a:r>
            <a:r>
              <a:rPr lang="en-US" sz="3100" dirty="0">
                <a:solidFill>
                  <a:schemeClr val="bg1"/>
                </a:solidFill>
              </a:rPr>
              <a:t>having ‘no children’</a:t>
            </a:r>
          </a:p>
          <a:p>
            <a:pPr marL="0" indent="0" eaLnBrk="1" hangingPunct="1">
              <a:spcAft>
                <a:spcPts val="600"/>
              </a:spcAft>
              <a:buNone/>
            </a:pPr>
            <a:r>
              <a:rPr lang="en-US" sz="2400" dirty="0">
                <a:solidFill>
                  <a:schemeClr val="bg1"/>
                </a:solidFill>
              </a:rPr>
              <a:t>3. </a:t>
            </a:r>
            <a:r>
              <a:rPr lang="en-US" sz="3100" dirty="0">
                <a:solidFill>
                  <a:srgbClr val="FFFFCC"/>
                </a:solidFill>
              </a:rPr>
              <a:t>Mk.12:19, </a:t>
            </a:r>
            <a:r>
              <a:rPr lang="en-US" sz="3100" dirty="0">
                <a:solidFill>
                  <a:schemeClr val="bg1"/>
                </a:solidFill>
              </a:rPr>
              <a:t>‘no child’ </a:t>
            </a:r>
            <a:r>
              <a:rPr lang="en-US" sz="2400" dirty="0">
                <a:solidFill>
                  <a:schemeClr val="bg1"/>
                </a:solidFill>
              </a:rPr>
              <a:t>(ASV; NASV; ESV; ISV; NRSV)</a:t>
            </a:r>
          </a:p>
          <a:p>
            <a:pPr marL="0" indent="0" eaLnBrk="1" hangingPunct="1">
              <a:spcAft>
                <a:spcPts val="600"/>
              </a:spcAft>
              <a:buNone/>
            </a:pPr>
            <a:r>
              <a:rPr lang="en-US" sz="2400" dirty="0">
                <a:solidFill>
                  <a:schemeClr val="bg1"/>
                </a:solidFill>
              </a:rPr>
              <a:t>4. </a:t>
            </a:r>
            <a:r>
              <a:rPr lang="en-US" sz="3100" dirty="0">
                <a:solidFill>
                  <a:srgbClr val="FFFFCC"/>
                </a:solidFill>
              </a:rPr>
              <a:t>Ac.2:37, </a:t>
            </a:r>
            <a:r>
              <a:rPr lang="en-US" sz="3100" dirty="0">
                <a:solidFill>
                  <a:schemeClr val="bg1"/>
                </a:solidFill>
              </a:rPr>
              <a:t>promise</a:t>
            </a:r>
          </a:p>
          <a:p>
            <a:pPr marL="0" indent="0" eaLnBrk="1" hangingPunct="1">
              <a:spcAft>
                <a:spcPts val="0"/>
              </a:spcAft>
              <a:buNone/>
            </a:pPr>
            <a:r>
              <a:rPr lang="en-US" sz="2400" dirty="0">
                <a:solidFill>
                  <a:schemeClr val="bg1"/>
                </a:solidFill>
              </a:rPr>
              <a:t>5. </a:t>
            </a:r>
            <a:r>
              <a:rPr lang="en-US" sz="3100" dirty="0">
                <a:solidFill>
                  <a:srgbClr val="FFFFCC"/>
                </a:solidFill>
              </a:rPr>
              <a:t>1 Tim.5:4, </a:t>
            </a:r>
            <a:r>
              <a:rPr lang="en-US" sz="3100" dirty="0">
                <a:solidFill>
                  <a:schemeClr val="bg1"/>
                </a:solidFill>
              </a:rPr>
              <a:t>if one child, not qualified…?</a:t>
            </a:r>
            <a:endParaRPr lang="en-US" sz="2700" dirty="0">
              <a:solidFill>
                <a:schemeClr val="bg1"/>
              </a:solidFill>
            </a:endParaRPr>
          </a:p>
          <a:p>
            <a:pPr marL="0" indent="0" eaLnBrk="1" hangingPunct="1">
              <a:spcAft>
                <a:spcPts val="0"/>
              </a:spcAft>
              <a:buNone/>
            </a:pPr>
            <a:endParaRPr lang="en-US" sz="35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20E5967-4367-D22F-BDA6-C4026E8A2DD8}"/>
              </a:ext>
            </a:extLst>
          </p:cNvPr>
          <p:cNvSpPr/>
          <p:nvPr/>
        </p:nvSpPr>
        <p:spPr bwMode="auto">
          <a:xfrm>
            <a:off x="339482" y="233647"/>
            <a:ext cx="8465820" cy="680753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>
                <a:solidFill>
                  <a:schemeClr val="bg1"/>
                </a:solidFill>
                <a:cs typeface="Arial" panose="020B0604020202020204" pitchFamily="34" charset="0"/>
              </a:rPr>
              <a:t>2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. 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cs typeface="Arial" panose="020B0604020202020204" pitchFamily="34" charset="0"/>
              </a:rPr>
              <a:t>Having faithful children 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…6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E4349E4-88A0-2D73-5675-1B034EC6B1E8}"/>
              </a:ext>
            </a:extLst>
          </p:cNvPr>
          <p:cNvCxnSpPr>
            <a:cxnSpLocks/>
          </p:cNvCxnSpPr>
          <p:nvPr/>
        </p:nvCxnSpPr>
        <p:spPr>
          <a:xfrm>
            <a:off x="2667786" y="3902698"/>
            <a:ext cx="1508288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85D56F8-F226-061D-2E39-7606DB49156D}"/>
              </a:ext>
            </a:extLst>
          </p:cNvPr>
          <p:cNvCxnSpPr>
            <a:cxnSpLocks/>
          </p:cNvCxnSpPr>
          <p:nvPr/>
        </p:nvCxnSpPr>
        <p:spPr>
          <a:xfrm>
            <a:off x="3918596" y="3263249"/>
            <a:ext cx="200753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6027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638" y="1022163"/>
            <a:ext cx="8348102" cy="5482332"/>
          </a:xfrm>
        </p:spPr>
        <p:txBody>
          <a:bodyPr/>
          <a:lstStyle/>
          <a:p>
            <a:pPr lvl="0" eaLnBrk="1" hangingPunct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ESV: recent convert, , NASV: new convert</a:t>
            </a:r>
          </a:p>
          <a:p>
            <a:pPr lvl="0" eaLnBrk="1" hangingPunct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CC"/>
                </a:solidFill>
              </a:rPr>
              <a:t>Newly planted</a:t>
            </a:r>
          </a:p>
          <a:p>
            <a:pPr lvl="0" eaLnBrk="1" hangingPunct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CC"/>
                </a:solidFill>
              </a:rPr>
              <a:t>Danger: puffed up with conceit</a:t>
            </a:r>
          </a:p>
          <a:p>
            <a:pPr lvl="0" eaLnBrk="1" hangingPunct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CC"/>
                </a:solidFill>
              </a:rPr>
              <a:t>Fall into condemnation of devil </a:t>
            </a:r>
            <a:r>
              <a:rPr lang="en-US" altLang="en-US" sz="3100" dirty="0">
                <a:solidFill>
                  <a:schemeClr val="bg1"/>
                </a:solidFill>
              </a:rPr>
              <a:t>(condemn-nation incurred by the devil,</a:t>
            </a:r>
            <a:r>
              <a:rPr lang="en-US" altLang="en-US" sz="3100" dirty="0">
                <a:solidFill>
                  <a:srgbClr val="FFFFCC"/>
                </a:solidFill>
              </a:rPr>
              <a:t> </a:t>
            </a:r>
            <a:r>
              <a:rPr lang="en-US" altLang="en-US" sz="2400" dirty="0">
                <a:solidFill>
                  <a:schemeClr val="bg1"/>
                </a:solidFill>
              </a:rPr>
              <a:t>NASV</a:t>
            </a:r>
            <a:r>
              <a:rPr lang="en-US" altLang="en-US" sz="3100" dirty="0">
                <a:solidFill>
                  <a:schemeClr val="bg1"/>
                </a:solidFill>
              </a:rPr>
              <a:t>)</a:t>
            </a:r>
          </a:p>
          <a:p>
            <a:pPr lvl="0" eaLnBrk="1" hangingPunct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CC"/>
                </a:solidFill>
              </a:rPr>
              <a:t>Pride is great disaster for congregation and novice</a:t>
            </a:r>
          </a:p>
          <a:p>
            <a:pPr marL="0" indent="0">
              <a:spcAft>
                <a:spcPts val="0"/>
              </a:spcAft>
              <a:buNone/>
            </a:pPr>
            <a:endParaRPr lang="en-US" sz="31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20E5967-4367-D22F-BDA6-C4026E8A2DD8}"/>
              </a:ext>
            </a:extLst>
          </p:cNvPr>
          <p:cNvSpPr/>
          <p:nvPr/>
        </p:nvSpPr>
        <p:spPr bwMode="auto">
          <a:xfrm>
            <a:off x="339482" y="233647"/>
            <a:ext cx="8465820" cy="680753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>
                <a:solidFill>
                  <a:schemeClr val="bg1"/>
                </a:solidFill>
                <a:cs typeface="Arial" panose="020B0604020202020204" pitchFamily="34" charset="0"/>
              </a:rPr>
              <a:t>3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. </a:t>
            </a:r>
            <a:r>
              <a:rPr lang="en-US" sz="3400" kern="0" dirty="0">
                <a:solidFill>
                  <a:srgbClr val="CCFFFF"/>
                </a:solidFill>
                <a:cs typeface="Arial" panose="020B0604020202020204" pitchFamily="34" charset="0"/>
              </a:rPr>
              <a:t>Not a novice, 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1 Tim.3:6</a:t>
            </a:r>
          </a:p>
        </p:txBody>
      </p:sp>
    </p:spTree>
    <p:extLst>
      <p:ext uri="{BB962C8B-B14F-4D97-AF65-F5344CB8AC3E}">
        <p14:creationId xmlns:p14="http://schemas.microsoft.com/office/powerpoint/2010/main" val="1173286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54125"/>
            <a:ext cx="8229600" cy="5174953"/>
          </a:xfrm>
        </p:spPr>
        <p:txBody>
          <a:bodyPr/>
          <a:lstStyle/>
          <a:p>
            <a:pPr lvl="0" eaLnBrk="1" hangingPunct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ESV: well thought of by outsiders.</a:t>
            </a:r>
          </a:p>
          <a:p>
            <a:pPr lvl="0" eaLnBrk="1" hangingPunct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NASV: good reputation with those outside.</a:t>
            </a:r>
          </a:p>
          <a:p>
            <a:pPr lvl="0" eaLnBrk="1" hangingPunct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CC"/>
                </a:solidFill>
              </a:rPr>
              <a:t>Confirmation or attestation on the basis of personal knowledge or belief.  </a:t>
            </a:r>
          </a:p>
          <a:p>
            <a:pPr lvl="0" eaLnBrk="1" hangingPunct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CC"/>
                </a:solidFill>
              </a:rPr>
              <a:t>Attestation of character / behavior </a:t>
            </a:r>
            <a:r>
              <a:rPr lang="en-US" altLang="en-US" sz="2400" dirty="0">
                <a:solidFill>
                  <a:schemeClr val="bg1"/>
                </a:solidFill>
              </a:rPr>
              <a:t>– BDAG</a:t>
            </a:r>
            <a:r>
              <a:rPr lang="en-US" altLang="en-US" sz="3100" dirty="0">
                <a:solidFill>
                  <a:srgbClr val="FFFFCC"/>
                </a:solidFill>
              </a:rPr>
              <a:t> </a:t>
            </a:r>
          </a:p>
          <a:p>
            <a:pPr marL="0" indent="0">
              <a:spcAft>
                <a:spcPts val="0"/>
              </a:spcAft>
              <a:buNone/>
            </a:pPr>
            <a:endParaRPr lang="en-US" sz="31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20E5967-4367-D22F-BDA6-C4026E8A2DD8}"/>
              </a:ext>
            </a:extLst>
          </p:cNvPr>
          <p:cNvSpPr/>
          <p:nvPr/>
        </p:nvSpPr>
        <p:spPr bwMode="auto">
          <a:xfrm>
            <a:off x="339482" y="75414"/>
            <a:ext cx="8465820" cy="1178712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4. </a:t>
            </a:r>
            <a:r>
              <a:rPr lang="en-US" sz="3400" kern="0" dirty="0">
                <a:solidFill>
                  <a:srgbClr val="CCFFFF"/>
                </a:solidFill>
                <a:cs typeface="Arial" panose="020B0604020202020204" pitchFamily="34" charset="0"/>
              </a:rPr>
              <a:t>Good testimony among those who are outside, </a:t>
            </a:r>
            <a:r>
              <a:rPr lang="en-US" sz="3400" kern="0" dirty="0">
                <a:solidFill>
                  <a:schemeClr val="bg1"/>
                </a:solidFill>
                <a:cs typeface="Arial" panose="020B0604020202020204" pitchFamily="34" charset="0"/>
              </a:rPr>
              <a:t>1 Tim.3:7</a:t>
            </a:r>
            <a:endParaRPr kumimoji="0" lang="en-US" sz="3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50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54125"/>
            <a:ext cx="8229600" cy="5174953"/>
          </a:xfrm>
        </p:spPr>
        <p:txBody>
          <a:bodyPr/>
          <a:lstStyle/>
          <a:p>
            <a:pPr lvl="0" eaLnBrk="1" hangingPunct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CC"/>
                </a:solidFill>
              </a:rPr>
              <a:t>Fall into reproach and snare of devil</a:t>
            </a:r>
          </a:p>
          <a:p>
            <a:pPr lvl="0" eaLnBrk="1" hangingPunct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CC"/>
                </a:solidFill>
              </a:rPr>
              <a:t>Weak spots will come to light</a:t>
            </a:r>
          </a:p>
          <a:p>
            <a:pPr lvl="0" eaLnBrk="1" hangingPunct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Dn.6</a:t>
            </a:r>
          </a:p>
          <a:p>
            <a:pPr lvl="0" eaLnBrk="1" hangingPunct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CC"/>
                </a:solidFill>
              </a:rPr>
              <a:t>Reputation of church depends largely on its leaders.   </a:t>
            </a:r>
            <a:r>
              <a:rPr lang="en-US" altLang="en-US" sz="3100" dirty="0">
                <a:solidFill>
                  <a:schemeClr val="bg1"/>
                </a:solidFill>
              </a:rPr>
              <a:t>1 Tim.5:19-21</a:t>
            </a:r>
          </a:p>
          <a:p>
            <a:pPr marL="0" indent="0">
              <a:spcAft>
                <a:spcPts val="0"/>
              </a:spcAft>
              <a:buNone/>
            </a:pPr>
            <a:endParaRPr lang="en-US" sz="31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20E5967-4367-D22F-BDA6-C4026E8A2DD8}"/>
              </a:ext>
            </a:extLst>
          </p:cNvPr>
          <p:cNvSpPr/>
          <p:nvPr/>
        </p:nvSpPr>
        <p:spPr bwMode="auto">
          <a:xfrm>
            <a:off x="339482" y="75414"/>
            <a:ext cx="8465820" cy="1178712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4. </a:t>
            </a:r>
            <a:r>
              <a:rPr lang="en-US" sz="3400" kern="0" dirty="0">
                <a:solidFill>
                  <a:srgbClr val="CCFFFF"/>
                </a:solidFill>
                <a:cs typeface="Arial" panose="020B0604020202020204" pitchFamily="34" charset="0"/>
              </a:rPr>
              <a:t>Good testimony among those who are outside, </a:t>
            </a:r>
            <a:r>
              <a:rPr lang="en-US" sz="3400" kern="0" dirty="0">
                <a:solidFill>
                  <a:schemeClr val="bg1"/>
                </a:solidFill>
                <a:cs typeface="Arial" panose="020B0604020202020204" pitchFamily="34" charset="0"/>
              </a:rPr>
              <a:t>1 Tim.3:7</a:t>
            </a:r>
            <a:endParaRPr kumimoji="0" lang="en-US" sz="3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038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5802"/>
            <a:ext cx="8229600" cy="5335569"/>
          </a:xfrm>
        </p:spPr>
        <p:txBody>
          <a:bodyPr/>
          <a:lstStyle/>
          <a:p>
            <a:pPr lvl="0" eaLnBrk="1" hangingPunct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FF"/>
                </a:solidFill>
              </a:rPr>
              <a:t>ESV: arrogant</a:t>
            </a:r>
            <a:endParaRPr lang="en-US" altLang="en-US" sz="2400" dirty="0">
              <a:solidFill>
                <a:schemeClr val="bg1"/>
              </a:solidFill>
            </a:endParaRPr>
          </a:p>
          <a:p>
            <a:pPr lvl="0" eaLnBrk="1" hangingPunct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</a:rPr>
              <a:t>Stubborn, arrogant.  One who pleases himself.  Overvalues his own rights, reckless with others.</a:t>
            </a:r>
          </a:p>
          <a:p>
            <a:pPr lvl="0" eaLnBrk="1" hangingPunct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</a:rPr>
              <a:t>Opposite of Mt.16:24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20E5967-4367-D22F-BDA6-C4026E8A2DD8}"/>
              </a:ext>
            </a:extLst>
          </p:cNvPr>
          <p:cNvSpPr/>
          <p:nvPr/>
        </p:nvSpPr>
        <p:spPr bwMode="auto">
          <a:xfrm>
            <a:off x="339482" y="169681"/>
            <a:ext cx="8465820" cy="810707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>
                <a:solidFill>
                  <a:schemeClr val="bg1"/>
                </a:solidFill>
                <a:cs typeface="Arial" panose="020B0604020202020204" pitchFamily="34" charset="0"/>
              </a:rPr>
              <a:t>5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. </a:t>
            </a:r>
            <a:r>
              <a:rPr lang="en-US" sz="3400" kern="0" dirty="0">
                <a:solidFill>
                  <a:srgbClr val="CCFFFF"/>
                </a:solidFill>
                <a:cs typeface="Arial" panose="020B0604020202020204" pitchFamily="34" charset="0"/>
              </a:rPr>
              <a:t>Self-willed,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cs typeface="Arial" panose="020B0604020202020204" pitchFamily="34" charset="0"/>
              </a:rPr>
              <a:t> 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Tit.1:7</a:t>
            </a:r>
          </a:p>
        </p:txBody>
      </p:sp>
    </p:spTree>
    <p:extLst>
      <p:ext uri="{BB962C8B-B14F-4D97-AF65-F5344CB8AC3E}">
        <p14:creationId xmlns:p14="http://schemas.microsoft.com/office/powerpoint/2010/main" val="1982172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5802"/>
            <a:ext cx="8229600" cy="5335569"/>
          </a:xfrm>
        </p:spPr>
        <p:txBody>
          <a:bodyPr/>
          <a:lstStyle/>
          <a:p>
            <a:pPr lvl="0" eaLnBrk="1" hangingPunct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</a:rPr>
              <a:t>Inclined / prone to anger</a:t>
            </a:r>
          </a:p>
          <a:p>
            <a:pPr lvl="0" eaLnBrk="1" hangingPunct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</a:rPr>
              <a:t>As an elder, his patience will be tried often</a:t>
            </a:r>
          </a:p>
          <a:p>
            <a:pPr lvl="0" eaLnBrk="1" hangingPunct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</a:rPr>
              <a:t>If he is a hothead…</a:t>
            </a:r>
          </a:p>
          <a:p>
            <a:r>
              <a:rPr lang="en-US" sz="3100" dirty="0">
                <a:solidFill>
                  <a:schemeClr val="bg1"/>
                </a:solidFill>
              </a:rPr>
              <a:t>Ep.4:26,</a:t>
            </a:r>
            <a:r>
              <a:rPr lang="en-US" sz="3100" baseline="30000" dirty="0">
                <a:solidFill>
                  <a:schemeClr val="bg1"/>
                </a:solidFill>
              </a:rPr>
              <a:t> </a:t>
            </a:r>
            <a:r>
              <a:rPr lang="en-US" sz="3100" dirty="0">
                <a:solidFill>
                  <a:schemeClr val="bg1"/>
                </a:solidFill>
              </a:rPr>
              <a:t>Be angry, and do not sin: do not let the sun go down on your wrath, 27 nor give place to the devil.   </a:t>
            </a:r>
            <a:r>
              <a:rPr lang="en-US" sz="3100" dirty="0">
                <a:solidFill>
                  <a:srgbClr val="FFFFCC"/>
                </a:solidFill>
              </a:rPr>
              <a:t>[it can be controlled]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20E5967-4367-D22F-BDA6-C4026E8A2DD8}"/>
              </a:ext>
            </a:extLst>
          </p:cNvPr>
          <p:cNvSpPr/>
          <p:nvPr/>
        </p:nvSpPr>
        <p:spPr bwMode="auto">
          <a:xfrm>
            <a:off x="339482" y="169681"/>
            <a:ext cx="8465820" cy="810707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6. 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cs typeface="Arial" panose="020B0604020202020204" pitchFamily="34" charset="0"/>
              </a:rPr>
              <a:t>Not quick</a:t>
            </a:r>
            <a:r>
              <a:rPr lang="en-US" sz="3400" kern="0" dirty="0">
                <a:solidFill>
                  <a:srgbClr val="CCFFFF"/>
                </a:solidFill>
                <a:cs typeface="Arial" panose="020B0604020202020204" pitchFamily="34" charset="0"/>
              </a:rPr>
              <a:t>-tempered,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cs typeface="Arial" panose="020B0604020202020204" pitchFamily="34" charset="0"/>
              </a:rPr>
              <a:t> 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Tit.1:7</a:t>
            </a:r>
          </a:p>
        </p:txBody>
      </p:sp>
    </p:spTree>
    <p:extLst>
      <p:ext uri="{BB962C8B-B14F-4D97-AF65-F5344CB8AC3E}">
        <p14:creationId xmlns:p14="http://schemas.microsoft.com/office/powerpoint/2010/main" val="1892046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pic>
        <p:nvPicPr>
          <p:cNvPr id="4" name="Picture 3" descr="Map&#10;&#10;Description automatically generated">
            <a:extLst>
              <a:ext uri="{FF2B5EF4-FFF2-40B4-BE49-F238E27FC236}">
                <a16:creationId xmlns:a16="http://schemas.microsoft.com/office/drawing/2014/main" id="{F632A39E-396A-6914-48FC-BED3F7B766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84" y="567179"/>
            <a:ext cx="8364630" cy="5090475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C333AC0-DEA3-8F94-BCE2-DDE39582FBE7}"/>
              </a:ext>
            </a:extLst>
          </p:cNvPr>
          <p:cNvCxnSpPr/>
          <p:nvPr/>
        </p:nvCxnSpPr>
        <p:spPr>
          <a:xfrm>
            <a:off x="3776681" y="3930976"/>
            <a:ext cx="864774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C9EEC23-83F8-9EA9-4033-5CB7102884B1}"/>
              </a:ext>
            </a:extLst>
          </p:cNvPr>
          <p:cNvCxnSpPr/>
          <p:nvPr/>
        </p:nvCxnSpPr>
        <p:spPr>
          <a:xfrm>
            <a:off x="4775527" y="2857892"/>
            <a:ext cx="303097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8695CFA9-2F10-BBFD-88F8-C1DEF2371138}"/>
              </a:ext>
            </a:extLst>
          </p:cNvPr>
          <p:cNvSpPr/>
          <p:nvPr/>
        </p:nvSpPr>
        <p:spPr>
          <a:xfrm>
            <a:off x="669303" y="2857892"/>
            <a:ext cx="2121031" cy="1695245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/>
              <a:t>Island of</a:t>
            </a:r>
            <a:br>
              <a:rPr lang="en-US" sz="2600" dirty="0"/>
            </a:br>
            <a:r>
              <a:rPr lang="en-US" sz="2600" dirty="0"/>
              <a:t>100 cities </a:t>
            </a:r>
            <a:br>
              <a:rPr lang="en-US" sz="2800" dirty="0"/>
            </a:br>
            <a:r>
              <a:rPr lang="en-US" dirty="0"/>
              <a:t>– Homer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D2CACB2-610E-8E4C-DF50-99C137D09006}"/>
              </a:ext>
            </a:extLst>
          </p:cNvPr>
          <p:cNvCxnSpPr>
            <a:cxnSpLocks/>
            <a:stCxn id="10" idx="3"/>
          </p:cNvCxnSpPr>
          <p:nvPr/>
        </p:nvCxnSpPr>
        <p:spPr>
          <a:xfrm>
            <a:off x="2790334" y="3705515"/>
            <a:ext cx="1074656" cy="93486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7614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5802"/>
            <a:ext cx="8229600" cy="5335569"/>
          </a:xfrm>
        </p:spPr>
        <p:txBody>
          <a:bodyPr/>
          <a:lstStyle/>
          <a:p>
            <a:pPr lvl="0" eaLnBrk="1" hangingPunct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</a:rPr>
              <a:t>Loving what is good </a:t>
            </a:r>
            <a:r>
              <a:rPr lang="en-US" sz="2400" dirty="0">
                <a:solidFill>
                  <a:schemeClr val="bg1"/>
                </a:solidFill>
              </a:rPr>
              <a:t>(NASV) </a:t>
            </a:r>
            <a:endParaRPr lang="en-US" sz="3100" dirty="0">
              <a:solidFill>
                <a:schemeClr val="bg1"/>
              </a:solidFill>
            </a:endParaRPr>
          </a:p>
          <a:p>
            <a:pPr lvl="0" eaLnBrk="1" hangingPunct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</a:rPr>
              <a:t>Whether ‘good things’ or ‘good persons’ is not clear, but probably it ought to be taken in its widest meaning, as including both </a:t>
            </a:r>
            <a:r>
              <a:rPr lang="en-US" sz="2400" dirty="0">
                <a:solidFill>
                  <a:schemeClr val="bg1"/>
                </a:solidFill>
              </a:rPr>
              <a:t>– Bernard</a:t>
            </a:r>
            <a:endParaRPr lang="en-US" sz="3100" dirty="0">
              <a:solidFill>
                <a:schemeClr val="bg1"/>
              </a:solidFill>
            </a:endParaRPr>
          </a:p>
          <a:p>
            <a:pPr lvl="0" eaLnBrk="1" hangingPunct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</a:rPr>
              <a:t>2 Tim.3:3, </a:t>
            </a:r>
            <a:r>
              <a:rPr lang="en-US" sz="3100" i="1" dirty="0">
                <a:solidFill>
                  <a:schemeClr val="bg1"/>
                </a:solidFill>
              </a:rPr>
              <a:t>despisers of good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20E5967-4367-D22F-BDA6-C4026E8A2DD8}"/>
              </a:ext>
            </a:extLst>
          </p:cNvPr>
          <p:cNvSpPr/>
          <p:nvPr/>
        </p:nvSpPr>
        <p:spPr bwMode="auto">
          <a:xfrm>
            <a:off x="339482" y="169681"/>
            <a:ext cx="8465820" cy="810707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>
                <a:solidFill>
                  <a:schemeClr val="bg1"/>
                </a:solidFill>
                <a:cs typeface="Arial" panose="020B0604020202020204" pitchFamily="34" charset="0"/>
              </a:rPr>
              <a:t>7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. 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cs typeface="Arial" panose="020B0604020202020204" pitchFamily="34" charset="0"/>
              </a:rPr>
              <a:t>Lover of what is good</a:t>
            </a:r>
            <a:r>
              <a:rPr lang="en-US" sz="3400" kern="0" dirty="0">
                <a:solidFill>
                  <a:srgbClr val="CCFFFF"/>
                </a:solidFill>
                <a:cs typeface="Arial" panose="020B0604020202020204" pitchFamily="34" charset="0"/>
              </a:rPr>
              <a:t>,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cs typeface="Arial" panose="020B0604020202020204" pitchFamily="34" charset="0"/>
              </a:rPr>
              <a:t> 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Tit.1:8</a:t>
            </a:r>
          </a:p>
        </p:txBody>
      </p:sp>
    </p:spTree>
    <p:extLst>
      <p:ext uri="{BB962C8B-B14F-4D97-AF65-F5344CB8AC3E}">
        <p14:creationId xmlns:p14="http://schemas.microsoft.com/office/powerpoint/2010/main" val="2967758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5802"/>
            <a:ext cx="8229600" cy="5335569"/>
          </a:xfrm>
        </p:spPr>
        <p:txBody>
          <a:bodyPr/>
          <a:lstStyle/>
          <a:p>
            <a:pPr lvl="0" eaLnBrk="1" hangingPunct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</a:rPr>
              <a:t>ESV: holy</a:t>
            </a:r>
          </a:p>
          <a:p>
            <a:pPr lvl="0" eaLnBrk="1" hangingPunct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</a:rPr>
              <a:t>Fair, upright, makes decisions free from partiality</a:t>
            </a:r>
          </a:p>
          <a:p>
            <a:r>
              <a:rPr lang="en-US" sz="3100" dirty="0">
                <a:solidFill>
                  <a:schemeClr val="bg1"/>
                </a:solidFill>
              </a:rPr>
              <a:t>Mt.1:19, </a:t>
            </a:r>
            <a:r>
              <a:rPr lang="en-US" sz="3100" dirty="0">
                <a:solidFill>
                  <a:srgbClr val="FFFFCC"/>
                </a:solidFill>
              </a:rPr>
              <a:t>Then Joseph her husband, being</a:t>
            </a:r>
            <a:br>
              <a:rPr lang="en-US" sz="3100" dirty="0">
                <a:solidFill>
                  <a:srgbClr val="FFFFCC"/>
                </a:solidFill>
              </a:rPr>
            </a:br>
            <a:r>
              <a:rPr lang="en-US" sz="3100" dirty="0">
                <a:solidFill>
                  <a:srgbClr val="FFFFCC"/>
                </a:solidFill>
              </a:rPr>
              <a:t>a </a:t>
            </a:r>
            <a:r>
              <a:rPr lang="en-US" sz="3100" dirty="0">
                <a:solidFill>
                  <a:srgbClr val="CCFFCC"/>
                </a:solidFill>
              </a:rPr>
              <a:t>just</a:t>
            </a:r>
            <a:r>
              <a:rPr lang="en-US" sz="3100" dirty="0">
                <a:solidFill>
                  <a:srgbClr val="FFFFCC"/>
                </a:solidFill>
              </a:rPr>
              <a:t> man, and not wanting to make her a public example, was minded to put her away secretly</a:t>
            </a:r>
          </a:p>
          <a:p>
            <a:pPr marL="0" lvl="0" indent="0" eaLnBrk="1" hangingPunct="1">
              <a:spcAft>
                <a:spcPts val="600"/>
              </a:spcAft>
              <a:buNone/>
            </a:pPr>
            <a:endParaRPr lang="en-US" sz="3100" dirty="0">
              <a:solidFill>
                <a:schemeClr val="bg1"/>
              </a:solidFill>
            </a:endParaRPr>
          </a:p>
          <a:p>
            <a:pPr marL="0" lvl="0" indent="0" eaLnBrk="1" hangingPunct="1">
              <a:spcAft>
                <a:spcPts val="600"/>
              </a:spcAft>
              <a:buNone/>
            </a:pPr>
            <a:endParaRPr lang="en-US" sz="3100" dirty="0">
              <a:solidFill>
                <a:schemeClr val="bg1"/>
              </a:solidFill>
            </a:endParaRPr>
          </a:p>
          <a:p>
            <a:pPr lvl="0" eaLnBrk="1" hangingPunct="1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31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20E5967-4367-D22F-BDA6-C4026E8A2DD8}"/>
              </a:ext>
            </a:extLst>
          </p:cNvPr>
          <p:cNvSpPr/>
          <p:nvPr/>
        </p:nvSpPr>
        <p:spPr bwMode="auto">
          <a:xfrm>
            <a:off x="339482" y="169681"/>
            <a:ext cx="8465820" cy="810707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8. </a:t>
            </a:r>
            <a:r>
              <a:rPr lang="en-US" sz="3400" kern="0" dirty="0">
                <a:solidFill>
                  <a:srgbClr val="CCFFFF"/>
                </a:solidFill>
                <a:cs typeface="Arial" panose="020B0604020202020204" pitchFamily="34" charset="0"/>
              </a:rPr>
              <a:t>Just,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cs typeface="Arial" panose="020B0604020202020204" pitchFamily="34" charset="0"/>
              </a:rPr>
              <a:t> 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Tit.1:8</a:t>
            </a:r>
          </a:p>
        </p:txBody>
      </p:sp>
    </p:spTree>
    <p:extLst>
      <p:ext uri="{BB962C8B-B14F-4D97-AF65-F5344CB8AC3E}">
        <p14:creationId xmlns:p14="http://schemas.microsoft.com/office/powerpoint/2010/main" val="3778406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22163"/>
            <a:ext cx="8229600" cy="5482332"/>
          </a:xfrm>
        </p:spPr>
        <p:txBody>
          <a:bodyPr/>
          <a:lstStyle/>
          <a:p>
            <a:pPr lvl="0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Devout, pious, self-controlled; self-mastery</a:t>
            </a:r>
          </a:p>
          <a:p>
            <a:pPr lvl="0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Undefiled by sin, free from wickedness, religiously observing every moral obligation, pure, holy, pious </a:t>
            </a:r>
            <a:r>
              <a:rPr lang="en-US" altLang="en-US" sz="2400" dirty="0">
                <a:solidFill>
                  <a:schemeClr val="bg1"/>
                </a:solidFill>
              </a:rPr>
              <a:t>– Th.</a:t>
            </a:r>
          </a:p>
          <a:p>
            <a:pPr lvl="0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1 Tim.2:8</a:t>
            </a:r>
          </a:p>
          <a:p>
            <a:pPr marL="0" indent="0">
              <a:spcAft>
                <a:spcPts val="0"/>
              </a:spcAft>
              <a:buNone/>
            </a:pPr>
            <a:endParaRPr lang="en-US" sz="31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20E5967-4367-D22F-BDA6-C4026E8A2DD8}"/>
              </a:ext>
            </a:extLst>
          </p:cNvPr>
          <p:cNvSpPr/>
          <p:nvPr/>
        </p:nvSpPr>
        <p:spPr bwMode="auto">
          <a:xfrm>
            <a:off x="339482" y="233647"/>
            <a:ext cx="8465820" cy="680753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9. </a:t>
            </a:r>
            <a:r>
              <a:rPr lang="en-US" sz="3400" kern="0" dirty="0">
                <a:solidFill>
                  <a:srgbClr val="CCFFFF"/>
                </a:solidFill>
                <a:cs typeface="Arial" panose="020B0604020202020204" pitchFamily="34" charset="0"/>
              </a:rPr>
              <a:t>Holy, 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Tit.1:8</a:t>
            </a:r>
          </a:p>
        </p:txBody>
      </p:sp>
    </p:spTree>
    <p:extLst>
      <p:ext uri="{BB962C8B-B14F-4D97-AF65-F5344CB8AC3E}">
        <p14:creationId xmlns:p14="http://schemas.microsoft.com/office/powerpoint/2010/main" val="3579214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22163"/>
            <a:ext cx="8229600" cy="5482332"/>
          </a:xfrm>
        </p:spPr>
        <p:txBody>
          <a:bodyPr/>
          <a:lstStyle/>
          <a:p>
            <a:pPr lvl="0" eaLnBrk="1" hangingPunct="1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Disciplined; devout.  Having one’s emotions, impulses, or desires under control   </a:t>
            </a:r>
          </a:p>
          <a:p>
            <a:pPr lvl="0" eaLnBrk="1" hangingPunct="1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Having power over; mastering, controlling, curbing, restraining </a:t>
            </a:r>
            <a:r>
              <a:rPr lang="en-US" altLang="en-US" sz="2400" dirty="0">
                <a:solidFill>
                  <a:schemeClr val="bg1"/>
                </a:solidFill>
              </a:rPr>
              <a:t>– Th</a:t>
            </a:r>
            <a:endParaRPr lang="en-US" altLang="en-US" sz="3000" dirty="0">
              <a:solidFill>
                <a:schemeClr val="bg1"/>
              </a:solidFill>
            </a:endParaRPr>
          </a:p>
          <a:p>
            <a:pPr lvl="0" eaLnBrk="1" hangingPunct="1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1 Co.9:27, must m</a:t>
            </a:r>
            <a:r>
              <a:rPr lang="en-US" altLang="en-US" dirty="0">
                <a:solidFill>
                  <a:schemeClr val="bg1"/>
                </a:solidFill>
              </a:rPr>
              <a:t>aster self before he can help others</a:t>
            </a: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sz="31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20E5967-4367-D22F-BDA6-C4026E8A2DD8}"/>
              </a:ext>
            </a:extLst>
          </p:cNvPr>
          <p:cNvSpPr/>
          <p:nvPr/>
        </p:nvSpPr>
        <p:spPr bwMode="auto">
          <a:xfrm>
            <a:off x="339482" y="233647"/>
            <a:ext cx="8465820" cy="680753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10. </a:t>
            </a:r>
            <a:r>
              <a:rPr lang="en-US" sz="3400" kern="0" dirty="0">
                <a:solidFill>
                  <a:srgbClr val="CCFFFF"/>
                </a:solidFill>
                <a:cs typeface="Arial" panose="020B0604020202020204" pitchFamily="34" charset="0"/>
              </a:rPr>
              <a:t>Self-controlled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cs typeface="Arial" panose="020B0604020202020204" pitchFamily="34" charset="0"/>
              </a:rPr>
              <a:t>, 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Tit.1:8</a:t>
            </a:r>
          </a:p>
        </p:txBody>
      </p:sp>
    </p:spTree>
    <p:extLst>
      <p:ext uri="{BB962C8B-B14F-4D97-AF65-F5344CB8AC3E}">
        <p14:creationId xmlns:p14="http://schemas.microsoft.com/office/powerpoint/2010/main" val="172327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22163"/>
            <a:ext cx="8229600" cy="5482332"/>
          </a:xfrm>
        </p:spPr>
        <p:txBody>
          <a:bodyPr/>
          <a:lstStyle/>
          <a:p>
            <a:pPr lvl="0" eaLnBrk="1" hangingPunct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Have a strong attachment to someone or </a:t>
            </a:r>
            <a:r>
              <a:rPr lang="en-US" altLang="en-US" sz="3100" dirty="0" err="1">
                <a:solidFill>
                  <a:schemeClr val="bg1"/>
                </a:solidFill>
              </a:rPr>
              <a:t>someth</a:t>
            </a:r>
            <a:r>
              <a:rPr lang="en-US" altLang="en-US" sz="3100" dirty="0">
                <a:solidFill>
                  <a:schemeClr val="bg1"/>
                </a:solidFill>
              </a:rPr>
              <a:t>., cling to, hold fast to, be devoted to </a:t>
            </a:r>
            <a:r>
              <a:rPr lang="en-US" altLang="en-US" sz="2400" dirty="0">
                <a:solidFill>
                  <a:schemeClr val="bg1"/>
                </a:solidFill>
              </a:rPr>
              <a:t>– BDAG   </a:t>
            </a:r>
          </a:p>
          <a:p>
            <a:pPr lvl="0" eaLnBrk="1" hangingPunct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Everyone holds fast to something.   Mt.6:24</a:t>
            </a:r>
          </a:p>
          <a:p>
            <a:pPr lvl="1" eaLnBrk="1" hangingPunct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FFCC66"/>
                </a:solidFill>
              </a:rPr>
              <a:t>Able to exhort in sound doctrine –   </a:t>
            </a:r>
            <a:r>
              <a:rPr lang="en-US" sz="3100" dirty="0">
                <a:solidFill>
                  <a:srgbClr val="FFFFCC"/>
                </a:solidFill>
              </a:rPr>
              <a:t>encourage, instruct, urge strongly</a:t>
            </a:r>
            <a:endParaRPr lang="en-US" sz="3100" dirty="0">
              <a:solidFill>
                <a:srgbClr val="FFCC66"/>
              </a:solidFill>
            </a:endParaRPr>
          </a:p>
          <a:p>
            <a:pPr lvl="1" eaLnBrk="1" hangingPunct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FFCC66"/>
                </a:solidFill>
              </a:rPr>
              <a:t>Able to convict – </a:t>
            </a:r>
            <a:r>
              <a:rPr lang="en-US" sz="3100" dirty="0">
                <a:solidFill>
                  <a:srgbClr val="FFFFCC"/>
                </a:solidFill>
              </a:rPr>
              <a:t>refute, rebuke,  those who contradict</a:t>
            </a:r>
            <a:r>
              <a:rPr lang="en-US" sz="3100" dirty="0">
                <a:solidFill>
                  <a:schemeClr val="bg1"/>
                </a:solidFill>
              </a:rPr>
              <a:t> (10-11)</a:t>
            </a:r>
          </a:p>
          <a:p>
            <a:pPr marL="914400" lvl="2" indent="0" eaLnBrk="1" hangingPunct="1">
              <a:spcAft>
                <a:spcPts val="0"/>
              </a:spcAft>
              <a:buNone/>
            </a:pPr>
            <a:endParaRPr lang="en-US" sz="27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20E5967-4367-D22F-BDA6-C4026E8A2DD8}"/>
              </a:ext>
            </a:extLst>
          </p:cNvPr>
          <p:cNvSpPr/>
          <p:nvPr/>
        </p:nvSpPr>
        <p:spPr bwMode="auto">
          <a:xfrm>
            <a:off x="339482" y="233647"/>
            <a:ext cx="8465820" cy="680753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>
                <a:solidFill>
                  <a:schemeClr val="bg1"/>
                </a:solidFill>
                <a:cs typeface="Arial" panose="020B0604020202020204" pitchFamily="34" charset="0"/>
              </a:rPr>
              <a:t>11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. </a:t>
            </a:r>
            <a:r>
              <a:rPr lang="en-US" sz="3400" kern="0" dirty="0">
                <a:solidFill>
                  <a:srgbClr val="CCFFFF"/>
                </a:solidFill>
                <a:cs typeface="Arial" panose="020B0604020202020204" pitchFamily="34" charset="0"/>
              </a:rPr>
              <a:t>Holding fast the faithful word…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cs typeface="Arial" panose="020B0604020202020204" pitchFamily="34" charset="0"/>
              </a:rPr>
              <a:t> 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 Tit.</a:t>
            </a:r>
            <a:r>
              <a:rPr lang="en-US" sz="3400" kern="0" dirty="0">
                <a:solidFill>
                  <a:schemeClr val="bg1"/>
                </a:solidFill>
                <a:cs typeface="Arial" panose="020B0604020202020204" pitchFamily="34" charset="0"/>
              </a:rPr>
              <a:t>1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:9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F7E590-A2B8-5B7F-0C7F-A02672D24A95}"/>
              </a:ext>
            </a:extLst>
          </p:cNvPr>
          <p:cNvSpPr/>
          <p:nvPr/>
        </p:nvSpPr>
        <p:spPr>
          <a:xfrm>
            <a:off x="716437" y="5279010"/>
            <a:ext cx="7720553" cy="1333248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CCFFFF"/>
                </a:solidFill>
              </a:rPr>
              <a:t>‘It means to prove that things cannot be otherwise than as we have stated them’</a:t>
            </a:r>
            <a:br>
              <a:rPr lang="en-US" sz="3100" dirty="0">
                <a:solidFill>
                  <a:srgbClr val="CCFFFF"/>
                </a:solidFill>
              </a:rPr>
            </a:br>
            <a:r>
              <a:rPr lang="en-US" sz="2400" dirty="0"/>
              <a:t>– Aristotle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632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22163"/>
            <a:ext cx="8229600" cy="5482332"/>
          </a:xfrm>
        </p:spPr>
        <p:txBody>
          <a:bodyPr/>
          <a:lstStyle/>
          <a:p>
            <a:pPr marL="227013" indent="-227013" eaLnBrk="1" hangingPunct="1">
              <a:spcAft>
                <a:spcPts val="0"/>
              </a:spcAft>
            </a:pPr>
            <a:r>
              <a:rPr lang="en-US" altLang="en-US" sz="3100" dirty="0">
                <a:solidFill>
                  <a:srgbClr val="FFFFCC"/>
                </a:solidFill>
              </a:rPr>
              <a:t>Set in order: </a:t>
            </a:r>
            <a:r>
              <a:rPr lang="en-US" altLang="en-US" sz="3100" dirty="0">
                <a:solidFill>
                  <a:schemeClr val="bg1"/>
                </a:solidFill>
              </a:rPr>
              <a:t>set right…</a:t>
            </a:r>
          </a:p>
          <a:p>
            <a:pPr marL="227013" indent="-227013" eaLnBrk="1" hangingPunct="1">
              <a:spcAft>
                <a:spcPts val="0"/>
              </a:spcAft>
            </a:pPr>
            <a:r>
              <a:rPr lang="en-US" sz="3100" dirty="0">
                <a:solidFill>
                  <a:srgbClr val="FFFFCC"/>
                </a:solidFill>
              </a:rPr>
              <a:t>Things that are </a:t>
            </a:r>
            <a:r>
              <a:rPr lang="en-US" sz="3100" u="sng" dirty="0">
                <a:solidFill>
                  <a:srgbClr val="FFFFCC"/>
                </a:solidFill>
              </a:rPr>
              <a:t>lacking</a:t>
            </a:r>
          </a:p>
          <a:p>
            <a:pPr marL="627063" lvl="1" indent="-227013" eaLnBrk="1" hangingPunct="1">
              <a:spcBef>
                <a:spcPts val="600"/>
              </a:spcBef>
              <a:spcAft>
                <a:spcPts val="0"/>
              </a:spcAft>
            </a:pPr>
            <a:r>
              <a:rPr lang="en-US" sz="3000" dirty="0">
                <a:solidFill>
                  <a:schemeClr val="bg1"/>
                </a:solidFill>
              </a:rPr>
              <a:t>To be </a:t>
            </a:r>
            <a:r>
              <a:rPr lang="en-US" sz="3000" u="sng" dirty="0">
                <a:solidFill>
                  <a:srgbClr val="FFFFCC"/>
                </a:solidFill>
              </a:rPr>
              <a:t>deficient</a:t>
            </a:r>
            <a:r>
              <a:rPr lang="en-US" sz="3000" dirty="0">
                <a:solidFill>
                  <a:schemeClr val="bg1"/>
                </a:solidFill>
              </a:rPr>
              <a:t> in something that ought to be present (complete)  </a:t>
            </a:r>
          </a:p>
          <a:p>
            <a:pPr marL="1027113" lvl="2" indent="-227013" eaLnBrk="1" hangingPunct="1">
              <a:spcAft>
                <a:spcPts val="0"/>
              </a:spcAft>
            </a:pPr>
            <a:r>
              <a:rPr lang="en-US" sz="3000" dirty="0">
                <a:solidFill>
                  <a:schemeClr val="bg1"/>
                </a:solidFill>
              </a:rPr>
              <a:t>Tit.3:13, </a:t>
            </a:r>
            <a:r>
              <a:rPr lang="en-US" sz="3000" dirty="0">
                <a:solidFill>
                  <a:srgbClr val="FFFFCC"/>
                </a:solidFill>
              </a:rPr>
              <a:t>lack nothing</a:t>
            </a:r>
          </a:p>
          <a:p>
            <a:pPr marL="1027113" lvl="2" indent="-227013" eaLnBrk="1" hangingPunct="1">
              <a:spcAft>
                <a:spcPts val="0"/>
              </a:spcAft>
            </a:pPr>
            <a:r>
              <a:rPr lang="en-US" sz="3000" dirty="0">
                <a:solidFill>
                  <a:schemeClr val="bg1"/>
                </a:solidFill>
              </a:rPr>
              <a:t>Lk.18:22, one thing you </a:t>
            </a:r>
            <a:r>
              <a:rPr lang="en-US" sz="3000" dirty="0">
                <a:solidFill>
                  <a:srgbClr val="FFFFCC"/>
                </a:solidFill>
              </a:rPr>
              <a:t>lack</a:t>
            </a:r>
          </a:p>
          <a:p>
            <a:pPr marL="1027113" lvl="2" indent="-227013" eaLnBrk="1" hangingPunct="1">
              <a:spcAft>
                <a:spcPts val="300"/>
              </a:spcAft>
            </a:pPr>
            <a:r>
              <a:rPr lang="en-US" sz="3000" dirty="0">
                <a:solidFill>
                  <a:schemeClr val="bg1"/>
                </a:solidFill>
              </a:rPr>
              <a:t>Ja.2:15, </a:t>
            </a:r>
            <a:r>
              <a:rPr lang="en-US" sz="3000" dirty="0">
                <a:solidFill>
                  <a:srgbClr val="FFFFCC"/>
                </a:solidFill>
              </a:rPr>
              <a:t>in need </a:t>
            </a:r>
            <a:r>
              <a:rPr lang="en-US" sz="3000" dirty="0">
                <a:solidFill>
                  <a:schemeClr val="bg1"/>
                </a:solidFill>
              </a:rPr>
              <a:t>of</a:t>
            </a:r>
            <a:r>
              <a:rPr lang="en-US" sz="3000" dirty="0">
                <a:solidFill>
                  <a:srgbClr val="FFFFCC"/>
                </a:solidFill>
              </a:rPr>
              <a:t> </a:t>
            </a:r>
            <a:r>
              <a:rPr lang="en-US" sz="3000" dirty="0">
                <a:solidFill>
                  <a:schemeClr val="bg1"/>
                </a:solidFill>
              </a:rPr>
              <a:t>daily food</a:t>
            </a:r>
          </a:p>
          <a:p>
            <a:pPr marL="227013" indent="-227013" eaLnBrk="1" hangingPunct="1">
              <a:spcAft>
                <a:spcPts val="0"/>
              </a:spcAft>
            </a:pPr>
            <a:r>
              <a:rPr lang="en-US" sz="3100" dirty="0">
                <a:solidFill>
                  <a:schemeClr val="bg1"/>
                </a:solidFill>
              </a:rPr>
              <a:t>Appoint elders in every </a:t>
            </a:r>
            <a:r>
              <a:rPr lang="en-US" sz="3100" dirty="0">
                <a:solidFill>
                  <a:srgbClr val="FFFFCC"/>
                </a:solidFill>
              </a:rPr>
              <a:t>city</a:t>
            </a:r>
            <a:r>
              <a:rPr lang="en-US" sz="3100" dirty="0">
                <a:solidFill>
                  <a:schemeClr val="bg1"/>
                </a:solidFill>
              </a:rPr>
              <a:t>   </a:t>
            </a:r>
          </a:p>
          <a:p>
            <a:pPr marL="627063" lvl="1" indent="-227013" eaLnBrk="1" hangingPunct="1">
              <a:spcBef>
                <a:spcPts val="600"/>
              </a:spcBef>
              <a:spcAft>
                <a:spcPts val="300"/>
              </a:spcAft>
            </a:pPr>
            <a:r>
              <a:rPr lang="en-US" sz="3000" dirty="0">
                <a:solidFill>
                  <a:schemeClr val="bg1"/>
                </a:solidFill>
              </a:rPr>
              <a:t>Ac.14:23, in every </a:t>
            </a:r>
            <a:r>
              <a:rPr lang="en-US" sz="3000" dirty="0">
                <a:solidFill>
                  <a:srgbClr val="FFFFCC"/>
                </a:solidFill>
              </a:rPr>
              <a:t>church</a:t>
            </a:r>
          </a:p>
          <a:p>
            <a:pPr marL="227013" indent="-227013" eaLnBrk="1" hangingPunct="1">
              <a:spcBef>
                <a:spcPts val="600"/>
              </a:spcBef>
              <a:spcAft>
                <a:spcPts val="300"/>
              </a:spcAft>
            </a:pPr>
            <a:r>
              <a:rPr lang="en-US" sz="3100" dirty="0">
                <a:solidFill>
                  <a:srgbClr val="FFFFCC"/>
                </a:solidFill>
              </a:rPr>
              <a:t>As I commanded you</a:t>
            </a:r>
          </a:p>
          <a:p>
            <a:pPr marL="227013" indent="-227013" eaLnBrk="1" hangingPunct="1">
              <a:spcAft>
                <a:spcPts val="300"/>
              </a:spcAft>
            </a:pPr>
            <a:endParaRPr lang="en-US" sz="3100" dirty="0">
              <a:solidFill>
                <a:schemeClr val="bg1"/>
              </a:solidFill>
            </a:endParaRPr>
          </a:p>
          <a:p>
            <a:pPr marL="0" indent="0" eaLnBrk="1" hangingPunct="1">
              <a:spcAft>
                <a:spcPts val="600"/>
              </a:spcAft>
              <a:buNone/>
            </a:pPr>
            <a:endParaRPr lang="en-US" sz="31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20E5967-4367-D22F-BDA6-C4026E8A2DD8}"/>
              </a:ext>
            </a:extLst>
          </p:cNvPr>
          <p:cNvSpPr/>
          <p:nvPr/>
        </p:nvSpPr>
        <p:spPr bwMode="auto">
          <a:xfrm>
            <a:off x="339482" y="233647"/>
            <a:ext cx="8465820" cy="680753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1. 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cs typeface="Arial" panose="020B0604020202020204" pitchFamily="34" charset="0"/>
              </a:rPr>
              <a:t>Set in order things that are lacking, 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521364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638" y="1022163"/>
            <a:ext cx="8348102" cy="5482332"/>
          </a:xfrm>
        </p:spPr>
        <p:txBody>
          <a:bodyPr/>
          <a:lstStyle/>
          <a:p>
            <a:pPr marL="227013" indent="-227013" eaLnBrk="1" hangingPunct="1">
              <a:spcAft>
                <a:spcPts val="300"/>
              </a:spcAft>
            </a:pPr>
            <a:r>
              <a:rPr lang="en-US" altLang="en-US" sz="3100" dirty="0">
                <a:solidFill>
                  <a:srgbClr val="FFFFCC"/>
                </a:solidFill>
              </a:rPr>
              <a:t>Faithful</a:t>
            </a:r>
            <a:r>
              <a:rPr lang="en-US" altLang="en-US" sz="3100" dirty="0">
                <a:solidFill>
                  <a:schemeClr val="bg1"/>
                </a:solidFill>
              </a:rPr>
              <a:t>: the absolute also means </a:t>
            </a:r>
            <a:r>
              <a:rPr lang="en-US" altLang="en-US" sz="3100" dirty="0">
                <a:solidFill>
                  <a:srgbClr val="FFFFCC"/>
                </a:solidFill>
              </a:rPr>
              <a:t>believing</a:t>
            </a:r>
            <a:r>
              <a:rPr lang="en-US" altLang="en-US" sz="3100" dirty="0">
                <a:solidFill>
                  <a:schemeClr val="bg1"/>
                </a:solidFill>
              </a:rPr>
              <a:t> (in Christ), a…believer </a:t>
            </a:r>
            <a:r>
              <a:rPr lang="en-US" altLang="en-US" sz="2000" dirty="0">
                <a:solidFill>
                  <a:schemeClr val="bg1"/>
                </a:solidFill>
              </a:rPr>
              <a:t>– BDAG</a:t>
            </a:r>
            <a:endParaRPr lang="en-US" altLang="en-US" sz="3000" dirty="0">
              <a:solidFill>
                <a:schemeClr val="bg1"/>
              </a:solidFill>
            </a:endParaRPr>
          </a:p>
          <a:p>
            <a:pPr marL="227013" indent="-227013" eaLnBrk="1" hangingPunct="1">
              <a:spcAft>
                <a:spcPts val="300"/>
              </a:spcAft>
            </a:pPr>
            <a:r>
              <a:rPr lang="en-US" sz="3100" dirty="0">
                <a:solidFill>
                  <a:srgbClr val="FFFFCC"/>
                </a:solidFill>
              </a:rPr>
              <a:t>With regard to believers, they are spoken of sometimes in the </a:t>
            </a:r>
            <a:r>
              <a:rPr lang="en-US" sz="3100" u="sng" dirty="0">
                <a:solidFill>
                  <a:srgbClr val="CCFFCC"/>
                </a:solidFill>
              </a:rPr>
              <a:t>active</a:t>
            </a:r>
            <a:r>
              <a:rPr lang="en-US" sz="3100" dirty="0">
                <a:solidFill>
                  <a:srgbClr val="FFFFCC"/>
                </a:solidFill>
              </a:rPr>
              <a:t> sense, sometimes in the </a:t>
            </a:r>
            <a:r>
              <a:rPr lang="en-US" sz="3100" u="sng" dirty="0">
                <a:solidFill>
                  <a:srgbClr val="CCFFFF"/>
                </a:solidFill>
              </a:rPr>
              <a:t>passive</a:t>
            </a:r>
            <a:r>
              <a:rPr lang="en-US" sz="3100" dirty="0">
                <a:solidFill>
                  <a:srgbClr val="FFFFCC"/>
                </a:solidFill>
              </a:rPr>
              <a:t>, i.e., sometimes as </a:t>
            </a:r>
            <a:r>
              <a:rPr lang="en-US" sz="3100" i="1" dirty="0">
                <a:solidFill>
                  <a:srgbClr val="CCFFCC"/>
                </a:solidFill>
              </a:rPr>
              <a:t>believers</a:t>
            </a:r>
            <a:r>
              <a:rPr lang="en-US" sz="3100" dirty="0">
                <a:solidFill>
                  <a:srgbClr val="FFFFCC"/>
                </a:solidFill>
              </a:rPr>
              <a:t>, sometimes as </a:t>
            </a:r>
            <a:r>
              <a:rPr lang="en-US" sz="3100" i="1" dirty="0">
                <a:solidFill>
                  <a:srgbClr val="CCFFFF"/>
                </a:solidFill>
              </a:rPr>
              <a:t>faithful</a:t>
            </a:r>
            <a:r>
              <a:rPr lang="en-US" sz="3100" dirty="0">
                <a:solidFill>
                  <a:srgbClr val="FFFFCC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</a:rPr>
              <a:t>– Vine </a:t>
            </a:r>
          </a:p>
          <a:p>
            <a:pPr marL="627063" lvl="1" indent="-227013" eaLnBrk="1" hangingPunct="1">
              <a:spcAft>
                <a:spcPts val="300"/>
              </a:spcAft>
            </a:pPr>
            <a:r>
              <a:rPr lang="en-US" sz="3000" dirty="0">
                <a:solidFill>
                  <a:schemeClr val="bg1"/>
                </a:solidFill>
              </a:rPr>
              <a:t>Ac.16:15, </a:t>
            </a:r>
            <a:r>
              <a:rPr lang="en-US" sz="3000" i="1" dirty="0">
                <a:solidFill>
                  <a:srgbClr val="CCFFFF"/>
                </a:solidFill>
              </a:rPr>
              <a:t>faithful</a:t>
            </a:r>
            <a:r>
              <a:rPr lang="en-US" sz="3000" dirty="0">
                <a:solidFill>
                  <a:schemeClr val="bg1"/>
                </a:solidFill>
              </a:rPr>
              <a:t> to the Lord</a:t>
            </a:r>
          </a:p>
          <a:p>
            <a:pPr marL="627063" lvl="1" indent="-227013" eaLnBrk="1" hangingPunct="1">
              <a:spcAft>
                <a:spcPts val="300"/>
              </a:spcAft>
            </a:pPr>
            <a:r>
              <a:rPr lang="en-US" sz="3000" dirty="0">
                <a:solidFill>
                  <a:schemeClr val="bg1"/>
                </a:solidFill>
              </a:rPr>
              <a:t>2 Co.6:15, what part…</a:t>
            </a:r>
            <a:r>
              <a:rPr lang="en-US" sz="3000" i="1" dirty="0">
                <a:solidFill>
                  <a:srgbClr val="CCFFCC"/>
                </a:solidFill>
              </a:rPr>
              <a:t>believer</a:t>
            </a:r>
            <a:r>
              <a:rPr lang="en-US" sz="3000" dirty="0">
                <a:solidFill>
                  <a:schemeClr val="bg1"/>
                </a:solidFill>
              </a:rPr>
              <a:t>…unbeliever</a:t>
            </a:r>
          </a:p>
          <a:p>
            <a:pPr marL="627063" lvl="1" indent="-227013" eaLnBrk="1" hangingPunct="1">
              <a:spcAft>
                <a:spcPts val="300"/>
              </a:spcAft>
            </a:pPr>
            <a:r>
              <a:rPr lang="en-US" sz="3000" dirty="0">
                <a:solidFill>
                  <a:schemeClr val="bg1"/>
                </a:solidFill>
              </a:rPr>
              <a:t>Ep.1:1, </a:t>
            </a:r>
            <a:r>
              <a:rPr lang="en-US" sz="3000" i="1" dirty="0">
                <a:solidFill>
                  <a:srgbClr val="CCFFFF"/>
                </a:solidFill>
              </a:rPr>
              <a:t>faithful</a:t>
            </a:r>
            <a:r>
              <a:rPr lang="en-US" sz="3000" dirty="0">
                <a:solidFill>
                  <a:schemeClr val="bg1"/>
                </a:solidFill>
              </a:rPr>
              <a:t> in Christ Jesus</a:t>
            </a:r>
          </a:p>
          <a:p>
            <a:pPr marL="627063" lvl="1" indent="-227013" eaLnBrk="1" hangingPunct="1">
              <a:spcAft>
                <a:spcPts val="0"/>
              </a:spcAft>
            </a:pPr>
            <a:r>
              <a:rPr lang="en-US" sz="3000" dirty="0">
                <a:solidFill>
                  <a:schemeClr val="bg1"/>
                </a:solidFill>
              </a:rPr>
              <a:t>1 Tim.5:16, </a:t>
            </a:r>
            <a:r>
              <a:rPr lang="en-US" sz="3000" i="1" dirty="0">
                <a:solidFill>
                  <a:srgbClr val="CCFFCC"/>
                </a:solidFill>
              </a:rPr>
              <a:t>believing</a:t>
            </a:r>
            <a:r>
              <a:rPr lang="en-US" sz="3000" dirty="0">
                <a:solidFill>
                  <a:schemeClr val="bg1"/>
                </a:solidFill>
              </a:rPr>
              <a:t>;  6:2, </a:t>
            </a:r>
            <a:r>
              <a:rPr lang="en-US" sz="3000" i="1" dirty="0">
                <a:solidFill>
                  <a:srgbClr val="CCFFCC"/>
                </a:solidFill>
              </a:rPr>
              <a:t>believing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20E5967-4367-D22F-BDA6-C4026E8A2DD8}"/>
              </a:ext>
            </a:extLst>
          </p:cNvPr>
          <p:cNvSpPr/>
          <p:nvPr/>
        </p:nvSpPr>
        <p:spPr bwMode="auto">
          <a:xfrm>
            <a:off x="339482" y="233647"/>
            <a:ext cx="8465820" cy="680753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>
                <a:solidFill>
                  <a:schemeClr val="bg1"/>
                </a:solidFill>
                <a:cs typeface="Arial" panose="020B0604020202020204" pitchFamily="34" charset="0"/>
              </a:rPr>
              <a:t>2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. 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cs typeface="Arial" panose="020B0604020202020204" pitchFamily="34" charset="0"/>
              </a:rPr>
              <a:t>Having faithful children 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…6</a:t>
            </a:r>
          </a:p>
        </p:txBody>
      </p:sp>
    </p:spTree>
    <p:extLst>
      <p:ext uri="{BB962C8B-B14F-4D97-AF65-F5344CB8AC3E}">
        <p14:creationId xmlns:p14="http://schemas.microsoft.com/office/powerpoint/2010/main" val="2538342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638" y="965601"/>
            <a:ext cx="8348102" cy="5482332"/>
          </a:xfrm>
        </p:spPr>
        <p:txBody>
          <a:bodyPr/>
          <a:lstStyle/>
          <a:p>
            <a:pPr marL="0" indent="0" algn="ctr" eaLnBrk="1" hangingPunct="1"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This is not mere faithfulness to parents…</a:t>
            </a:r>
          </a:p>
          <a:p>
            <a:pPr marL="227013" indent="-227013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3100" dirty="0">
                <a:solidFill>
                  <a:schemeClr val="bg1"/>
                </a:solidFill>
              </a:rPr>
              <a:t>2 Tim.2:2, </a:t>
            </a:r>
            <a:r>
              <a:rPr lang="en-US" sz="3100" dirty="0">
                <a:solidFill>
                  <a:srgbClr val="CCFFFF"/>
                </a:solidFill>
              </a:rPr>
              <a:t>faithful</a:t>
            </a:r>
            <a:r>
              <a:rPr lang="en-US" sz="3100" dirty="0">
                <a:solidFill>
                  <a:schemeClr val="bg1"/>
                </a:solidFill>
              </a:rPr>
              <a:t> men … faithful to whom?</a:t>
            </a:r>
          </a:p>
          <a:p>
            <a:pPr marL="227013" indent="-227013" eaLnBrk="1" hangingPunct="1">
              <a:spcBef>
                <a:spcPts val="400"/>
              </a:spcBef>
              <a:spcAft>
                <a:spcPts val="600"/>
              </a:spcAft>
            </a:pPr>
            <a:r>
              <a:rPr lang="en-US" sz="3100" dirty="0">
                <a:solidFill>
                  <a:schemeClr val="bg1"/>
                </a:solidFill>
              </a:rPr>
              <a:t>Would faithfulness to a father (not to God) demonstrate father’s ability to lead church?</a:t>
            </a:r>
          </a:p>
          <a:p>
            <a:pPr marL="227013" indent="-227013" eaLnBrk="1" hangingPunct="1">
              <a:spcBef>
                <a:spcPts val="400"/>
              </a:spcBef>
              <a:spcAft>
                <a:spcPts val="600"/>
              </a:spcAft>
            </a:pPr>
            <a:r>
              <a:rPr lang="en-US" sz="3100" dirty="0">
                <a:solidFill>
                  <a:schemeClr val="bg1"/>
                </a:solidFill>
              </a:rPr>
              <a:t>Gn.18:19</a:t>
            </a:r>
          </a:p>
          <a:p>
            <a:pPr marL="227013" indent="-227013" eaLnBrk="1" hangingPunct="1">
              <a:spcBef>
                <a:spcPts val="400"/>
              </a:spcBef>
              <a:spcAft>
                <a:spcPts val="600"/>
              </a:spcAft>
            </a:pPr>
            <a:r>
              <a:rPr lang="en-US" sz="3100" dirty="0">
                <a:solidFill>
                  <a:schemeClr val="bg1"/>
                </a:solidFill>
              </a:rPr>
              <a:t>Goal of godly parents:  Ep.6:4 – discipline, instruction of Lord</a:t>
            </a:r>
          </a:p>
          <a:p>
            <a:pPr marL="627063" lvl="1" indent="-227013"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sz="3000" dirty="0">
                <a:solidFill>
                  <a:schemeClr val="bg1"/>
                </a:solidFill>
              </a:rPr>
              <a:t>2 Tim.1:5, genuine </a:t>
            </a:r>
            <a:r>
              <a:rPr lang="en-US" sz="3000" dirty="0">
                <a:solidFill>
                  <a:srgbClr val="CCFFFF"/>
                </a:solidFill>
              </a:rPr>
              <a:t>faith</a:t>
            </a:r>
          </a:p>
          <a:p>
            <a:pPr marL="627063" lvl="1" indent="-227013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3000" dirty="0">
                <a:solidFill>
                  <a:schemeClr val="bg1"/>
                </a:solidFill>
              </a:rPr>
              <a:t>2 Tim.3:15, wise for salvation through </a:t>
            </a:r>
            <a:r>
              <a:rPr lang="en-US" sz="3000" dirty="0">
                <a:solidFill>
                  <a:srgbClr val="CCFFFF"/>
                </a:solidFill>
              </a:rPr>
              <a:t>faith</a:t>
            </a:r>
            <a:r>
              <a:rPr lang="en-US" sz="3000" dirty="0">
                <a:solidFill>
                  <a:schemeClr val="bg1"/>
                </a:solidFill>
              </a:rPr>
              <a:t>…</a:t>
            </a:r>
          </a:p>
          <a:p>
            <a:pPr marL="627063" lvl="1" indent="-227013" eaLnBrk="1" hangingPunct="1">
              <a:spcAft>
                <a:spcPts val="600"/>
              </a:spcAft>
            </a:pPr>
            <a:r>
              <a:rPr lang="en-US" sz="3000" dirty="0">
                <a:solidFill>
                  <a:schemeClr val="bg1"/>
                </a:solidFill>
              </a:rPr>
              <a:t>Tit.1:6, </a:t>
            </a:r>
            <a:r>
              <a:rPr lang="en-US" sz="3000" dirty="0">
                <a:solidFill>
                  <a:srgbClr val="CCFFFF"/>
                </a:solidFill>
              </a:rPr>
              <a:t>faithful</a:t>
            </a:r>
            <a:r>
              <a:rPr lang="en-US" sz="3000" dirty="0">
                <a:solidFill>
                  <a:schemeClr val="bg1"/>
                </a:solidFill>
              </a:rPr>
              <a:t> children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20E5967-4367-D22F-BDA6-C4026E8A2DD8}"/>
              </a:ext>
            </a:extLst>
          </p:cNvPr>
          <p:cNvSpPr/>
          <p:nvPr/>
        </p:nvSpPr>
        <p:spPr bwMode="auto">
          <a:xfrm>
            <a:off x="339482" y="233647"/>
            <a:ext cx="8465820" cy="680753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>
                <a:solidFill>
                  <a:schemeClr val="bg1"/>
                </a:solidFill>
                <a:cs typeface="Arial" panose="020B0604020202020204" pitchFamily="34" charset="0"/>
              </a:rPr>
              <a:t>2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. 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cs typeface="Arial" panose="020B0604020202020204" pitchFamily="34" charset="0"/>
              </a:rPr>
              <a:t>Having faithful children 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…6</a:t>
            </a:r>
          </a:p>
        </p:txBody>
      </p:sp>
    </p:spTree>
    <p:extLst>
      <p:ext uri="{BB962C8B-B14F-4D97-AF65-F5344CB8AC3E}">
        <p14:creationId xmlns:p14="http://schemas.microsoft.com/office/powerpoint/2010/main" val="391590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638" y="1022163"/>
            <a:ext cx="8348102" cy="5482332"/>
          </a:xfrm>
        </p:spPr>
        <p:txBody>
          <a:bodyPr/>
          <a:lstStyle/>
          <a:p>
            <a:pPr marL="0" indent="0" algn="ctr" eaLnBrk="1" hangingPunct="1"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“What if a child is ‘faithful’ at home but</a:t>
            </a:r>
            <a:br>
              <a:rPr lang="en-US" altLang="en-US" sz="3100" dirty="0">
                <a:solidFill>
                  <a:schemeClr val="bg1"/>
                </a:solidFill>
              </a:rPr>
            </a:br>
            <a:r>
              <a:rPr lang="en-US" altLang="en-US" sz="3100" dirty="0">
                <a:solidFill>
                  <a:schemeClr val="bg1"/>
                </a:solidFill>
              </a:rPr>
              <a:t>falls away after leaving home?”</a:t>
            </a:r>
            <a:endParaRPr lang="en-US" sz="3100" dirty="0">
              <a:solidFill>
                <a:schemeClr val="bg1"/>
              </a:solidFill>
            </a:endParaRPr>
          </a:p>
          <a:p>
            <a:pPr marL="227013" indent="-227013" eaLnBrk="1" hangingPunct="1">
              <a:spcAft>
                <a:spcPts val="600"/>
              </a:spcAft>
            </a:pPr>
            <a:r>
              <a:rPr lang="en-US" sz="3100" dirty="0">
                <a:solidFill>
                  <a:schemeClr val="bg1"/>
                </a:solidFill>
              </a:rPr>
              <a:t>How to prove qualification applies to children at home, but not after they leave?</a:t>
            </a:r>
          </a:p>
          <a:p>
            <a:pPr marL="627063" lvl="1" indent="-227013" eaLnBrk="1" hangingPunct="1">
              <a:spcAft>
                <a:spcPts val="600"/>
              </a:spcAft>
            </a:pPr>
            <a:r>
              <a:rPr lang="en-US" sz="3100" dirty="0">
                <a:solidFill>
                  <a:schemeClr val="bg1"/>
                </a:solidFill>
              </a:rPr>
              <a:t>1 Tim.3:4, </a:t>
            </a:r>
            <a:r>
              <a:rPr lang="en-US" sz="3100" dirty="0">
                <a:solidFill>
                  <a:srgbClr val="FFC000"/>
                </a:solidFill>
              </a:rPr>
              <a:t>well</a:t>
            </a:r>
            <a:r>
              <a:rPr lang="en-US" sz="3100" dirty="0">
                <a:solidFill>
                  <a:schemeClr val="bg1"/>
                </a:solidFill>
              </a:rPr>
              <a:t>  </a:t>
            </a:r>
          </a:p>
          <a:p>
            <a:pPr marL="627063" lvl="1" indent="-227013" eaLnBrk="1" hangingPunct="1">
              <a:spcAft>
                <a:spcPts val="600"/>
              </a:spcAft>
            </a:pPr>
            <a:r>
              <a:rPr lang="en-US" sz="3100" dirty="0">
                <a:solidFill>
                  <a:schemeClr val="bg1"/>
                </a:solidFill>
              </a:rPr>
              <a:t>Tit.1:6, </a:t>
            </a:r>
            <a:r>
              <a:rPr lang="en-US" sz="3100" dirty="0">
                <a:solidFill>
                  <a:srgbClr val="FFC000"/>
                </a:solidFill>
              </a:rPr>
              <a:t>faithful</a:t>
            </a:r>
            <a:r>
              <a:rPr lang="en-US" sz="3100" dirty="0">
                <a:solidFill>
                  <a:schemeClr val="bg1"/>
                </a:solidFill>
              </a:rPr>
              <a:t> </a:t>
            </a:r>
          </a:p>
          <a:p>
            <a:pPr marL="627063" lvl="1" indent="-227013" eaLnBrk="1" hangingPunct="1">
              <a:spcAft>
                <a:spcPts val="600"/>
              </a:spcAft>
            </a:pPr>
            <a:r>
              <a:rPr lang="en-US" sz="3100" dirty="0">
                <a:solidFill>
                  <a:schemeClr val="bg1"/>
                </a:solidFill>
              </a:rPr>
              <a:t>A man’s family training demonstrates his ability to lead others into strong faith</a:t>
            </a:r>
          </a:p>
          <a:p>
            <a:pPr marL="227013" indent="-227013" eaLnBrk="1" hangingPunct="1">
              <a:spcAft>
                <a:spcPts val="600"/>
              </a:spcAft>
            </a:pPr>
            <a:endParaRPr lang="en-US" sz="31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20E5967-4367-D22F-BDA6-C4026E8A2DD8}"/>
              </a:ext>
            </a:extLst>
          </p:cNvPr>
          <p:cNvSpPr/>
          <p:nvPr/>
        </p:nvSpPr>
        <p:spPr bwMode="auto">
          <a:xfrm>
            <a:off x="339482" y="233647"/>
            <a:ext cx="8465820" cy="680753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>
                <a:solidFill>
                  <a:schemeClr val="bg1"/>
                </a:solidFill>
                <a:cs typeface="Arial" panose="020B0604020202020204" pitchFamily="34" charset="0"/>
              </a:rPr>
              <a:t>2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. 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cs typeface="Arial" panose="020B0604020202020204" pitchFamily="34" charset="0"/>
              </a:rPr>
              <a:t>Having faithful children 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…6</a:t>
            </a:r>
          </a:p>
        </p:txBody>
      </p:sp>
    </p:spTree>
    <p:extLst>
      <p:ext uri="{BB962C8B-B14F-4D97-AF65-F5344CB8AC3E}">
        <p14:creationId xmlns:p14="http://schemas.microsoft.com/office/powerpoint/2010/main" val="4104122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638" y="1022163"/>
            <a:ext cx="8348102" cy="5482332"/>
          </a:xfrm>
        </p:spPr>
        <p:txBody>
          <a:bodyPr/>
          <a:lstStyle/>
          <a:p>
            <a:pPr marL="0" indent="0" algn="ctr" eaLnBrk="1" hangingPunct="1"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1 Tim.3:4-5, different words, same conclusion</a:t>
            </a:r>
            <a:endParaRPr lang="en-US" sz="3100" dirty="0">
              <a:solidFill>
                <a:schemeClr val="bg1"/>
              </a:solidFill>
            </a:endParaRPr>
          </a:p>
          <a:p>
            <a:pPr marL="227013" indent="-227013" eaLnBrk="1" hangingPunct="1">
              <a:spcAft>
                <a:spcPts val="0"/>
              </a:spcAft>
            </a:pPr>
            <a:r>
              <a:rPr lang="en-US" sz="3100" dirty="0">
                <a:solidFill>
                  <a:srgbClr val="CCFFCC"/>
                </a:solidFill>
              </a:rPr>
              <a:t>Rules own house well.</a:t>
            </a:r>
            <a:r>
              <a:rPr lang="en-US" sz="3100" dirty="0">
                <a:solidFill>
                  <a:schemeClr val="bg1"/>
                </a:solidFill>
              </a:rPr>
              <a:t>   </a:t>
            </a:r>
            <a:r>
              <a:rPr lang="en-US" sz="3100" u="sng" dirty="0">
                <a:solidFill>
                  <a:schemeClr val="bg1"/>
                </a:solidFill>
              </a:rPr>
              <a:t>1 Tim.5:17</a:t>
            </a:r>
            <a:r>
              <a:rPr lang="en-US" sz="3100" dirty="0">
                <a:solidFill>
                  <a:schemeClr val="bg1"/>
                </a:solidFill>
              </a:rPr>
              <a:t> </a:t>
            </a:r>
          </a:p>
          <a:p>
            <a:pPr marL="627063" lvl="1" indent="-227013" eaLnBrk="1" hangingPunct="1">
              <a:spcBef>
                <a:spcPts val="0"/>
              </a:spcBef>
              <a:spcAft>
                <a:spcPts val="300"/>
              </a:spcAft>
            </a:pPr>
            <a:r>
              <a:rPr lang="en-US" sz="3100" dirty="0">
                <a:solidFill>
                  <a:schemeClr val="bg1"/>
                </a:solidFill>
              </a:rPr>
              <a:t>Exercise position of leadership, direct, be at the head (of)</a:t>
            </a:r>
          </a:p>
          <a:p>
            <a:pPr marL="627063" lvl="1" indent="-227013"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sz="3100" dirty="0">
                <a:solidFill>
                  <a:schemeClr val="bg1"/>
                </a:solidFill>
              </a:rPr>
              <a:t>Does he enforce obedience without training in way of Lord?</a:t>
            </a:r>
          </a:p>
          <a:p>
            <a:pPr marL="227013" indent="-227013"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sz="3100" dirty="0">
                <a:solidFill>
                  <a:srgbClr val="CCFFCC"/>
                </a:solidFill>
              </a:rPr>
              <a:t>Having his children in submission</a:t>
            </a:r>
          </a:p>
          <a:p>
            <a:pPr marL="227013" indent="-227013"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sz="3100" dirty="0">
                <a:solidFill>
                  <a:srgbClr val="CCFFCC"/>
                </a:solidFill>
              </a:rPr>
              <a:t>With all reverence:  </a:t>
            </a:r>
            <a:r>
              <a:rPr lang="en-US" sz="3100" dirty="0">
                <a:solidFill>
                  <a:schemeClr val="bg1"/>
                </a:solidFill>
              </a:rPr>
              <a:t>behavior that indicates what is above what is ordinary and therefore worthy of special respect.  Seriousness, holiness </a:t>
            </a:r>
            <a:r>
              <a:rPr lang="en-US" sz="2200" dirty="0">
                <a:solidFill>
                  <a:schemeClr val="bg1"/>
                </a:solidFill>
              </a:rPr>
              <a:t>– BDAG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20E5967-4367-D22F-BDA6-C4026E8A2DD8}"/>
              </a:ext>
            </a:extLst>
          </p:cNvPr>
          <p:cNvSpPr/>
          <p:nvPr/>
        </p:nvSpPr>
        <p:spPr bwMode="auto">
          <a:xfrm>
            <a:off x="339482" y="233647"/>
            <a:ext cx="8465820" cy="680753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>
                <a:solidFill>
                  <a:schemeClr val="bg1"/>
                </a:solidFill>
                <a:cs typeface="Arial" panose="020B0604020202020204" pitchFamily="34" charset="0"/>
              </a:rPr>
              <a:t>2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. 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cs typeface="Arial" panose="020B0604020202020204" pitchFamily="34" charset="0"/>
              </a:rPr>
              <a:t>Having faithful children 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…6</a:t>
            </a:r>
          </a:p>
        </p:txBody>
      </p:sp>
    </p:spTree>
    <p:extLst>
      <p:ext uri="{BB962C8B-B14F-4D97-AF65-F5344CB8AC3E}">
        <p14:creationId xmlns:p14="http://schemas.microsoft.com/office/powerpoint/2010/main" val="2462583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638" y="1022163"/>
            <a:ext cx="8348102" cy="5482332"/>
          </a:xfrm>
        </p:spPr>
        <p:txBody>
          <a:bodyPr/>
          <a:lstStyle/>
          <a:p>
            <a:pPr marL="227013" indent="-227013" eaLnBrk="1" hangingPunct="1">
              <a:spcAft>
                <a:spcPts val="1200"/>
              </a:spcAft>
            </a:pPr>
            <a:r>
              <a:rPr lang="en-US" sz="3100" dirty="0">
                <a:solidFill>
                  <a:srgbClr val="FFFFCC"/>
                </a:solidFill>
              </a:rPr>
              <a:t>For if a man does not know how to rule his own house, how … care of church of God?</a:t>
            </a:r>
          </a:p>
          <a:p>
            <a:pPr marL="400050" lvl="1" indent="-400050" algn="ctr" eaLnBrk="1" hangingPunct="1">
              <a:spcAft>
                <a:spcPts val="600"/>
              </a:spcAft>
              <a:buNone/>
            </a:pPr>
            <a:r>
              <a:rPr lang="en-US" sz="3100" dirty="0">
                <a:solidFill>
                  <a:schemeClr val="bg1"/>
                </a:solidFill>
              </a:rPr>
              <a:t>1 Tim.3:4-5, take care of – </a:t>
            </a:r>
          </a:p>
          <a:p>
            <a:pPr marL="627063" lvl="1" indent="-227013" eaLnBrk="1" hangingPunct="1">
              <a:spcAft>
                <a:spcPts val="600"/>
              </a:spcAft>
            </a:pPr>
            <a:r>
              <a:rPr lang="en-US" sz="3100" dirty="0">
                <a:solidFill>
                  <a:schemeClr val="bg1"/>
                </a:solidFill>
              </a:rPr>
              <a:t>The </a:t>
            </a:r>
            <a:r>
              <a:rPr lang="en-US" sz="3100" dirty="0">
                <a:solidFill>
                  <a:srgbClr val="FFCC66"/>
                </a:solidFill>
              </a:rPr>
              <a:t>‘rule’</a:t>
            </a:r>
            <a:r>
              <a:rPr lang="en-US" sz="3100" dirty="0">
                <a:solidFill>
                  <a:schemeClr val="bg1"/>
                </a:solidFill>
              </a:rPr>
              <a:t> of 1 Tim.3:5 is the </a:t>
            </a:r>
            <a:r>
              <a:rPr lang="en-US" sz="3100" dirty="0">
                <a:solidFill>
                  <a:srgbClr val="FFCC66"/>
                </a:solidFill>
              </a:rPr>
              <a:t>‘rule’ </a:t>
            </a:r>
            <a:r>
              <a:rPr lang="en-US" sz="3100" dirty="0">
                <a:solidFill>
                  <a:schemeClr val="bg1"/>
                </a:solidFill>
              </a:rPr>
              <a:t>of v.4</a:t>
            </a:r>
          </a:p>
          <a:p>
            <a:pPr marL="627063" lvl="1" indent="-227013" eaLnBrk="1" hangingPunct="1">
              <a:spcAft>
                <a:spcPts val="0"/>
              </a:spcAft>
            </a:pPr>
            <a:r>
              <a:rPr lang="en-US" sz="3100" dirty="0">
                <a:solidFill>
                  <a:srgbClr val="FFCC66"/>
                </a:solidFill>
              </a:rPr>
              <a:t>‘Care’ </a:t>
            </a:r>
            <a:r>
              <a:rPr lang="en-US" sz="3100" dirty="0">
                <a:solidFill>
                  <a:schemeClr val="bg1"/>
                </a:solidFill>
              </a:rPr>
              <a:t>– Lk.10:34-35 (to save a life) . . .</a:t>
            </a:r>
          </a:p>
          <a:p>
            <a:pPr marL="627063" lvl="1" indent="-227013" eaLnBrk="1" hangingPunct="1">
              <a:spcAft>
                <a:spcPts val="0"/>
              </a:spcAft>
            </a:pPr>
            <a:r>
              <a:rPr lang="en-US" sz="3100" dirty="0">
                <a:solidFill>
                  <a:schemeClr val="bg1"/>
                </a:solidFill>
              </a:rPr>
              <a:t>1 Tim.3:5, </a:t>
            </a:r>
            <a:r>
              <a:rPr lang="en-US" sz="3100" u="sng" dirty="0">
                <a:solidFill>
                  <a:schemeClr val="bg1"/>
                </a:solidFill>
              </a:rPr>
              <a:t>same</a:t>
            </a:r>
            <a:r>
              <a:rPr lang="en-US" sz="3100" dirty="0">
                <a:solidFill>
                  <a:schemeClr val="bg1"/>
                </a:solidFill>
              </a:rPr>
              <a:t> diligence to save </a:t>
            </a:r>
            <a:r>
              <a:rPr lang="en-US" sz="3100" u="sng" dirty="0">
                <a:solidFill>
                  <a:schemeClr val="bg1"/>
                </a:solidFill>
              </a:rPr>
              <a:t>souls</a:t>
            </a:r>
          </a:p>
          <a:p>
            <a:pPr marL="627063" lvl="1" indent="-227013" eaLnBrk="1" hangingPunct="1">
              <a:spcAft>
                <a:spcPts val="0"/>
              </a:spcAft>
            </a:pPr>
            <a:endParaRPr lang="en-US" sz="3100" dirty="0">
              <a:solidFill>
                <a:schemeClr val="bg1"/>
              </a:solidFill>
            </a:endParaRPr>
          </a:p>
          <a:p>
            <a:pPr marL="0" indent="0" eaLnBrk="1" hangingPunct="1">
              <a:spcAft>
                <a:spcPts val="0"/>
              </a:spcAft>
              <a:buNone/>
            </a:pPr>
            <a:endParaRPr lang="en-US" sz="35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20E5967-4367-D22F-BDA6-C4026E8A2DD8}"/>
              </a:ext>
            </a:extLst>
          </p:cNvPr>
          <p:cNvSpPr/>
          <p:nvPr/>
        </p:nvSpPr>
        <p:spPr bwMode="auto">
          <a:xfrm>
            <a:off x="339482" y="233647"/>
            <a:ext cx="8465820" cy="680753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>
                <a:solidFill>
                  <a:schemeClr val="bg1"/>
                </a:solidFill>
                <a:cs typeface="Arial" panose="020B0604020202020204" pitchFamily="34" charset="0"/>
              </a:rPr>
              <a:t>2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. 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cs typeface="Arial" panose="020B0604020202020204" pitchFamily="34" charset="0"/>
              </a:rPr>
              <a:t>Having faithful children 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…6</a:t>
            </a:r>
          </a:p>
        </p:txBody>
      </p:sp>
    </p:spTree>
    <p:extLst>
      <p:ext uri="{BB962C8B-B14F-4D97-AF65-F5344CB8AC3E}">
        <p14:creationId xmlns:p14="http://schemas.microsoft.com/office/powerpoint/2010/main" val="799831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638" y="1022163"/>
            <a:ext cx="8348102" cy="5482332"/>
          </a:xfrm>
        </p:spPr>
        <p:txBody>
          <a:bodyPr/>
          <a:lstStyle/>
          <a:p>
            <a:pPr eaLnBrk="1" hangingPunct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“Not only does the [overseer] watch over and busy himself with the community, but he also sees to its spiritual needs and devotes all his energy to it” </a:t>
            </a:r>
            <a:r>
              <a:rPr lang="en-US" altLang="en-US" sz="2400" dirty="0">
                <a:solidFill>
                  <a:schemeClr val="bg1"/>
                </a:solidFill>
              </a:rPr>
              <a:t>– </a:t>
            </a:r>
            <a:r>
              <a:rPr lang="en-US" altLang="en-US" sz="2400" dirty="0" err="1">
                <a:solidFill>
                  <a:schemeClr val="bg1"/>
                </a:solidFill>
              </a:rPr>
              <a:t>Spicq</a:t>
            </a:r>
            <a:r>
              <a:rPr lang="en-US" altLang="en-US" sz="2400" dirty="0">
                <a:solidFill>
                  <a:schemeClr val="bg1"/>
                </a:solidFill>
              </a:rPr>
              <a:t>, II, 51f.</a:t>
            </a:r>
          </a:p>
          <a:p>
            <a:pPr marL="0" indent="0" eaLnBrk="1" hangingPunct="1">
              <a:spcAft>
                <a:spcPts val="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 eaLnBrk="1" hangingPunct="1">
              <a:spcAft>
                <a:spcPts val="0"/>
              </a:spcAft>
              <a:buNone/>
            </a:pPr>
            <a:endParaRPr lang="en-US" sz="3100" dirty="0">
              <a:solidFill>
                <a:schemeClr val="bg1"/>
              </a:solidFill>
            </a:endParaRPr>
          </a:p>
          <a:p>
            <a:pPr marL="0" indent="0" eaLnBrk="1" hangingPunct="1">
              <a:spcAft>
                <a:spcPts val="0"/>
              </a:spcAft>
              <a:buNone/>
            </a:pPr>
            <a:endParaRPr lang="en-US" sz="35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20E5967-4367-D22F-BDA6-C4026E8A2DD8}"/>
              </a:ext>
            </a:extLst>
          </p:cNvPr>
          <p:cNvSpPr/>
          <p:nvPr/>
        </p:nvSpPr>
        <p:spPr bwMode="auto">
          <a:xfrm>
            <a:off x="339482" y="233647"/>
            <a:ext cx="8465820" cy="680753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>
                <a:solidFill>
                  <a:schemeClr val="bg1"/>
                </a:solidFill>
                <a:cs typeface="Arial" panose="020B0604020202020204" pitchFamily="34" charset="0"/>
              </a:rPr>
              <a:t>2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. 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cs typeface="Arial" panose="020B0604020202020204" pitchFamily="34" charset="0"/>
              </a:rPr>
              <a:t>Having faithful children 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…6</a:t>
            </a:r>
          </a:p>
        </p:txBody>
      </p:sp>
    </p:spTree>
    <p:extLst>
      <p:ext uri="{BB962C8B-B14F-4D97-AF65-F5344CB8AC3E}">
        <p14:creationId xmlns:p14="http://schemas.microsoft.com/office/powerpoint/2010/main" val="260482310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3543</TotalTime>
  <Words>1419</Words>
  <Application>Microsoft Office PowerPoint</Application>
  <PresentationFormat>On-screen Show (4:3)</PresentationFormat>
  <Paragraphs>124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74</cp:revision>
  <dcterms:created xsi:type="dcterms:W3CDTF">2006-09-18T21:36:30Z</dcterms:created>
  <dcterms:modified xsi:type="dcterms:W3CDTF">2023-04-03T23:09:05Z</dcterms:modified>
</cp:coreProperties>
</file>