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305" r:id="rId3"/>
    <p:sldId id="373" r:id="rId4"/>
    <p:sldId id="454" r:id="rId5"/>
    <p:sldId id="522" r:id="rId6"/>
    <p:sldId id="511" r:id="rId7"/>
    <p:sldId id="512" r:id="rId8"/>
    <p:sldId id="515" r:id="rId9"/>
    <p:sldId id="523" r:id="rId10"/>
    <p:sldId id="513" r:id="rId11"/>
    <p:sldId id="514" r:id="rId12"/>
    <p:sldId id="524" r:id="rId13"/>
    <p:sldId id="516" r:id="rId14"/>
    <p:sldId id="525" r:id="rId15"/>
    <p:sldId id="517" r:id="rId16"/>
    <p:sldId id="493" r:id="rId17"/>
    <p:sldId id="518" r:id="rId18"/>
    <p:sldId id="519" r:id="rId19"/>
    <p:sldId id="520" r:id="rId20"/>
    <p:sldId id="494" r:id="rId21"/>
    <p:sldId id="521" r:id="rId22"/>
    <p:sldId id="47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ECFF"/>
    <a:srgbClr val="FFFFCC"/>
    <a:srgbClr val="CCFFFF"/>
    <a:srgbClr val="FFFF99"/>
    <a:srgbClr val="FFFF66"/>
    <a:srgbClr val="FF9999"/>
    <a:srgbClr val="FFCCCC"/>
    <a:srgbClr val="FF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51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136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115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872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241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82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438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4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6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17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99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82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01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33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36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90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Temptation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3716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Enemy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Environment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Enticement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Ja.1:14, what turns a trial into temptation?   </a:t>
            </a:r>
          </a:p>
          <a:p>
            <a:pPr lvl="1">
              <a:spcAft>
                <a:spcPts val="3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Drawn away</a:t>
            </a:r>
            <a:r>
              <a:rPr lang="en-US" altLang="en-US" sz="3100" dirty="0">
                <a:solidFill>
                  <a:schemeClr val="bg1"/>
                </a:solidFill>
              </a:rPr>
              <a:t>: to lure with desire   </a:t>
            </a:r>
          </a:p>
          <a:p>
            <a:pPr lvl="2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Fishing metaphor</a:t>
            </a:r>
          </a:p>
          <a:p>
            <a:pPr lvl="2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Trial becomes temptation when lust enters – snared with our own bait</a:t>
            </a:r>
          </a:p>
          <a:p>
            <a:pPr lvl="1">
              <a:spcAft>
                <a:spcPts val="3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Own desires</a:t>
            </a:r>
            <a:r>
              <a:rPr lang="en-US" altLang="en-US" sz="3100" dirty="0">
                <a:solidFill>
                  <a:schemeClr val="bg1"/>
                </a:solidFill>
              </a:rPr>
              <a:t>.  “Why did you do that??”</a:t>
            </a:r>
          </a:p>
          <a:p>
            <a:pPr lvl="1">
              <a:spcAft>
                <a:spcPts val="3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Enticed</a:t>
            </a:r>
            <a:r>
              <a:rPr lang="en-US" altLang="en-US" sz="3100" dirty="0">
                <a:solidFill>
                  <a:schemeClr val="bg1"/>
                </a:solidFill>
              </a:rPr>
              <a:t>.  Lure, catch, trap…  Gn.3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B2D7FF-6BF5-CA2A-B18E-AB6A32BFD735}"/>
              </a:ext>
            </a:extLst>
          </p:cNvPr>
          <p:cNvSpPr/>
          <p:nvPr/>
        </p:nvSpPr>
        <p:spPr>
          <a:xfrm>
            <a:off x="457200" y="5486400"/>
            <a:ext cx="822960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Not even </a:t>
            </a:r>
            <a:r>
              <a:rPr lang="en-US" sz="3100" dirty="0" err="1">
                <a:solidFill>
                  <a:srgbClr val="CCFFCC"/>
                </a:solidFill>
              </a:rPr>
              <a:t>satan’s</a:t>
            </a:r>
            <a:r>
              <a:rPr lang="en-US" sz="3100" dirty="0">
                <a:solidFill>
                  <a:srgbClr val="CCFFCC"/>
                </a:solidFill>
              </a:rPr>
              <a:t> suggestions pose danger unless we make them our own</a:t>
            </a:r>
          </a:p>
        </p:txBody>
      </p:sp>
    </p:spTree>
    <p:extLst>
      <p:ext uri="{BB962C8B-B14F-4D97-AF65-F5344CB8AC3E}">
        <p14:creationId xmlns:p14="http://schemas.microsoft.com/office/powerpoint/2010/main" val="24736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3716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Enemy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Environment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Enticement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Jn.2:15-17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John, </a:t>
            </a:r>
            <a:r>
              <a:rPr lang="en-US" altLang="en-US" sz="3100" u="sng" dirty="0">
                <a:solidFill>
                  <a:schemeClr val="bg1"/>
                </a:solidFill>
              </a:rPr>
              <a:t>world</a:t>
            </a:r>
            <a:r>
              <a:rPr lang="en-US" altLang="en-US" sz="3100" dirty="0">
                <a:solidFill>
                  <a:schemeClr val="bg1"/>
                </a:solidFill>
              </a:rPr>
              <a:t> generally signifies the world </a:t>
            </a:r>
            <a:r>
              <a:rPr lang="en-US" altLang="en-US" sz="3100" u="sng" dirty="0">
                <a:solidFill>
                  <a:schemeClr val="bg1"/>
                </a:solidFill>
              </a:rPr>
              <a:t>in rebellion against God</a:t>
            </a:r>
          </a:p>
          <a:p>
            <a:pPr lvl="2"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Worldliness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It’s our choice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828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Enemy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Environment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Enticement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Endurance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Rv.2:9…  13…  24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God does not remove </a:t>
            </a:r>
            <a:r>
              <a:rPr lang="en-US" altLang="en-US" sz="3100" dirty="0" err="1">
                <a:solidFill>
                  <a:srgbClr val="FFFFCC"/>
                </a:solidFill>
              </a:rPr>
              <a:t>satan</a:t>
            </a:r>
            <a:r>
              <a:rPr lang="en-US" altLang="en-US" sz="3100" dirty="0">
                <a:solidFill>
                  <a:srgbClr val="FFFFCC"/>
                </a:solidFill>
              </a:rPr>
              <a:t> or change the world, or the flesh</a:t>
            </a:r>
          </a:p>
          <a:p>
            <a:pPr lvl="1">
              <a:spcAft>
                <a:spcPts val="4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Temptation –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Tests our love and loyalty…  Job 42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Trials make us stronger.    Job;  Joseph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Trust leads us to rely on His strength</a:t>
            </a:r>
          </a:p>
        </p:txBody>
      </p:sp>
    </p:spTree>
    <p:extLst>
      <p:ext uri="{BB962C8B-B14F-4D97-AF65-F5344CB8AC3E}">
        <p14:creationId xmlns:p14="http://schemas.microsoft.com/office/powerpoint/2010/main" val="16775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828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Enemy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Environment</a:t>
            </a:r>
            <a:br>
              <a:rPr lang="en-US" altLang="en-US" sz="2600" dirty="0">
                <a:solidFill>
                  <a:schemeClr val="bg1"/>
                </a:solidFill>
              </a:rPr>
            </a:br>
            <a:r>
              <a:rPr lang="en-US" altLang="en-US" sz="2600" dirty="0">
                <a:solidFill>
                  <a:schemeClr val="bg1"/>
                </a:solidFill>
              </a:rPr>
              <a:t>Enticement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Endurance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Co.12:7-9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Know the enemy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Wiles – deception </a:t>
            </a:r>
          </a:p>
          <a:p>
            <a:pPr lvl="1">
              <a:spcAft>
                <a:spcPts val="0"/>
              </a:spcAft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3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533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Disclosure of Temptation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4FE0DCD-13C6-92AE-58C2-E1E5F55410DE}"/>
              </a:ext>
            </a:extLst>
          </p:cNvPr>
          <p:cNvSpPr/>
          <p:nvPr/>
        </p:nvSpPr>
        <p:spPr bwMode="auto">
          <a:xfrm>
            <a:off x="657519" y="1295400"/>
            <a:ext cx="783717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Deliverance from Temptation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0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i="1" dirty="0">
                <a:solidFill>
                  <a:srgbClr val="CCFFFF"/>
                </a:solidFill>
              </a:rPr>
              <a:t>God is good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Pagans did not worship good gods, but arbitrary, capricious fake gods who encouraged depravity and produced fear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Ps.34:8, </a:t>
            </a:r>
            <a:r>
              <a:rPr lang="en-US" altLang="en-US" sz="3100" dirty="0">
                <a:solidFill>
                  <a:srgbClr val="FFFFCC"/>
                </a:solidFill>
              </a:rPr>
              <a:t>Oh, taste and see that the L</a:t>
            </a:r>
            <a:r>
              <a:rPr lang="en-US" altLang="en-US" sz="2700" dirty="0">
                <a:solidFill>
                  <a:srgbClr val="FFFFCC"/>
                </a:solidFill>
              </a:rPr>
              <a:t>ORD</a:t>
            </a:r>
            <a:r>
              <a:rPr lang="en-US" altLang="en-US" sz="3100" dirty="0">
                <a:solidFill>
                  <a:srgbClr val="FFFFCC"/>
                </a:solidFill>
              </a:rPr>
              <a:t> is good; blessed is the man who trusts in Him</a:t>
            </a:r>
          </a:p>
        </p:txBody>
      </p:sp>
    </p:spTree>
    <p:extLst>
      <p:ext uri="{BB962C8B-B14F-4D97-AF65-F5344CB8AC3E}">
        <p14:creationId xmlns:p14="http://schemas.microsoft.com/office/powerpoint/2010/main" val="37144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i="1" dirty="0">
                <a:solidFill>
                  <a:srgbClr val="CCFFFF"/>
                </a:solidFill>
              </a:rPr>
              <a:t>A hard concept for people to grasp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Gn.3:1-2, denied God’s goodness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1: </a:t>
            </a:r>
            <a:r>
              <a:rPr lang="en-US" altLang="en-US" sz="3100" dirty="0">
                <a:solidFill>
                  <a:schemeClr val="bg1"/>
                </a:solidFill>
              </a:rPr>
              <a:t>test to see if she knew what God said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4-5:</a:t>
            </a:r>
            <a:r>
              <a:rPr lang="en-US" altLang="en-US" sz="3100" dirty="0">
                <a:solidFill>
                  <a:schemeClr val="bg1"/>
                </a:solidFill>
              </a:rPr>
              <a:t> child not allowed to do as he desires; accuses parents of hating him…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Devil: </a:t>
            </a:r>
            <a:r>
              <a:rPr lang="en-US" altLang="en-US" sz="3100" dirty="0">
                <a:solidFill>
                  <a:schemeClr val="bg1"/>
                </a:solidFill>
              </a:rPr>
              <a:t>“If God were good He would let you have this good fruit…”   V.6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Devil</a:t>
            </a:r>
            <a:r>
              <a:rPr lang="en-US" altLang="en-US" sz="3100" dirty="0">
                <a:solidFill>
                  <a:schemeClr val="bg1"/>
                </a:solidFill>
              </a:rPr>
              <a:t> tells same ole lies…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Drunk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Immoral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Christian</a:t>
            </a:r>
            <a:r>
              <a:rPr lang="en-US" altLang="en-US" sz="3000" dirty="0">
                <a:solidFill>
                  <a:schemeClr val="bg1"/>
                </a:solidFill>
              </a:rPr>
              <a:t> – Mt.6:25, 31, 34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5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533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Disclosure of Temptation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4FE0DCD-13C6-92AE-58C2-E1E5F55410DE}"/>
              </a:ext>
            </a:extLst>
          </p:cNvPr>
          <p:cNvSpPr/>
          <p:nvPr/>
        </p:nvSpPr>
        <p:spPr bwMode="auto">
          <a:xfrm>
            <a:off x="657519" y="2095108"/>
            <a:ext cx="783717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Defeat of Temptation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989F2D-B3B0-F91B-B0CC-FB73B896ED09}"/>
              </a:ext>
            </a:extLst>
          </p:cNvPr>
          <p:cNvSpPr/>
          <p:nvPr/>
        </p:nvSpPr>
        <p:spPr bwMode="auto">
          <a:xfrm>
            <a:off x="2143027" y="1295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Deliverance from Temptation</a:t>
            </a:r>
          </a:p>
        </p:txBody>
      </p:sp>
    </p:spTree>
    <p:extLst>
      <p:ext uri="{BB962C8B-B14F-4D97-AF65-F5344CB8AC3E}">
        <p14:creationId xmlns:p14="http://schemas.microsoft.com/office/powerpoint/2010/main" val="4130739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i="1" u="sng" dirty="0">
                <a:solidFill>
                  <a:srgbClr val="FFFF00"/>
                </a:solidFill>
              </a:rPr>
              <a:t>We</a:t>
            </a:r>
            <a:r>
              <a:rPr lang="en-US" altLang="en-US" sz="3100" i="1" dirty="0">
                <a:solidFill>
                  <a:srgbClr val="FFFF00"/>
                </a:solidFill>
              </a:rPr>
              <a:t> are responsible for </a:t>
            </a:r>
            <a:r>
              <a:rPr lang="en-US" altLang="en-US" sz="3100" i="1" u="sng" dirty="0">
                <a:solidFill>
                  <a:srgbClr val="FFFF00"/>
                </a:solidFill>
              </a:rPr>
              <a:t>our</a:t>
            </a:r>
            <a:r>
              <a:rPr lang="en-US" altLang="en-US" sz="3100" i="1" dirty="0">
                <a:solidFill>
                  <a:srgbClr val="FFFF00"/>
                </a:solidFill>
              </a:rPr>
              <a:t> behavior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Church:  “Why don’t ‘they’ do something”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Gn.3:11-12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Adam blamed God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Woman blamed serpent</a:t>
            </a:r>
          </a:p>
          <a:p>
            <a:pPr lvl="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Lord penalized each</a:t>
            </a:r>
          </a:p>
          <a:p>
            <a:pPr lvl="4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are responsible for choices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7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2192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“What about heredity / environment?”</a:t>
            </a:r>
            <a:br>
              <a:rPr lang="en-US" altLang="en-US" sz="31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rgbClr val="CCFFCC"/>
                </a:solidFill>
              </a:rPr>
              <a:t>(Are we under their power?)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Melchizedek,</a:t>
            </a:r>
            <a:r>
              <a:rPr lang="en-US" altLang="en-US" sz="3100" dirty="0">
                <a:solidFill>
                  <a:schemeClr val="bg1"/>
                </a:solidFill>
              </a:rPr>
              <a:t> Gn.14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Abraham was not </a:t>
            </a:r>
            <a:r>
              <a:rPr lang="en-US" altLang="en-US" sz="3000">
                <a:solidFill>
                  <a:schemeClr val="bg1"/>
                </a:solidFill>
              </a:rPr>
              <a:t>only righteous </a:t>
            </a:r>
            <a:r>
              <a:rPr lang="en-US" altLang="en-US" sz="3000" dirty="0">
                <a:solidFill>
                  <a:schemeClr val="bg1"/>
                </a:solidFill>
              </a:rPr>
              <a:t>man in Canaan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Abraham,</a:t>
            </a:r>
            <a:r>
              <a:rPr lang="en-US" altLang="en-US" sz="3100" dirty="0">
                <a:solidFill>
                  <a:schemeClr val="bg1"/>
                </a:solidFill>
              </a:rPr>
              <a:t> Josh.24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Abraham was surrounded by idols…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Cornelius,</a:t>
            </a:r>
            <a:r>
              <a:rPr lang="en-US" altLang="en-US" sz="3100" dirty="0">
                <a:solidFill>
                  <a:schemeClr val="bg1"/>
                </a:solidFill>
              </a:rPr>
              <a:t> Ac.10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Could have blamed soldiers for sinful life…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44811" y="304800"/>
            <a:ext cx="783717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Discussion of Temptation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2192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People blame society / parents / God for evil…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No one wants responsibility for own sins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Lk.15, young man improved condition only when he admitted what he was   </a:t>
            </a:r>
            <a:r>
              <a:rPr lang="en-US" altLang="en-US" sz="3100" dirty="0">
                <a:solidFill>
                  <a:schemeClr val="bg1"/>
                </a:solidFill>
              </a:rPr>
              <a:t>(12, 19)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Alcoholic: “if you ____ you would drink too”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Nazis: “if you lived in Germany…”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Co.6 –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9: </a:t>
            </a:r>
            <a:r>
              <a:rPr lang="en-US" altLang="en-US" sz="3100" dirty="0">
                <a:solidFill>
                  <a:srgbClr val="FFFF99"/>
                </a:solidFill>
              </a:rPr>
              <a:t>sin inflicts eternal consequences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10-11: </a:t>
            </a:r>
            <a:r>
              <a:rPr lang="en-US" altLang="en-US" sz="3100" dirty="0">
                <a:solidFill>
                  <a:srgbClr val="FFFF99"/>
                </a:solidFill>
              </a:rPr>
              <a:t>there is a way out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We can win over sin…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…by taking the exit that God provides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u="sng" dirty="0">
                <a:solidFill>
                  <a:srgbClr val="FFFF99"/>
                </a:solidFill>
              </a:rPr>
              <a:t>1 Co.10:13</a:t>
            </a:r>
            <a:r>
              <a:rPr lang="en-US" altLang="en-US" sz="3100" dirty="0">
                <a:solidFill>
                  <a:srgbClr val="FFFF99"/>
                </a:solidFill>
              </a:rPr>
              <a:t> – our trials are not unique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Common to man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Way of escape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Proof: two ‘losers’ – Paul illustrates with . . .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1. </a:t>
            </a:r>
            <a:r>
              <a:rPr lang="en-US" altLang="en-US" sz="3100" u="sng" dirty="0">
                <a:solidFill>
                  <a:srgbClr val="FFFFCC"/>
                </a:solidFill>
              </a:rPr>
              <a:t>Israel</a:t>
            </a:r>
            <a:r>
              <a:rPr lang="en-US" altLang="en-US" dirty="0">
                <a:solidFill>
                  <a:srgbClr val="FFFFCC"/>
                </a:solidFill>
              </a:rPr>
              <a:t> –  </a:t>
            </a:r>
            <a:r>
              <a:rPr lang="en-US" altLang="en-US" sz="3100" dirty="0">
                <a:solidFill>
                  <a:srgbClr val="FFFFCC"/>
                </a:solidFill>
              </a:rPr>
              <a:t>  </a:t>
            </a:r>
          </a:p>
          <a:p>
            <a:pPr marL="1309688" lvl="2" indent="-452438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chemeClr val="bg1"/>
                </a:solidFill>
              </a:rPr>
              <a:t>Circumstances could not be different </a:t>
            </a:r>
          </a:p>
          <a:p>
            <a:pPr marL="914400" lvl="2" indent="-5715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b. </a:t>
            </a:r>
            <a:r>
              <a:rPr lang="en-US" altLang="en-US" sz="3100" dirty="0">
                <a:solidFill>
                  <a:schemeClr val="bg1"/>
                </a:solidFill>
              </a:rPr>
              <a:t>Temptations were the same</a:t>
            </a:r>
          </a:p>
          <a:p>
            <a:pPr marL="914400" lvl="2" indent="-395288">
              <a:spcAft>
                <a:spcPts val="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2. </a:t>
            </a:r>
            <a:r>
              <a:rPr lang="en-US" altLang="en-US" sz="3100" u="sng" dirty="0">
                <a:solidFill>
                  <a:srgbClr val="FFFFCC"/>
                </a:solidFill>
              </a:rPr>
              <a:t>Corinth</a:t>
            </a:r>
            <a:r>
              <a:rPr lang="en-US" altLang="en-US" sz="2800" dirty="0">
                <a:solidFill>
                  <a:srgbClr val="FFFFCC"/>
                </a:solidFill>
              </a:rPr>
              <a:t> – </a:t>
            </a:r>
            <a:r>
              <a:rPr lang="en-US" altLang="en-US" sz="3100" dirty="0">
                <a:solidFill>
                  <a:srgbClr val="FFFFCC"/>
                </a:solidFill>
              </a:rPr>
              <a:t>Paul promises success in Sin City  ... </a:t>
            </a:r>
            <a:r>
              <a:rPr lang="en-US" altLang="en-US" sz="3100" b="1" i="1" u="sng" dirty="0">
                <a:solidFill>
                  <a:srgbClr val="FFFFCC"/>
                </a:solidFill>
              </a:rPr>
              <a:t>If</a:t>
            </a:r>
            <a:r>
              <a:rPr lang="en-US" altLang="en-US" sz="3100" dirty="0">
                <a:solidFill>
                  <a:srgbClr val="FFFFCC"/>
                </a:solidFill>
              </a:rPr>
              <a:t> they take the warning seriously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Gn.3:1-6, enemy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12 – God’s fault?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“Where was God when…?”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Ro.5:1-4, </a:t>
            </a:r>
            <a:r>
              <a:rPr lang="en-US" altLang="en-US" sz="3100" i="1" dirty="0">
                <a:solidFill>
                  <a:srgbClr val="CCFFFF"/>
                </a:solidFill>
              </a:rPr>
              <a:t>glory in tribulations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Ro.8:35, </a:t>
            </a:r>
            <a:r>
              <a:rPr lang="en-US" altLang="en-US" sz="3100" i="1" dirty="0">
                <a:solidFill>
                  <a:srgbClr val="CCFFFF"/>
                </a:solidFill>
              </a:rPr>
              <a:t>tribulation…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Ro.12:12, </a:t>
            </a:r>
            <a:r>
              <a:rPr lang="en-US" altLang="en-US" sz="3100" i="1" dirty="0">
                <a:solidFill>
                  <a:srgbClr val="CCFFFF"/>
                </a:solidFill>
              </a:rPr>
              <a:t>patient in tribulation</a:t>
            </a: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 Chron.21:1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Appears patriotic (protect people)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Wrong motive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Allowed pride to overcome him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Lack of discernment: did not see clearly till damage was done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Mistrust / pride cost him far more than enemy he feared…his own worst enemy  </a:t>
            </a:r>
          </a:p>
        </p:txBody>
      </p:sp>
    </p:spTree>
    <p:extLst>
      <p:ext uri="{BB962C8B-B14F-4D97-AF65-F5344CB8AC3E}">
        <p14:creationId xmlns:p14="http://schemas.microsoft.com/office/powerpoint/2010/main" val="13347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Job 1:6-9…12, ‘</a:t>
            </a:r>
            <a:r>
              <a:rPr lang="en-US" altLang="en-US" sz="3400" dirty="0" err="1">
                <a:solidFill>
                  <a:srgbClr val="FFFF00"/>
                </a:solidFill>
              </a:rPr>
              <a:t>satan</a:t>
            </a:r>
            <a:r>
              <a:rPr lang="en-US" altLang="en-US" sz="3400" dirty="0">
                <a:solidFill>
                  <a:srgbClr val="FFFF00"/>
                </a:solidFill>
              </a:rPr>
              <a:t>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Enemy is up to no good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Would gladly crush best man on earth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Would lie to destroy him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Would never admit wrong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Would enlist every ally to destroy Job . . .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His terrorism not only destroys a godly man, but would put fear and distrust in others who would follow Job’s example</a:t>
            </a:r>
          </a:p>
        </p:txBody>
      </p:sp>
    </p:spTree>
    <p:extLst>
      <p:ext uri="{BB962C8B-B14F-4D97-AF65-F5344CB8AC3E}">
        <p14:creationId xmlns:p14="http://schemas.microsoft.com/office/powerpoint/2010/main" val="28474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Zech.3:1-2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FFFF66"/>
                </a:solidFill>
              </a:rPr>
              <a:t>1</a:t>
            </a:r>
            <a:r>
              <a:rPr lang="en-US" altLang="en-US" sz="3100" dirty="0">
                <a:solidFill>
                  <a:srgbClr val="FFFF66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Then he showed me Joshua the high priest standing before the Angel of the L</a:t>
            </a:r>
            <a:r>
              <a:rPr lang="en-US" altLang="en-US" sz="2400" dirty="0">
                <a:solidFill>
                  <a:schemeClr val="bg1"/>
                </a:solidFill>
              </a:rPr>
              <a:t>ORD</a:t>
            </a:r>
            <a:r>
              <a:rPr lang="en-US" altLang="en-US" sz="3000" dirty="0">
                <a:solidFill>
                  <a:schemeClr val="bg1"/>
                </a:solidFill>
              </a:rPr>
              <a:t>, and Satan standing at his right hand to oppose him. 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chemeClr val="bg1"/>
                </a:solidFill>
              </a:rPr>
              <a:t>And the L</a:t>
            </a:r>
            <a:r>
              <a:rPr lang="en-US" altLang="en-US" sz="2400" dirty="0">
                <a:solidFill>
                  <a:schemeClr val="bg1"/>
                </a:solidFill>
              </a:rPr>
              <a:t>ORD</a:t>
            </a:r>
            <a:r>
              <a:rPr lang="en-US" altLang="en-US" sz="3000" dirty="0">
                <a:solidFill>
                  <a:schemeClr val="bg1"/>
                </a:solidFill>
              </a:rPr>
              <a:t> said to Satan, “The L</a:t>
            </a:r>
            <a:r>
              <a:rPr lang="en-US" altLang="en-US" sz="2400" dirty="0">
                <a:solidFill>
                  <a:schemeClr val="bg1"/>
                </a:solidFill>
              </a:rPr>
              <a:t>ORD</a:t>
            </a:r>
            <a:r>
              <a:rPr lang="en-US" altLang="en-US" sz="3000" dirty="0">
                <a:solidFill>
                  <a:schemeClr val="bg1"/>
                </a:solidFill>
              </a:rPr>
              <a:t> rebuke you, Satan!  The L</a:t>
            </a:r>
            <a:r>
              <a:rPr lang="en-US" altLang="en-US" sz="2400" dirty="0">
                <a:solidFill>
                  <a:schemeClr val="bg1"/>
                </a:solidFill>
              </a:rPr>
              <a:t>ORD</a:t>
            </a:r>
            <a:r>
              <a:rPr lang="en-US" altLang="en-US" sz="3000" dirty="0">
                <a:solidFill>
                  <a:schemeClr val="bg1"/>
                </a:solidFill>
              </a:rPr>
              <a:t> who has chosen Jerusalem rebuke you! Is this not a brand plucked from the fire?”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Satan’s purpose: oppose people of God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Glad when Nebuchadnezzar came…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Throws wrench into redemptive plan…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Mt.4:1-11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773" y="914400"/>
            <a:ext cx="824845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Satan goes for the jugular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Satan enjoyed a perfect record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he can lead Son of God into sin…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Satan lost all – defeated enemy</a:t>
            </a:r>
          </a:p>
        </p:txBody>
      </p:sp>
    </p:spTree>
    <p:extLst>
      <p:ext uri="{BB962C8B-B14F-4D97-AF65-F5344CB8AC3E}">
        <p14:creationId xmlns:p14="http://schemas.microsoft.com/office/powerpoint/2010/main" val="29292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Col.2:13-15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773" y="914400"/>
            <a:ext cx="8248454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Law of Moses made sinners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Lord wiped away this law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Lord’s death disarmed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, cancelled sinner’s debt, gave victory…</a:t>
            </a:r>
          </a:p>
        </p:txBody>
      </p:sp>
    </p:spTree>
    <p:extLst>
      <p:ext uri="{BB962C8B-B14F-4D97-AF65-F5344CB8AC3E}">
        <p14:creationId xmlns:p14="http://schemas.microsoft.com/office/powerpoint/2010/main" val="28769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Enemy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Environment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Mt.6:13, </a:t>
            </a:r>
            <a:r>
              <a:rPr lang="en-US" altLang="en-US" sz="3100" dirty="0">
                <a:solidFill>
                  <a:srgbClr val="CCFFCC"/>
                </a:solidFill>
              </a:rPr>
              <a:t>Do not lead us into temptation, but deliver us from the evil one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Disciples stayed the course when with Jesus; when He was taken, they fell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draw strength from one another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Lk.22:32, </a:t>
            </a:r>
            <a:r>
              <a:rPr lang="en-US" altLang="en-US" sz="3100" dirty="0">
                <a:solidFill>
                  <a:srgbClr val="CCFFCC"/>
                </a:solidFill>
              </a:rPr>
              <a:t>when you have returned to Me, strengthen your brethren</a:t>
            </a:r>
          </a:p>
        </p:txBody>
      </p:sp>
    </p:spTree>
    <p:extLst>
      <p:ext uri="{BB962C8B-B14F-4D97-AF65-F5344CB8AC3E}">
        <p14:creationId xmlns:p14="http://schemas.microsoft.com/office/powerpoint/2010/main" val="18806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12490</TotalTime>
  <Words>917</Words>
  <Application>Microsoft Office PowerPoint</Application>
  <PresentationFormat>On-screen Show (4:3)</PresentationFormat>
  <Paragraphs>131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Gn.3:1-6, enemy</vt:lpstr>
      <vt:lpstr>1 Chron.21:1</vt:lpstr>
      <vt:lpstr>Job 1:6-9…12, ‘satan’</vt:lpstr>
      <vt:lpstr>Zech.3:1-2</vt:lpstr>
      <vt:lpstr>Mt.4:1-11</vt:lpstr>
      <vt:lpstr>Col.2:13-15</vt:lpstr>
      <vt:lpstr>Enemy Environment</vt:lpstr>
      <vt:lpstr>Enemy Environment Enticement</vt:lpstr>
      <vt:lpstr>Enemy Environment Enticement</vt:lpstr>
      <vt:lpstr>Enemy Environment Enticement Endurance</vt:lpstr>
      <vt:lpstr>Enemy Environment Enticement Endurance</vt:lpstr>
      <vt:lpstr>PowerPoint Presentation</vt:lpstr>
      <vt:lpstr>God is good</vt:lpstr>
      <vt:lpstr>A hard concept for people to grasp</vt:lpstr>
      <vt:lpstr>PowerPoint Presentation</vt:lpstr>
      <vt:lpstr>We are responsible for our behavior</vt:lpstr>
      <vt:lpstr>“What about heredity / environment?” (Are we under their power?)</vt:lpstr>
      <vt:lpstr>People blame society / parents / God for evil…</vt:lpstr>
      <vt:lpstr>We can win over sin…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1179</cp:revision>
  <dcterms:created xsi:type="dcterms:W3CDTF">2011-08-18T15:42:19Z</dcterms:created>
  <dcterms:modified xsi:type="dcterms:W3CDTF">2023-04-03T23:08:46Z</dcterms:modified>
</cp:coreProperties>
</file>