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9"/>
  </p:notesMasterIdLst>
  <p:sldIdLst>
    <p:sldId id="305" r:id="rId3"/>
    <p:sldId id="454" r:id="rId4"/>
    <p:sldId id="526" r:id="rId5"/>
    <p:sldId id="373" r:id="rId6"/>
    <p:sldId id="522" r:id="rId7"/>
    <p:sldId id="539" r:id="rId8"/>
    <p:sldId id="540" r:id="rId9"/>
    <p:sldId id="541" r:id="rId10"/>
    <p:sldId id="535" r:id="rId11"/>
    <p:sldId id="536" r:id="rId12"/>
    <p:sldId id="527" r:id="rId13"/>
    <p:sldId id="511" r:id="rId14"/>
    <p:sldId id="528" r:id="rId15"/>
    <p:sldId id="512" r:id="rId16"/>
    <p:sldId id="529" r:id="rId17"/>
    <p:sldId id="515" r:id="rId18"/>
    <p:sldId id="530" r:id="rId19"/>
    <p:sldId id="523" r:id="rId20"/>
    <p:sldId id="531" r:id="rId21"/>
    <p:sldId id="513" r:id="rId22"/>
    <p:sldId id="532" r:id="rId23"/>
    <p:sldId id="514" r:id="rId24"/>
    <p:sldId id="538" r:id="rId25"/>
    <p:sldId id="542" r:id="rId26"/>
    <p:sldId id="534" r:id="rId27"/>
    <p:sldId id="52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FFFFCC"/>
    <a:srgbClr val="CCECFF"/>
    <a:srgbClr val="C0C0C0"/>
    <a:srgbClr val="CCFFCC"/>
    <a:srgbClr val="FF9999"/>
    <a:srgbClr val="FFFF66"/>
    <a:srgbClr val="FFCC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689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994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0829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8010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335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8361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3058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9688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3360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905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44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68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305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667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2416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9884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2250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17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Anna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Anna, the prophetess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Did not keep her knowledge to herself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Did not discuss trivial things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Did not lead people astray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Women were restricted to one area of the Temple – The Women’s Court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They could not enter the inner court where the ceremonies were performed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Josephus: women and slaves could not give evidence in court.   YET . . . </a:t>
            </a:r>
          </a:p>
          <a:p>
            <a:pPr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96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3048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Prophetess, 36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52F3BB0-5D11-1CE4-D280-AFBF48929182}"/>
              </a:ext>
            </a:extLst>
          </p:cNvPr>
          <p:cNvSpPr/>
          <p:nvPr/>
        </p:nvSpPr>
        <p:spPr bwMode="auto">
          <a:xfrm>
            <a:off x="1018881" y="914400"/>
            <a:ext cx="7124700" cy="1524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Age,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37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66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248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CCECFF"/>
                </a:solidFill>
              </a:rPr>
              <a:t>Her age – ‘widow of about 84 years’</a:t>
            </a:r>
          </a:p>
          <a:p>
            <a:pPr lvl="1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Widow for 84 years + her age when married + 7 years = about 105?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Or: Luke is saying she is 84 years old?</a:t>
            </a:r>
          </a:p>
          <a:p>
            <a:pPr>
              <a:spcAft>
                <a:spcPts val="4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Her age did not hinder her from serving God.  She would be an asset to any congregation … just by example alone.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Old, but not retired from serving God.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C63389-23F6-420D-70AC-54C3CE75DC45}"/>
              </a:ext>
            </a:extLst>
          </p:cNvPr>
          <p:cNvSpPr/>
          <p:nvPr/>
        </p:nvSpPr>
        <p:spPr>
          <a:xfrm>
            <a:off x="971746" y="4724400"/>
            <a:ext cx="7200508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She did all the good she could,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in every way she could, for as many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as she could, for as long as she could. </a:t>
            </a:r>
          </a:p>
        </p:txBody>
      </p:sp>
    </p:spTree>
    <p:extLst>
      <p:ext uri="{BB962C8B-B14F-4D97-AF65-F5344CB8AC3E}">
        <p14:creationId xmlns:p14="http://schemas.microsoft.com/office/powerpoint/2010/main" val="28474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3048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Prophetess, 36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52F3BB0-5D11-1CE4-D280-AFBF48929182}"/>
              </a:ext>
            </a:extLst>
          </p:cNvPr>
          <p:cNvSpPr/>
          <p:nvPr/>
        </p:nvSpPr>
        <p:spPr bwMode="auto">
          <a:xfrm>
            <a:off x="1018881" y="1542854"/>
            <a:ext cx="7124700" cy="1524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Widow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37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328C8EB-0D77-EA30-C98A-F61202236004}"/>
              </a:ext>
            </a:extLst>
          </p:cNvPr>
          <p:cNvSpPr/>
          <p:nvPr/>
        </p:nvSpPr>
        <p:spPr bwMode="auto">
          <a:xfrm>
            <a:off x="1895573" y="9144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Age, 37</a:t>
            </a:r>
          </a:p>
        </p:txBody>
      </p:sp>
    </p:spTree>
    <p:extLst>
      <p:ext uri="{BB962C8B-B14F-4D97-AF65-F5344CB8AC3E}">
        <p14:creationId xmlns:p14="http://schemas.microsoft.com/office/powerpoint/2010/main" val="1827289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Widowhood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baseline="30000" dirty="0">
                <a:solidFill>
                  <a:srgbClr val="CCFFFF"/>
                </a:solidFill>
              </a:rPr>
              <a:t>1</a:t>
            </a:r>
            <a:r>
              <a:rPr lang="en-US" altLang="en-US" sz="3100" dirty="0">
                <a:solidFill>
                  <a:srgbClr val="FFFF66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Some do not cope well.   </a:t>
            </a:r>
            <a:r>
              <a:rPr lang="en-US" altLang="en-US" sz="3100" dirty="0">
                <a:solidFill>
                  <a:schemeClr val="bg1"/>
                </a:solidFill>
              </a:rPr>
              <a:t>1 Tim.5:6, 11-14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baseline="30000" dirty="0">
                <a:solidFill>
                  <a:srgbClr val="CCFFFF"/>
                </a:solidFill>
              </a:rPr>
              <a:t>2</a:t>
            </a:r>
            <a:r>
              <a:rPr lang="en-US" altLang="en-US" sz="3100" dirty="0">
                <a:solidFill>
                  <a:srgbClr val="FFFFCC"/>
                </a:solidFill>
              </a:rPr>
              <a:t> Others do.  </a:t>
            </a:r>
            <a:r>
              <a:rPr lang="en-US" altLang="en-US" sz="3100" dirty="0">
                <a:solidFill>
                  <a:schemeClr val="bg1"/>
                </a:solidFill>
              </a:rPr>
              <a:t>1 Tim.5:5, 10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Sorrow can make us bitter and resentful, or it can make us better, more sympathetic, and increase our faith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Naomi, Ruth 1:19-21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Mrs. Job, 2:9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Anna suffered tragedy and ‘long </a:t>
            </a:r>
            <a:r>
              <a:rPr lang="en-US" altLang="en-US" sz="3100" dirty="0" err="1">
                <a:solidFill>
                  <a:schemeClr val="bg1"/>
                </a:solidFill>
              </a:rPr>
              <a:t>loneli</a:t>
            </a:r>
            <a:r>
              <a:rPr lang="en-US" altLang="en-US" sz="3100" dirty="0">
                <a:solidFill>
                  <a:schemeClr val="bg1"/>
                </a:solidFill>
              </a:rPr>
              <a:t>-ness,’ yet turned </a:t>
            </a:r>
            <a:r>
              <a:rPr lang="en-US" altLang="en-US" sz="3100" u="sng" dirty="0">
                <a:solidFill>
                  <a:schemeClr val="bg1"/>
                </a:solidFill>
              </a:rPr>
              <a:t>to</a:t>
            </a:r>
            <a:r>
              <a:rPr lang="en-US" altLang="en-US" sz="3100" dirty="0">
                <a:solidFill>
                  <a:schemeClr val="bg1"/>
                </a:solidFill>
              </a:rPr>
              <a:t> God, not from Him 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Praised … / encouraged … / good example</a:t>
            </a:r>
          </a:p>
        </p:txBody>
      </p:sp>
    </p:spTree>
    <p:extLst>
      <p:ext uri="{BB962C8B-B14F-4D97-AF65-F5344CB8AC3E}">
        <p14:creationId xmlns:p14="http://schemas.microsoft.com/office/powerpoint/2010/main" val="164360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3048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Prophetess, 36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52F3BB0-5D11-1CE4-D280-AFBF48929182}"/>
              </a:ext>
            </a:extLst>
          </p:cNvPr>
          <p:cNvSpPr/>
          <p:nvPr/>
        </p:nvSpPr>
        <p:spPr bwMode="auto">
          <a:xfrm>
            <a:off x="1018881" y="2133600"/>
            <a:ext cx="7124700" cy="1524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Did Not Depart</a:t>
            </a:r>
            <a:b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From Temple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37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328C8EB-0D77-EA30-C98A-F61202236004}"/>
              </a:ext>
            </a:extLst>
          </p:cNvPr>
          <p:cNvSpPr/>
          <p:nvPr/>
        </p:nvSpPr>
        <p:spPr bwMode="auto">
          <a:xfrm>
            <a:off x="1895573" y="9144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Age, 37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856890CB-DD95-2FE9-A05F-628CD27FE0DC}"/>
              </a:ext>
            </a:extLst>
          </p:cNvPr>
          <p:cNvSpPr/>
          <p:nvPr/>
        </p:nvSpPr>
        <p:spPr bwMode="auto">
          <a:xfrm>
            <a:off x="1895573" y="15240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Widow, 37</a:t>
            </a:r>
          </a:p>
        </p:txBody>
      </p:sp>
    </p:spTree>
    <p:extLst>
      <p:ext uri="{BB962C8B-B14F-4D97-AF65-F5344CB8AC3E}">
        <p14:creationId xmlns:p14="http://schemas.microsoft.com/office/powerpoint/2010/main" val="2487993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Regular in attendance?</a:t>
            </a:r>
            <a:br>
              <a:rPr lang="en-US" altLang="en-US" sz="3400" dirty="0">
                <a:solidFill>
                  <a:srgbClr val="FFFF00"/>
                </a:solidFill>
              </a:rPr>
            </a:br>
            <a:r>
              <a:rPr lang="en-US" altLang="en-US" sz="3400" dirty="0">
                <a:solidFill>
                  <a:srgbClr val="FFFF00"/>
                </a:solidFill>
              </a:rPr>
              <a:t>Live in Temple quarters itself?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773" y="1295400"/>
            <a:ext cx="8248454" cy="5105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Lk.24:53, </a:t>
            </a:r>
            <a:r>
              <a:rPr lang="en-US" altLang="en-US" sz="3000" dirty="0">
                <a:solidFill>
                  <a:schemeClr val="bg1"/>
                </a:solidFill>
              </a:rPr>
              <a:t>continually in the temple, praising and blessing God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Ac.2:46, </a:t>
            </a:r>
            <a:r>
              <a:rPr lang="en-US" altLang="en-US" sz="3000" dirty="0">
                <a:solidFill>
                  <a:schemeClr val="bg1"/>
                </a:solidFill>
              </a:rPr>
              <a:t>continued daily in </a:t>
            </a:r>
            <a:r>
              <a:rPr lang="en-US" altLang="en-US" sz="3000">
                <a:solidFill>
                  <a:schemeClr val="bg1"/>
                </a:solidFill>
              </a:rPr>
              <a:t>the temple…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CCECFF"/>
                </a:solidFill>
              </a:rPr>
              <a:t>Either way, she spent her life in God’s house with God’s people.  Nothing else was as important 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God’s temple today: </a:t>
            </a:r>
            <a:r>
              <a:rPr lang="en-US" altLang="en-US" sz="3100" dirty="0">
                <a:solidFill>
                  <a:schemeClr val="bg1"/>
                </a:solidFill>
              </a:rPr>
              <a:t>Ep.2:19-21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What better memory of loved one: ‘</a:t>
            </a:r>
            <a:r>
              <a:rPr lang="en-US" altLang="en-US" sz="3100" i="1" dirty="0">
                <a:solidFill>
                  <a:schemeClr val="bg1"/>
                </a:solidFill>
              </a:rPr>
              <a:t>she was here every time</a:t>
            </a:r>
            <a:r>
              <a:rPr lang="en-US" altLang="en-US" sz="3100" dirty="0">
                <a:solidFill>
                  <a:schemeClr val="bg1"/>
                </a:solidFill>
              </a:rPr>
              <a:t>…’</a:t>
            </a:r>
          </a:p>
        </p:txBody>
      </p:sp>
    </p:spTree>
    <p:extLst>
      <p:ext uri="{BB962C8B-B14F-4D97-AF65-F5344CB8AC3E}">
        <p14:creationId xmlns:p14="http://schemas.microsoft.com/office/powerpoint/2010/main" val="292920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3048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Prophetess, 36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52F3BB0-5D11-1CE4-D280-AFBF48929182}"/>
              </a:ext>
            </a:extLst>
          </p:cNvPr>
          <p:cNvSpPr/>
          <p:nvPr/>
        </p:nvSpPr>
        <p:spPr bwMode="auto">
          <a:xfrm>
            <a:off x="1018881" y="2772265"/>
            <a:ext cx="7124700" cy="1524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Served God Daily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37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328C8EB-0D77-EA30-C98A-F61202236004}"/>
              </a:ext>
            </a:extLst>
          </p:cNvPr>
          <p:cNvSpPr/>
          <p:nvPr/>
        </p:nvSpPr>
        <p:spPr bwMode="auto">
          <a:xfrm>
            <a:off x="1895573" y="9144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Age, 37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856890CB-DD95-2FE9-A05F-628CD27FE0DC}"/>
              </a:ext>
            </a:extLst>
          </p:cNvPr>
          <p:cNvSpPr/>
          <p:nvPr/>
        </p:nvSpPr>
        <p:spPr bwMode="auto">
          <a:xfrm>
            <a:off x="1895573" y="15240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Widow, 37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D292BE80-2EFE-D36C-AA12-5DC322C367B6}"/>
              </a:ext>
            </a:extLst>
          </p:cNvPr>
          <p:cNvSpPr/>
          <p:nvPr/>
        </p:nvSpPr>
        <p:spPr bwMode="auto">
          <a:xfrm>
            <a:off x="1895573" y="21336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Did not Depart From Temple, 37</a:t>
            </a:r>
          </a:p>
        </p:txBody>
      </p:sp>
    </p:spTree>
    <p:extLst>
      <p:ext uri="{BB962C8B-B14F-4D97-AF65-F5344CB8AC3E}">
        <p14:creationId xmlns:p14="http://schemas.microsoft.com/office/powerpoint/2010/main" val="2950311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Fasting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773" y="762000"/>
            <a:ext cx="8248454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Not as Pharisees (Mt.6).   1 Tim.5:5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400" dirty="0">
                <a:solidFill>
                  <a:srgbClr val="CCFFFF"/>
                </a:solidFill>
              </a:rPr>
              <a:t>Prayers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May explain success in spread of gospel.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“I’m too old to do much.”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Anna spent her time in prayer, praise, proclamation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Ja.5:16-18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400" dirty="0">
                <a:solidFill>
                  <a:srgbClr val="CCFFFF"/>
                </a:solidFill>
              </a:rPr>
              <a:t>Served night and day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Tim.5:5</a:t>
            </a:r>
          </a:p>
        </p:txBody>
      </p:sp>
    </p:spTree>
    <p:extLst>
      <p:ext uri="{BB962C8B-B14F-4D97-AF65-F5344CB8AC3E}">
        <p14:creationId xmlns:p14="http://schemas.microsoft.com/office/powerpoint/2010/main" val="287699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3048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Prophetess, 36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52F3BB0-5D11-1CE4-D280-AFBF48929182}"/>
              </a:ext>
            </a:extLst>
          </p:cNvPr>
          <p:cNvSpPr/>
          <p:nvPr/>
        </p:nvSpPr>
        <p:spPr bwMode="auto">
          <a:xfrm>
            <a:off x="1018881" y="3352800"/>
            <a:ext cx="7124700" cy="1524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Gave Thanks, </a:t>
            </a:r>
            <a:r>
              <a:rPr lang="en-US" sz="36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38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328C8EB-0D77-EA30-C98A-F61202236004}"/>
              </a:ext>
            </a:extLst>
          </p:cNvPr>
          <p:cNvSpPr/>
          <p:nvPr/>
        </p:nvSpPr>
        <p:spPr bwMode="auto">
          <a:xfrm>
            <a:off x="1895573" y="9144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Age, 37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856890CB-DD95-2FE9-A05F-628CD27FE0DC}"/>
              </a:ext>
            </a:extLst>
          </p:cNvPr>
          <p:cNvSpPr/>
          <p:nvPr/>
        </p:nvSpPr>
        <p:spPr bwMode="auto">
          <a:xfrm>
            <a:off x="1895573" y="15240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Widow, 37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D292BE80-2EFE-D36C-AA12-5DC322C367B6}"/>
              </a:ext>
            </a:extLst>
          </p:cNvPr>
          <p:cNvSpPr/>
          <p:nvPr/>
        </p:nvSpPr>
        <p:spPr bwMode="auto">
          <a:xfrm>
            <a:off x="1895573" y="21336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Did not Depart From Temple, 37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312BA5AA-1D95-7E67-133F-DCEEEE0A7F55}"/>
              </a:ext>
            </a:extLst>
          </p:cNvPr>
          <p:cNvSpPr/>
          <p:nvPr/>
        </p:nvSpPr>
        <p:spPr bwMode="auto">
          <a:xfrm>
            <a:off x="1895573" y="27432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Served God Daily, 37</a:t>
            </a:r>
          </a:p>
        </p:txBody>
      </p:sp>
    </p:spTree>
    <p:extLst>
      <p:ext uri="{BB962C8B-B14F-4D97-AF65-F5344CB8AC3E}">
        <p14:creationId xmlns:p14="http://schemas.microsoft.com/office/powerpoint/2010/main" val="306008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Luke features women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a. </a:t>
            </a:r>
            <a:r>
              <a:rPr lang="en-US" altLang="en-US" sz="3100" dirty="0">
                <a:solidFill>
                  <a:schemeClr val="bg1"/>
                </a:solidFill>
              </a:rPr>
              <a:t>7: </a:t>
            </a:r>
            <a:r>
              <a:rPr lang="en-US" altLang="en-US" sz="3100" dirty="0">
                <a:solidFill>
                  <a:srgbClr val="CCFFFF"/>
                </a:solidFill>
              </a:rPr>
              <a:t>widow of Nain; sinful woman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b. </a:t>
            </a:r>
            <a:r>
              <a:rPr lang="en-US" altLang="en-US" sz="3100" dirty="0">
                <a:solidFill>
                  <a:schemeClr val="bg1"/>
                </a:solidFill>
              </a:rPr>
              <a:t>8: </a:t>
            </a:r>
            <a:r>
              <a:rPr lang="en-US" altLang="en-US" sz="3100" dirty="0">
                <a:solidFill>
                  <a:srgbClr val="CCFFFF"/>
                </a:solidFill>
              </a:rPr>
              <a:t>supported Jesus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c. </a:t>
            </a:r>
            <a:r>
              <a:rPr lang="en-US" altLang="en-US" sz="3100" dirty="0">
                <a:solidFill>
                  <a:schemeClr val="bg1"/>
                </a:solidFill>
              </a:rPr>
              <a:t>13: </a:t>
            </a:r>
            <a:r>
              <a:rPr lang="en-US" altLang="en-US" sz="3100" dirty="0">
                <a:solidFill>
                  <a:srgbClr val="CCFFFF"/>
                </a:solidFill>
              </a:rPr>
              <a:t>woman with spirit of infirmity 18 yrs.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d. </a:t>
            </a:r>
            <a:r>
              <a:rPr lang="en-US" altLang="en-US" sz="3100" dirty="0">
                <a:solidFill>
                  <a:schemeClr val="bg1"/>
                </a:solidFill>
              </a:rPr>
              <a:t>15: </a:t>
            </a:r>
            <a:r>
              <a:rPr lang="en-US" altLang="en-US" sz="3100" dirty="0">
                <a:solidFill>
                  <a:srgbClr val="CCFFFF"/>
                </a:solidFill>
              </a:rPr>
              <a:t>lost / found silver coin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e. </a:t>
            </a:r>
            <a:r>
              <a:rPr lang="en-US" altLang="en-US" sz="3100" dirty="0">
                <a:solidFill>
                  <a:schemeClr val="bg1"/>
                </a:solidFill>
              </a:rPr>
              <a:t>18: </a:t>
            </a:r>
            <a:r>
              <a:rPr lang="en-US" altLang="en-US" sz="3100" dirty="0">
                <a:solidFill>
                  <a:srgbClr val="CCFFFF"/>
                </a:solidFill>
              </a:rPr>
              <a:t>widow and judge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f. </a:t>
            </a:r>
            <a:r>
              <a:rPr lang="en-US" altLang="en-US" sz="3100" dirty="0">
                <a:solidFill>
                  <a:schemeClr val="bg1"/>
                </a:solidFill>
              </a:rPr>
              <a:t>21: </a:t>
            </a:r>
            <a:r>
              <a:rPr lang="en-US" altLang="en-US" sz="3100" dirty="0">
                <a:solidFill>
                  <a:srgbClr val="CCFFFF"/>
                </a:solidFill>
              </a:rPr>
              <a:t>widow with two mites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g. </a:t>
            </a:r>
            <a:r>
              <a:rPr lang="en-US" altLang="en-US" sz="3100" dirty="0">
                <a:solidFill>
                  <a:schemeClr val="bg1"/>
                </a:solidFill>
              </a:rPr>
              <a:t>23: </a:t>
            </a:r>
            <a:r>
              <a:rPr lang="en-US" altLang="en-US" sz="3100" dirty="0">
                <a:solidFill>
                  <a:srgbClr val="CCFFFF"/>
                </a:solidFill>
              </a:rPr>
              <a:t>Daughters of Jerusalem mourn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C000"/>
                </a:solidFill>
              </a:rPr>
              <a:t>h. </a:t>
            </a:r>
            <a:r>
              <a:rPr lang="en-US" altLang="en-US" sz="3100" dirty="0">
                <a:solidFill>
                  <a:schemeClr val="bg1"/>
                </a:solidFill>
              </a:rPr>
              <a:t>24: </a:t>
            </a:r>
            <a:r>
              <a:rPr lang="en-US" altLang="en-US" sz="3100" dirty="0">
                <a:solidFill>
                  <a:srgbClr val="CCFFFF"/>
                </a:solidFill>
              </a:rPr>
              <a:t>Mary Magdalene and others</a:t>
            </a:r>
          </a:p>
          <a:p>
            <a:pPr marL="514350" indent="-514350">
              <a:spcAft>
                <a:spcPts val="600"/>
              </a:spcAft>
              <a:buAutoNum type="alphaLcPeriod"/>
            </a:pPr>
            <a:endParaRPr lang="en-US" altLang="en-US" sz="3100" i="1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God gives gifts; we give thanks in return</a:t>
            </a:r>
            <a:endParaRPr lang="en-US" altLang="en-US" sz="35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Anna never stopped worshipping</a:t>
            </a:r>
          </a:p>
          <a:p>
            <a:pPr>
              <a:spcAft>
                <a:spcPts val="300"/>
              </a:spcAft>
            </a:pPr>
            <a:endParaRPr lang="en-US" altLang="en-US" sz="3100" dirty="0">
              <a:solidFill>
                <a:srgbClr val="CC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E03738-DC95-A1CE-810C-21EC82CED762}"/>
              </a:ext>
            </a:extLst>
          </p:cNvPr>
          <p:cNvSpPr/>
          <p:nvPr/>
        </p:nvSpPr>
        <p:spPr>
          <a:xfrm>
            <a:off x="609600" y="1676400"/>
            <a:ext cx="7924800" cy="27432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n-US" sz="3100" dirty="0">
                <a:solidFill>
                  <a:srgbClr val="FFFFCC"/>
                </a:solidFill>
              </a:rPr>
              <a:t>If Anna was so grateful at hope of Messiah’s work in Israel, what attitude should we have now that He has accomplished it?   </a:t>
            </a:r>
          </a:p>
          <a:p>
            <a:r>
              <a:rPr lang="en-US" sz="3100" dirty="0">
                <a:solidFill>
                  <a:srgbClr val="FFFFCC"/>
                </a:solidFill>
              </a:rPr>
              <a:t>And how much more gratitude when we get to heaven?    Holy expectation!</a:t>
            </a:r>
          </a:p>
        </p:txBody>
      </p:sp>
    </p:spTree>
    <p:extLst>
      <p:ext uri="{BB962C8B-B14F-4D97-AF65-F5344CB8AC3E}">
        <p14:creationId xmlns:p14="http://schemas.microsoft.com/office/powerpoint/2010/main" val="188063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3048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Prophetess, 36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52F3BB0-5D11-1CE4-D280-AFBF48929182}"/>
              </a:ext>
            </a:extLst>
          </p:cNvPr>
          <p:cNvSpPr/>
          <p:nvPr/>
        </p:nvSpPr>
        <p:spPr bwMode="auto">
          <a:xfrm>
            <a:off x="1018881" y="3962400"/>
            <a:ext cx="7124700" cy="1524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Spoke of Christ, 38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328C8EB-0D77-EA30-C98A-F61202236004}"/>
              </a:ext>
            </a:extLst>
          </p:cNvPr>
          <p:cNvSpPr/>
          <p:nvPr/>
        </p:nvSpPr>
        <p:spPr bwMode="auto">
          <a:xfrm>
            <a:off x="1895573" y="9144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Age, 37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856890CB-DD95-2FE9-A05F-628CD27FE0DC}"/>
              </a:ext>
            </a:extLst>
          </p:cNvPr>
          <p:cNvSpPr/>
          <p:nvPr/>
        </p:nvSpPr>
        <p:spPr bwMode="auto">
          <a:xfrm>
            <a:off x="1895573" y="15240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Widow, 37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D292BE80-2EFE-D36C-AA12-5DC322C367B6}"/>
              </a:ext>
            </a:extLst>
          </p:cNvPr>
          <p:cNvSpPr/>
          <p:nvPr/>
        </p:nvSpPr>
        <p:spPr bwMode="auto">
          <a:xfrm>
            <a:off x="1895573" y="21336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Did not Depart From Temple, 37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312BA5AA-1D95-7E67-133F-DCEEEE0A7F55}"/>
              </a:ext>
            </a:extLst>
          </p:cNvPr>
          <p:cNvSpPr/>
          <p:nvPr/>
        </p:nvSpPr>
        <p:spPr bwMode="auto">
          <a:xfrm>
            <a:off x="1895573" y="27432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Served God Daily, 37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CD13208A-D533-5AA0-5534-C9768800842C}"/>
              </a:ext>
            </a:extLst>
          </p:cNvPr>
          <p:cNvSpPr/>
          <p:nvPr/>
        </p:nvSpPr>
        <p:spPr bwMode="auto">
          <a:xfrm>
            <a:off x="1905000" y="33528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Gave Thanks, 38</a:t>
            </a:r>
          </a:p>
        </p:txBody>
      </p:sp>
    </p:spTree>
    <p:extLst>
      <p:ext uri="{BB962C8B-B14F-4D97-AF65-F5344CB8AC3E}">
        <p14:creationId xmlns:p14="http://schemas.microsoft.com/office/powerpoint/2010/main" val="897183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906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99"/>
                </a:solidFill>
              </a:rPr>
              <a:t>Can an aged person do good</a:t>
            </a:r>
            <a:br>
              <a:rPr lang="en-US" altLang="en-US" sz="3300" dirty="0">
                <a:solidFill>
                  <a:srgbClr val="FFFF99"/>
                </a:solidFill>
              </a:rPr>
            </a:br>
            <a:r>
              <a:rPr lang="en-US" altLang="en-US" sz="3300" dirty="0">
                <a:solidFill>
                  <a:srgbClr val="FFFF99"/>
                </a:solidFill>
              </a:rPr>
              <a:t>in speaking of Christ?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Look at Anna . . . Simeon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300" dirty="0">
                <a:solidFill>
                  <a:srgbClr val="FFFF99"/>
                </a:solidFill>
              </a:rPr>
              <a:t>Can a person speak of Him without</a:t>
            </a:r>
            <a:br>
              <a:rPr lang="en-US" altLang="en-US" sz="3300" dirty="0">
                <a:solidFill>
                  <a:srgbClr val="FFFF99"/>
                </a:solidFill>
              </a:rPr>
            </a:br>
            <a:r>
              <a:rPr lang="en-US" altLang="en-US" sz="3300" dirty="0">
                <a:solidFill>
                  <a:srgbClr val="FFFF99"/>
                </a:solidFill>
              </a:rPr>
              <a:t>benefit of seminary training?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Anna . . . Simeon.   Jn.1:40…Andrew, Philip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i="1" dirty="0">
                <a:solidFill>
                  <a:srgbClr val="CCECFF"/>
                </a:solidFill>
              </a:rPr>
              <a:t>Speak of Him</a:t>
            </a:r>
            <a:r>
              <a:rPr lang="en-US" altLang="en-US" sz="3100" dirty="0">
                <a:solidFill>
                  <a:srgbClr val="CCECFF"/>
                </a:solidFill>
              </a:rPr>
              <a:t>:  </a:t>
            </a:r>
            <a:r>
              <a:rPr lang="en-US" altLang="en-US" sz="3100" dirty="0">
                <a:solidFill>
                  <a:schemeClr val="bg1"/>
                </a:solidFill>
              </a:rPr>
              <a:t>to speak again and again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i="1" dirty="0">
                <a:solidFill>
                  <a:srgbClr val="CCECFF"/>
                </a:solidFill>
              </a:rPr>
              <a:t>Faith</a:t>
            </a:r>
            <a:r>
              <a:rPr lang="en-US" altLang="en-US" sz="3100" dirty="0">
                <a:solidFill>
                  <a:srgbClr val="CCECFF"/>
                </a:solidFill>
              </a:rPr>
              <a:t>:</a:t>
            </a:r>
            <a:r>
              <a:rPr lang="en-US" altLang="en-US" sz="3100" dirty="0">
                <a:solidFill>
                  <a:schemeClr val="bg1"/>
                </a:solidFill>
              </a:rPr>
              <a:t> she knew this baby would bring redemption of Jerusalem  [deliverance of sin through Messiah –Ro.3:24, in Christ].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Simeon: v.25, consolation of Israel</a:t>
            </a:r>
          </a:p>
        </p:txBody>
      </p:sp>
    </p:spTree>
    <p:extLst>
      <p:ext uri="{BB962C8B-B14F-4D97-AF65-F5344CB8AC3E}">
        <p14:creationId xmlns:p14="http://schemas.microsoft.com/office/powerpoint/2010/main" val="247362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906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Anna confessed God, spoke to people about redemption of Christ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To accomplish this she . . .</a:t>
            </a:r>
          </a:p>
          <a:p>
            <a:pPr marL="5715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had to know her OT.</a:t>
            </a:r>
          </a:p>
          <a:p>
            <a:pPr marL="395288" indent="-338138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had to believe promises of God. 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2 Sm.7; Mic.5, etc.</a:t>
            </a:r>
          </a:p>
          <a:p>
            <a:pPr marL="395288" indent="-338138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</a:rPr>
              <a:t>reminded others of promises of God.</a:t>
            </a:r>
          </a:p>
          <a:p>
            <a:pPr marL="395288" indent="-338138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4. </a:t>
            </a:r>
            <a:r>
              <a:rPr lang="en-US" altLang="en-US" sz="3100" dirty="0">
                <a:solidFill>
                  <a:schemeClr val="bg1"/>
                </a:solidFill>
              </a:rPr>
              <a:t>connected His coming with redemption (v.25) – </a:t>
            </a:r>
            <a:r>
              <a:rPr lang="en-US" altLang="en-US" sz="3100" dirty="0">
                <a:solidFill>
                  <a:srgbClr val="FFFF99"/>
                </a:solidFill>
              </a:rPr>
              <a:t>redemption implies . . 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D54919-FA53-96A8-CE21-68E6CAE41579}"/>
              </a:ext>
            </a:extLst>
          </p:cNvPr>
          <p:cNvSpPr/>
          <p:nvPr/>
        </p:nvSpPr>
        <p:spPr>
          <a:xfrm>
            <a:off x="381000" y="4876800"/>
            <a:ext cx="27432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CFFFF"/>
                </a:solidFill>
              </a:rPr>
              <a:t>1. </a:t>
            </a:r>
            <a:r>
              <a:rPr lang="en-US" sz="3200" dirty="0">
                <a:solidFill>
                  <a:srgbClr val="FFFF99"/>
                </a:solidFill>
              </a:rPr>
              <a:t>Previous bondage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8BAB90-C7CB-13B8-CD25-7C9605F2A05B}"/>
              </a:ext>
            </a:extLst>
          </p:cNvPr>
          <p:cNvSpPr/>
          <p:nvPr/>
        </p:nvSpPr>
        <p:spPr>
          <a:xfrm>
            <a:off x="3200400" y="4876800"/>
            <a:ext cx="27432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CFFFF"/>
                </a:solidFill>
              </a:rPr>
              <a:t>2. </a:t>
            </a:r>
            <a:r>
              <a:rPr lang="en-US" sz="3200" dirty="0">
                <a:solidFill>
                  <a:srgbClr val="FFFF99"/>
                </a:solidFill>
              </a:rPr>
              <a:t>Cost (Jesus)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E02550-3C88-6968-7592-CFE4A3C18B94}"/>
              </a:ext>
            </a:extLst>
          </p:cNvPr>
          <p:cNvSpPr/>
          <p:nvPr/>
        </p:nvSpPr>
        <p:spPr>
          <a:xfrm>
            <a:off x="6019800" y="4876800"/>
            <a:ext cx="27432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CFFFF"/>
                </a:solidFill>
              </a:rPr>
              <a:t>3. </a:t>
            </a:r>
            <a:r>
              <a:rPr lang="en-US" sz="3200" dirty="0">
                <a:solidFill>
                  <a:srgbClr val="FFFF99"/>
                </a:solidFill>
              </a:rPr>
              <a:t>Ownership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1 Co.6:20</a:t>
            </a:r>
          </a:p>
        </p:txBody>
      </p:sp>
    </p:spTree>
    <p:extLst>
      <p:ext uri="{BB962C8B-B14F-4D97-AF65-F5344CB8AC3E}">
        <p14:creationId xmlns:p14="http://schemas.microsoft.com/office/powerpoint/2010/main" val="87094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906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Anna confessed God, spoke to people about redemption of Christ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To accomplish this she . . .</a:t>
            </a:r>
          </a:p>
          <a:p>
            <a:pPr marL="5715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1. </a:t>
            </a:r>
            <a:r>
              <a:rPr lang="en-US" altLang="en-US" sz="3100" dirty="0">
                <a:solidFill>
                  <a:srgbClr val="C0C0C0"/>
                </a:solidFill>
              </a:rPr>
              <a:t>had to know her OT.</a:t>
            </a:r>
          </a:p>
          <a:p>
            <a:pPr marL="395288" indent="-338138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2. </a:t>
            </a:r>
            <a:r>
              <a:rPr lang="en-US" altLang="en-US" sz="3100" dirty="0">
                <a:solidFill>
                  <a:srgbClr val="C0C0C0"/>
                </a:solidFill>
              </a:rPr>
              <a:t>had to believe promises of God.   </a:t>
            </a:r>
            <a:br>
              <a:rPr lang="en-US" altLang="en-US" sz="3100" dirty="0">
                <a:solidFill>
                  <a:srgbClr val="C0C0C0"/>
                </a:solidFill>
              </a:rPr>
            </a:br>
            <a:r>
              <a:rPr lang="en-US" altLang="en-US" sz="3100" dirty="0">
                <a:solidFill>
                  <a:srgbClr val="C0C0C0"/>
                </a:solidFill>
              </a:rPr>
              <a:t>2 Sm.7; Mic.5, etc.</a:t>
            </a:r>
          </a:p>
          <a:p>
            <a:pPr marL="395288" indent="-338138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3. </a:t>
            </a:r>
            <a:r>
              <a:rPr lang="en-US" altLang="en-US" sz="3100" dirty="0">
                <a:solidFill>
                  <a:srgbClr val="C0C0C0"/>
                </a:solidFill>
              </a:rPr>
              <a:t>reminded others of promises of God</a:t>
            </a:r>
          </a:p>
          <a:p>
            <a:pPr marL="395288" indent="-338138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4. </a:t>
            </a:r>
            <a:r>
              <a:rPr lang="en-US" altLang="en-US" sz="3100" dirty="0">
                <a:solidFill>
                  <a:srgbClr val="C0C0C0"/>
                </a:solidFill>
              </a:rPr>
              <a:t>connected His coming with redemption (v.25) – </a:t>
            </a:r>
          </a:p>
          <a:p>
            <a:pPr marL="395288" indent="-338138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5. </a:t>
            </a:r>
            <a:r>
              <a:rPr lang="en-US" altLang="en-US" sz="3100" dirty="0">
                <a:solidFill>
                  <a:schemeClr val="bg1"/>
                </a:solidFill>
              </a:rPr>
              <a:t>Anna, one of Lord’s first evangelists, lived her life with a spiritual focus.   Cf. Hannah.  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John 1:11-12</a:t>
            </a:r>
          </a:p>
          <a:p>
            <a:pPr marL="395288" indent="-338138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309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906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Anna could have spent her time in gossip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395288" indent="-338138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Tim.5:13.   Contrast Tit.2:3-5</a:t>
            </a:r>
          </a:p>
          <a:p>
            <a:pPr marL="971550" indent="-914400">
              <a:spcAft>
                <a:spcPts val="600"/>
              </a:spcAft>
              <a:buNone/>
              <a:tabLst>
                <a:tab pos="519113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00B0F0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Her character: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reverent, (suited to a sacred character – as a priest)  </a:t>
            </a:r>
          </a:p>
          <a:p>
            <a:pPr marL="971550" indent="-914400">
              <a:spcAft>
                <a:spcPts val="600"/>
              </a:spcAft>
              <a:buNone/>
              <a:tabLst>
                <a:tab pos="519113" algn="l"/>
              </a:tabLst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B0F0"/>
                </a:solidFill>
                <a:ea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Her behavior rebukes slander, malicious rumors, etc. and replaces it with teaching that is good (3)</a:t>
            </a:r>
          </a:p>
          <a:p>
            <a:pPr marL="339725" indent="-282575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39725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4-5: most helpful teacher of young married ladies…</a:t>
            </a:r>
          </a:p>
          <a:p>
            <a:pPr marL="339725" indent="-282575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39725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5: wrong to live in way that slanders gospel</a:t>
            </a:r>
          </a:p>
        </p:txBody>
      </p:sp>
    </p:spTree>
    <p:extLst>
      <p:ext uri="{BB962C8B-B14F-4D97-AF65-F5344CB8AC3E}">
        <p14:creationId xmlns:p14="http://schemas.microsoft.com/office/powerpoint/2010/main" val="161267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3716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Simeon and Anna still show . . .</a:t>
            </a:r>
            <a:endParaRPr lang="en-US" altLang="en-US" sz="31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Faithful Jews were yearning for Messiah.  Don’t judge all Jews by rulers.   1 K.19:18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Lk.2:38, Anna continued to return thanks and to speak about Jesus to all who expected Jerusalem’s redemption…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These ‘true Jews’ celebrated spiritual blessings in very Temple where Pharisees and secular Sadducees were perverting Israel’s hope</a:t>
            </a: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Luke 2:36-38, three verses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i="1" dirty="0">
                <a:solidFill>
                  <a:srgbClr val="CCFFFF"/>
                </a:solidFill>
              </a:rPr>
              <a:t>Anna</a:t>
            </a:r>
            <a:r>
              <a:rPr lang="en-US" altLang="en-US" sz="3100" dirty="0">
                <a:solidFill>
                  <a:srgbClr val="CCFFFF"/>
                </a:solidFill>
              </a:rPr>
              <a:t>, Greek for </a:t>
            </a:r>
            <a:r>
              <a:rPr lang="en-US" altLang="en-US" sz="3100" i="1" dirty="0">
                <a:solidFill>
                  <a:srgbClr val="CCFFFF"/>
                </a:solidFill>
              </a:rPr>
              <a:t>Hannah</a:t>
            </a:r>
            <a:r>
              <a:rPr lang="en-US" altLang="en-US" sz="3100" dirty="0">
                <a:solidFill>
                  <a:srgbClr val="CCFFFF"/>
                </a:solidFill>
              </a:rPr>
              <a:t> 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u="sng" dirty="0">
                <a:solidFill>
                  <a:schemeClr val="bg1"/>
                </a:solidFill>
              </a:rPr>
              <a:t>Anna</a:t>
            </a:r>
            <a:r>
              <a:rPr lang="en-US" altLang="en-US" sz="3100" dirty="0">
                <a:solidFill>
                  <a:schemeClr val="bg1"/>
                </a:solidFill>
              </a:rPr>
              <a:t> praises God for Jesus, just as </a:t>
            </a:r>
            <a:r>
              <a:rPr lang="en-US" altLang="en-US" sz="3100" u="sng" dirty="0">
                <a:solidFill>
                  <a:schemeClr val="bg1"/>
                </a:solidFill>
              </a:rPr>
              <a:t>Hannah</a:t>
            </a:r>
            <a:r>
              <a:rPr lang="en-US" altLang="en-US" sz="3100" dirty="0">
                <a:solidFill>
                  <a:schemeClr val="bg1"/>
                </a:solidFill>
              </a:rPr>
              <a:t> praised God for Samuel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Both were </a:t>
            </a:r>
            <a:r>
              <a:rPr lang="en-US" altLang="en-US" sz="3100" baseline="30000" dirty="0">
                <a:solidFill>
                  <a:srgbClr val="FFC000"/>
                </a:solidFill>
              </a:rPr>
              <a:t>1</a:t>
            </a:r>
            <a:r>
              <a:rPr lang="en-US" altLang="en-US" sz="3100" dirty="0">
                <a:solidFill>
                  <a:srgbClr val="CCFFFF"/>
                </a:solidFill>
              </a:rPr>
              <a:t>tried,  </a:t>
            </a:r>
            <a:r>
              <a:rPr lang="en-US" altLang="en-US" sz="3100" baseline="30000" dirty="0">
                <a:solidFill>
                  <a:srgbClr val="FFC000"/>
                </a:solidFill>
              </a:rPr>
              <a:t>2</a:t>
            </a:r>
            <a:r>
              <a:rPr lang="en-US" altLang="en-US" sz="3100" dirty="0">
                <a:solidFill>
                  <a:srgbClr val="CCFFFF"/>
                </a:solidFill>
              </a:rPr>
              <a:t>heard,  and </a:t>
            </a:r>
            <a:r>
              <a:rPr lang="en-US" altLang="en-US" sz="3100" baseline="30000" dirty="0">
                <a:solidFill>
                  <a:srgbClr val="FFC000"/>
                </a:solidFill>
              </a:rPr>
              <a:t>3</a:t>
            </a:r>
            <a:r>
              <a:rPr lang="en-US" altLang="en-US" sz="3100" dirty="0">
                <a:solidFill>
                  <a:srgbClr val="CCFFFF"/>
                </a:solidFill>
              </a:rPr>
              <a:t>blessed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Rachel, Gn.30:1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Context:  Simeon’s message </a:t>
            </a:r>
            <a:r>
              <a:rPr lang="en-US" altLang="en-US" sz="3100" dirty="0">
                <a:solidFill>
                  <a:schemeClr val="bg1"/>
                </a:solidFill>
              </a:rPr>
              <a:t>(27-35)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ECFF"/>
                </a:solidFill>
              </a:rPr>
              <a:t>Anna, </a:t>
            </a:r>
            <a:r>
              <a:rPr lang="en-US" altLang="en-US" sz="3100" dirty="0">
                <a:solidFill>
                  <a:schemeClr val="bg1"/>
                </a:solidFill>
              </a:rPr>
              <a:t>36-38 – </a:t>
            </a:r>
            <a:r>
              <a:rPr lang="en-US" altLang="en-US" sz="3100" dirty="0">
                <a:solidFill>
                  <a:srgbClr val="CCECFF"/>
                </a:solidFill>
              </a:rPr>
              <a:t>of Asher: </a:t>
            </a:r>
            <a:r>
              <a:rPr lang="en-US" altLang="en-US" sz="3100" dirty="0">
                <a:solidFill>
                  <a:schemeClr val="bg1"/>
                </a:solidFill>
              </a:rPr>
              <a:t>2</a:t>
            </a:r>
            <a:r>
              <a:rPr lang="en-US" altLang="en-US" sz="3100" baseline="30000" dirty="0">
                <a:solidFill>
                  <a:schemeClr val="bg1"/>
                </a:solidFill>
              </a:rPr>
              <a:t>nd</a:t>
            </a:r>
            <a:r>
              <a:rPr lang="en-US" altLang="en-US" sz="3100" dirty="0">
                <a:solidFill>
                  <a:schemeClr val="bg1"/>
                </a:solidFill>
              </a:rPr>
              <a:t> son of </a:t>
            </a:r>
            <a:r>
              <a:rPr lang="en-US" altLang="en-US" sz="3100" dirty="0" err="1">
                <a:solidFill>
                  <a:schemeClr val="bg1"/>
                </a:solidFill>
              </a:rPr>
              <a:t>Zilpah</a:t>
            </a:r>
            <a:r>
              <a:rPr lang="en-US" altLang="en-US" sz="3100" dirty="0">
                <a:solidFill>
                  <a:schemeClr val="bg1"/>
                </a:solidFill>
              </a:rPr>
              <a:t>.   Ac.26:7;  Ja.1:1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ECFF"/>
                </a:solidFill>
              </a:rPr>
              <a:t>The happiest widow?</a:t>
            </a:r>
          </a:p>
        </p:txBody>
      </p:sp>
    </p:spTree>
    <p:extLst>
      <p:ext uri="{BB962C8B-B14F-4D97-AF65-F5344CB8AC3E}">
        <p14:creationId xmlns:p14="http://schemas.microsoft.com/office/powerpoint/2010/main" val="221207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304800"/>
            <a:ext cx="7124700" cy="1524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Prophetess,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36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Simeon (v.25)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Prophetess: in NT only here and Rv.2:20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Prophecy has now revived after a lapse of 300+ years 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In both OT and NT, women received prophetic powers –</a:t>
            </a:r>
          </a:p>
          <a:p>
            <a:pPr marL="339725" indent="-339725" defTabSz="744538"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800" dirty="0">
                <a:solidFill>
                  <a:srgbClr val="FFFFCC"/>
                </a:solidFill>
              </a:rPr>
              <a:t>a.	</a:t>
            </a:r>
            <a:r>
              <a:rPr lang="en-US" altLang="en-US" sz="3000" dirty="0">
                <a:solidFill>
                  <a:srgbClr val="CCFFFF"/>
                </a:solidFill>
              </a:rPr>
              <a:t>Miriam,</a:t>
            </a:r>
            <a:r>
              <a:rPr lang="en-US" altLang="en-US" sz="3000" dirty="0">
                <a:solidFill>
                  <a:schemeClr val="bg1"/>
                </a:solidFill>
              </a:rPr>
              <a:t> Ex.15:20, </a:t>
            </a:r>
            <a:r>
              <a:rPr lang="en-US" sz="3000" dirty="0">
                <a:solidFill>
                  <a:srgbClr val="FFFFCC"/>
                </a:solidFill>
              </a:rPr>
              <a:t>Then Miriam the </a:t>
            </a:r>
            <a:r>
              <a:rPr lang="en-US" sz="3000" dirty="0" err="1">
                <a:solidFill>
                  <a:srgbClr val="FFFFCC"/>
                </a:solidFill>
              </a:rPr>
              <a:t>proph-etess</a:t>
            </a:r>
            <a:r>
              <a:rPr lang="en-US" sz="3000" dirty="0">
                <a:solidFill>
                  <a:srgbClr val="FFFFCC"/>
                </a:solidFill>
              </a:rPr>
              <a:t>, the sister of Aaron, took the timbrel in her hand; and all the women went out after her with timbrels and with dances.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marL="0" indent="0" defTabSz="461963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471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Simeon (v.25)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Prophetess: in NT only here and Rv.2:20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Prophecy has now revived after a lapse of 300+ years 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In both OT and NT, women received prophetic powers –</a:t>
            </a:r>
          </a:p>
          <a:p>
            <a:pPr marL="282575" indent="57150">
              <a:buNone/>
            </a:pPr>
            <a:r>
              <a:rPr lang="en-US" altLang="en-US" sz="2800" dirty="0">
                <a:solidFill>
                  <a:srgbClr val="FFFFCC"/>
                </a:solidFill>
              </a:rPr>
              <a:t>b. </a:t>
            </a:r>
            <a:r>
              <a:rPr lang="en-US" altLang="en-US" sz="3000" dirty="0">
                <a:solidFill>
                  <a:srgbClr val="CCFFFF"/>
                </a:solidFill>
              </a:rPr>
              <a:t>Deborah,</a:t>
            </a:r>
            <a:r>
              <a:rPr lang="en-US" altLang="en-US" sz="3000" dirty="0">
                <a:solidFill>
                  <a:schemeClr val="bg1"/>
                </a:solidFill>
              </a:rPr>
              <a:t> Jg.4:4 </a:t>
            </a:r>
            <a:r>
              <a:rPr lang="en-US" sz="3000" dirty="0">
                <a:solidFill>
                  <a:srgbClr val="FFFFCC"/>
                </a:solidFill>
              </a:rPr>
              <a:t>Now Deborah, a </a:t>
            </a:r>
            <a:r>
              <a:rPr lang="en-US" sz="3000" dirty="0" err="1">
                <a:solidFill>
                  <a:srgbClr val="FFFFCC"/>
                </a:solidFill>
              </a:rPr>
              <a:t>proph-etess</a:t>
            </a:r>
            <a:r>
              <a:rPr lang="en-US" sz="3000" dirty="0">
                <a:solidFill>
                  <a:srgbClr val="FFFFCC"/>
                </a:solidFill>
              </a:rPr>
              <a:t>, the wife of </a:t>
            </a:r>
            <a:r>
              <a:rPr lang="en-US" sz="3000" dirty="0" err="1">
                <a:solidFill>
                  <a:srgbClr val="FFFFCC"/>
                </a:solidFill>
              </a:rPr>
              <a:t>Lapidoth</a:t>
            </a:r>
            <a:r>
              <a:rPr lang="en-US" sz="3000" dirty="0">
                <a:solidFill>
                  <a:srgbClr val="FFFFCC"/>
                </a:solidFill>
              </a:rPr>
              <a:t>, was judging Israel at that time.</a:t>
            </a:r>
            <a:r>
              <a:rPr lang="en-US" sz="3000" dirty="0">
                <a:solidFill>
                  <a:schemeClr val="bg1"/>
                </a:solidFill>
              </a:rPr>
              <a:t>  5 </a:t>
            </a:r>
            <a:r>
              <a:rPr lang="en-US" sz="3000" dirty="0">
                <a:solidFill>
                  <a:srgbClr val="FFFFCC"/>
                </a:solidFill>
              </a:rPr>
              <a:t>And she would sit under the palm tree of Deborah between Ramah and Bethel in the mountains of Ephraim.  And the children of Israel came up to her for judgment.</a:t>
            </a: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85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Simeon (v.25)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Prophetess: in NT only here and Rv.2:20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Prophecy has now revived after a lapse of 300+ years 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In both OT and NT, women received prophetic powers –</a:t>
            </a:r>
          </a:p>
          <a:p>
            <a:pPr marL="339725" indent="0">
              <a:buNone/>
              <a:tabLst>
                <a:tab pos="339725" algn="l"/>
              </a:tabLst>
            </a:pPr>
            <a:r>
              <a:rPr lang="en-US" altLang="en-US" sz="2800" dirty="0">
                <a:solidFill>
                  <a:srgbClr val="FFFFCC"/>
                </a:solidFill>
              </a:rPr>
              <a:t>c. </a:t>
            </a:r>
            <a:r>
              <a:rPr lang="en-US" altLang="en-US" sz="3100" dirty="0">
                <a:solidFill>
                  <a:srgbClr val="CCFFFF"/>
                </a:solidFill>
              </a:rPr>
              <a:t>Huldah,</a:t>
            </a:r>
            <a:r>
              <a:rPr lang="en-US" altLang="en-US" sz="3100" dirty="0">
                <a:solidFill>
                  <a:schemeClr val="bg1"/>
                </a:solidFill>
              </a:rPr>
              <a:t> 2 Chr.34:22</a:t>
            </a:r>
            <a:r>
              <a:rPr lang="en-US" baseline="30000" dirty="0">
                <a:solidFill>
                  <a:srgbClr val="FFFFCC"/>
                </a:solidFill>
              </a:rPr>
              <a:t> </a:t>
            </a:r>
            <a:r>
              <a:rPr lang="en-US" sz="3000" dirty="0">
                <a:solidFill>
                  <a:srgbClr val="FFFFCC"/>
                </a:solidFill>
              </a:rPr>
              <a:t>So Hilkiah and those the king had appointed went to Huldah the prophetess . . . (She dwelt in Jerusalem in the Second Quarter.) And they spoke to her to that effect . . . </a:t>
            </a:r>
            <a:r>
              <a:rPr lang="en-US" sz="3000" dirty="0">
                <a:solidFill>
                  <a:schemeClr val="bg1"/>
                </a:solidFill>
              </a:rPr>
              <a:t>24</a:t>
            </a:r>
            <a:r>
              <a:rPr lang="en-US" sz="3000" dirty="0">
                <a:solidFill>
                  <a:srgbClr val="FFFFCC"/>
                </a:solidFill>
              </a:rPr>
              <a:t> ‘Thus says the L</a:t>
            </a:r>
            <a:r>
              <a:rPr lang="en-US" sz="2400" dirty="0">
                <a:solidFill>
                  <a:srgbClr val="FFFFCC"/>
                </a:solidFill>
              </a:rPr>
              <a:t>ORD</a:t>
            </a:r>
            <a:r>
              <a:rPr lang="en-US" sz="3000" dirty="0">
                <a:solidFill>
                  <a:srgbClr val="FFFFCC"/>
                </a:solidFill>
              </a:rPr>
              <a:t>…’</a:t>
            </a:r>
          </a:p>
        </p:txBody>
      </p:sp>
    </p:spTree>
    <p:extLst>
      <p:ext uri="{BB962C8B-B14F-4D97-AF65-F5344CB8AC3E}">
        <p14:creationId xmlns:p14="http://schemas.microsoft.com/office/powerpoint/2010/main" val="726318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Simeon (v.25)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Prophetess: in NT only here and Rv.2:20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Prophecy has now revived after a lapse of 300+ years 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In both OT and NT, women received prophetic powers –</a:t>
            </a:r>
          </a:p>
          <a:p>
            <a:pPr marL="339725" indent="0">
              <a:buNone/>
            </a:pPr>
            <a:r>
              <a:rPr lang="en-US" altLang="en-US" sz="2800" dirty="0">
                <a:solidFill>
                  <a:srgbClr val="FFFFCC"/>
                </a:solidFill>
              </a:rPr>
              <a:t>d. </a:t>
            </a:r>
            <a:r>
              <a:rPr lang="en-US" altLang="en-US" sz="3100" dirty="0">
                <a:solidFill>
                  <a:srgbClr val="CCFFFF"/>
                </a:solidFill>
              </a:rPr>
              <a:t>Stephen’s daughters,</a:t>
            </a:r>
            <a:r>
              <a:rPr lang="en-US" altLang="en-US" sz="3100" dirty="0">
                <a:solidFill>
                  <a:schemeClr val="bg1"/>
                </a:solidFill>
              </a:rPr>
              <a:t> Ac.21:9, </a:t>
            </a:r>
            <a:r>
              <a:rPr lang="en-US" dirty="0">
                <a:solidFill>
                  <a:srgbClr val="FFFFCC"/>
                </a:solidFill>
              </a:rPr>
              <a:t>Now this man had four virgin daughters who </a:t>
            </a:r>
            <a:r>
              <a:rPr lang="en-US" dirty="0" err="1">
                <a:solidFill>
                  <a:srgbClr val="FFFFCC"/>
                </a:solidFill>
              </a:rPr>
              <a:t>proph-esied</a:t>
            </a:r>
            <a:endParaRPr lang="en-US" altLang="en-US" sz="31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36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Anna, the prophetess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Did not keep her knowledge to herself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Did not discuss trivial things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Did not lead people astray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“Rabbis did not approve of the same amount of instruction in Law being given to girls as to boys.  They regarded women’s minds as not adapted for such investigations” </a:t>
            </a:r>
            <a:r>
              <a:rPr lang="en-US" altLang="en-US" sz="2400" dirty="0">
                <a:solidFill>
                  <a:schemeClr val="bg1"/>
                </a:solidFill>
              </a:rPr>
              <a:t>– </a:t>
            </a:r>
            <a:r>
              <a:rPr lang="en-US" altLang="en-US" sz="2400" dirty="0" err="1">
                <a:solidFill>
                  <a:schemeClr val="bg1"/>
                </a:solidFill>
              </a:rPr>
              <a:t>Edersheim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41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12758</TotalTime>
  <Words>1537</Words>
  <Application>Microsoft Office PowerPoint</Application>
  <PresentationFormat>On-screen Show (4:3)</PresentationFormat>
  <Paragraphs>164</Paragraphs>
  <Slides>26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Verdana</vt:lpstr>
      <vt:lpstr>Wingdings</vt:lpstr>
      <vt:lpstr>1_Default Design</vt:lpstr>
      <vt:lpstr>Default Design</vt:lpstr>
      <vt:lpstr>PowerPoint Presentation</vt:lpstr>
      <vt:lpstr>Luke features women</vt:lpstr>
      <vt:lpstr>Luke 2:36-38, three verses</vt:lpstr>
      <vt:lpstr>PowerPoint Presentation</vt:lpstr>
      <vt:lpstr>Simeon (v.25)</vt:lpstr>
      <vt:lpstr>Simeon (v.25)</vt:lpstr>
      <vt:lpstr>Simeon (v.25)</vt:lpstr>
      <vt:lpstr>Simeon (v.25)</vt:lpstr>
      <vt:lpstr>Anna, the prophetess </vt:lpstr>
      <vt:lpstr>Anna, the prophetess </vt:lpstr>
      <vt:lpstr>PowerPoint Presentation</vt:lpstr>
      <vt:lpstr>PowerPoint Presentation</vt:lpstr>
      <vt:lpstr>PowerPoint Presentation</vt:lpstr>
      <vt:lpstr>Widowhood</vt:lpstr>
      <vt:lpstr>PowerPoint Presentation</vt:lpstr>
      <vt:lpstr>Regular in attendance? Live in Temple quarters itself?</vt:lpstr>
      <vt:lpstr>PowerPoint Presentation</vt:lpstr>
      <vt:lpstr>Fasting</vt:lpstr>
      <vt:lpstr>PowerPoint Presentation</vt:lpstr>
      <vt:lpstr>God gives gifts; we give thanks in return</vt:lpstr>
      <vt:lpstr>PowerPoint Presentation</vt:lpstr>
      <vt:lpstr>Can an aged person do good in speaking of Christ?</vt:lpstr>
      <vt:lpstr>Anna confessed God, spoke to people about redemption of Christ</vt:lpstr>
      <vt:lpstr>Anna confessed God, spoke to people about redemption of Christ</vt:lpstr>
      <vt:lpstr>Anna could have spent her time in gossip</vt:lpstr>
      <vt:lpstr>Simeon and Anna still show . . .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1183</cp:revision>
  <dcterms:created xsi:type="dcterms:W3CDTF">2011-08-18T15:42:19Z</dcterms:created>
  <dcterms:modified xsi:type="dcterms:W3CDTF">2023-04-15T02:15:37Z</dcterms:modified>
</cp:coreProperties>
</file>