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8" r:id="rId2"/>
    <p:sldId id="268" r:id="rId3"/>
    <p:sldId id="309" r:id="rId4"/>
    <p:sldId id="305" r:id="rId5"/>
    <p:sldId id="306" r:id="rId6"/>
    <p:sldId id="307" r:id="rId7"/>
    <p:sldId id="259" r:id="rId8"/>
    <p:sldId id="260" r:id="rId9"/>
    <p:sldId id="261" r:id="rId10"/>
    <p:sldId id="262" r:id="rId11"/>
    <p:sldId id="283" r:id="rId12"/>
    <p:sldId id="263" r:id="rId13"/>
    <p:sldId id="264" r:id="rId14"/>
    <p:sldId id="265" r:id="rId15"/>
    <p:sldId id="314" r:id="rId16"/>
    <p:sldId id="299" r:id="rId17"/>
    <p:sldId id="257" r:id="rId18"/>
    <p:sldId id="275" r:id="rId19"/>
    <p:sldId id="273" r:id="rId20"/>
    <p:sldId id="310" r:id="rId21"/>
    <p:sldId id="311" r:id="rId22"/>
    <p:sldId id="312" r:id="rId23"/>
    <p:sldId id="313" r:id="rId24"/>
    <p:sldId id="315" r:id="rId25"/>
    <p:sldId id="267" r:id="rId26"/>
    <p:sldId id="316" r:id="rId27"/>
    <p:sldId id="318" r:id="rId28"/>
    <p:sldId id="319" r:id="rId29"/>
    <p:sldId id="30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835" autoAdjust="0"/>
  </p:normalViewPr>
  <p:slideViewPr>
    <p:cSldViewPr snapToGrid="0">
      <p:cViewPr varScale="1">
        <p:scale>
          <a:sx n="78" d="100"/>
          <a:sy n="78" d="100"/>
        </p:scale>
        <p:origin x="15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5BA55-E60D-426B-87CF-4A2C1AE3900A}" type="datetimeFigureOut">
              <a:rPr lang="en-US" smtClean="0"/>
              <a:t>4/22/2023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2A7F5-2A46-41AF-9EEB-8A2B8E593E31}" type="slidenum">
              <a:rPr lang="en-US" smtClean="0"/>
              <a:t>‹#›</a:t>
            </a:fld>
            <a:endParaRPr lang="en-US"/>
          </a:p>
        </p:txBody>
      </p:sp>
    </p:spTree>
    <p:extLst>
      <p:ext uri="{BB962C8B-B14F-4D97-AF65-F5344CB8AC3E}">
        <p14:creationId xmlns:p14="http://schemas.microsoft.com/office/powerpoint/2010/main" val="3854072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A5BFA-09B1-475C-B3F1-484038974337}" type="slidenum">
              <a:rPr lang="en-US" smtClean="0"/>
              <a:t>2</a:t>
            </a:fld>
            <a:endParaRPr lang="en-US"/>
          </a:p>
        </p:txBody>
      </p:sp>
    </p:spTree>
    <p:extLst>
      <p:ext uri="{BB962C8B-B14F-4D97-AF65-F5344CB8AC3E}">
        <p14:creationId xmlns:p14="http://schemas.microsoft.com/office/powerpoint/2010/main" val="342794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12</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13</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14</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16</a:t>
            </a:fld>
            <a:endParaRPr lang="en-US"/>
          </a:p>
        </p:txBody>
      </p:sp>
    </p:spTree>
    <p:extLst>
      <p:ext uri="{BB962C8B-B14F-4D97-AF65-F5344CB8AC3E}">
        <p14:creationId xmlns:p14="http://schemas.microsoft.com/office/powerpoint/2010/main" val="1983947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A7F5-2A46-41AF-9EEB-8A2B8E593E31}" type="slidenum">
              <a:rPr lang="en-US" smtClean="0"/>
              <a:t>17</a:t>
            </a:fld>
            <a:endParaRPr lang="en-US"/>
          </a:p>
        </p:txBody>
      </p:sp>
    </p:spTree>
    <p:extLst>
      <p:ext uri="{BB962C8B-B14F-4D97-AF65-F5344CB8AC3E}">
        <p14:creationId xmlns:p14="http://schemas.microsoft.com/office/powerpoint/2010/main" val="2687727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A2A541F-1204-4078-B976-6DC5C36296C4}" type="slidenum">
              <a:rPr lang="en-US" smtClean="0"/>
              <a:t>18</a:t>
            </a:fld>
            <a:endParaRPr lang="en-US"/>
          </a:p>
        </p:txBody>
      </p:sp>
    </p:spTree>
    <p:extLst>
      <p:ext uri="{BB962C8B-B14F-4D97-AF65-F5344CB8AC3E}">
        <p14:creationId xmlns:p14="http://schemas.microsoft.com/office/powerpoint/2010/main" val="261113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9B5A3D-F4E2-4685-B31D-31FBD655DEEB}" type="slidenum">
              <a:rPr lang="en-US" smtClean="0"/>
              <a:t>19</a:t>
            </a:fld>
            <a:endParaRPr lang="en-US"/>
          </a:p>
        </p:txBody>
      </p:sp>
    </p:spTree>
    <p:extLst>
      <p:ext uri="{BB962C8B-B14F-4D97-AF65-F5344CB8AC3E}">
        <p14:creationId xmlns:p14="http://schemas.microsoft.com/office/powerpoint/2010/main" val="1725829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25</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26</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9B5A3D-F4E2-4685-B31D-31FBD655DEEB}" type="slidenum">
              <a:rPr lang="en-US" smtClean="0"/>
              <a:t>29</a:t>
            </a:fld>
            <a:endParaRPr lang="en-US"/>
          </a:p>
        </p:txBody>
      </p:sp>
    </p:spTree>
    <p:extLst>
      <p:ext uri="{BB962C8B-B14F-4D97-AF65-F5344CB8AC3E}">
        <p14:creationId xmlns:p14="http://schemas.microsoft.com/office/powerpoint/2010/main" val="73129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C7C7AAC7-D160-41F9-A221-9CBCBCDFF392}" type="slidenum">
              <a:rPr lang="en-US" smtClean="0"/>
              <a:t>4</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5</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6</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7</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8</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9</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C7C7AAC7-D160-41F9-A221-9CBCBCDFF392}" type="slidenum">
              <a:rPr lang="en-US" smtClean="0"/>
              <a:t>10</a:t>
            </a:fld>
            <a:endParaRPr lang="en-US"/>
          </a:p>
        </p:txBody>
      </p:sp>
    </p:spTree>
    <p:extLst>
      <p:ext uri="{BB962C8B-B14F-4D97-AF65-F5344CB8AC3E}">
        <p14:creationId xmlns:p14="http://schemas.microsoft.com/office/powerpoint/2010/main" val="2570607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CA5BFA-09B1-475C-B3F1-484038974337}" type="slidenum">
              <a:rPr lang="en-US" smtClean="0"/>
              <a:t>11</a:t>
            </a:fld>
            <a:endParaRPr lang="en-US"/>
          </a:p>
        </p:txBody>
      </p:sp>
    </p:spTree>
    <p:extLst>
      <p:ext uri="{BB962C8B-B14F-4D97-AF65-F5344CB8AC3E}">
        <p14:creationId xmlns:p14="http://schemas.microsoft.com/office/powerpoint/2010/main" val="412236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B686-692B-BC55-CE70-96CAB14DDFC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58A1292-F6C2-546F-4AE3-9E419B9EDCC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B431900-5582-0FAB-D3D9-9B3DD3BEBFF3}"/>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5" name="Footer Placeholder 4">
            <a:extLst>
              <a:ext uri="{FF2B5EF4-FFF2-40B4-BE49-F238E27FC236}">
                <a16:creationId xmlns:a16="http://schemas.microsoft.com/office/drawing/2014/main" id="{F0785C41-7535-518E-B57A-6A9C3EDCE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70C1B-75B8-1930-60A6-402E82F7C3A4}"/>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208793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B63-308C-7F16-B799-9E03991356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1D3BF-8711-6135-2515-A4F986D48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81506-1A65-8F0B-7E4E-DB7D100EF881}"/>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5" name="Footer Placeholder 4">
            <a:extLst>
              <a:ext uri="{FF2B5EF4-FFF2-40B4-BE49-F238E27FC236}">
                <a16:creationId xmlns:a16="http://schemas.microsoft.com/office/drawing/2014/main" id="{CB2FA0BC-33D4-18B0-818A-D1BFCE869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F2882-1E9B-0A61-84EA-66498DEED79A}"/>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3831325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1CBAE5-D928-A699-D8B0-CE3C3BCFD42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9DCBC3-3F6D-2BAB-EED7-604A92BB4F7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DCE5E-D232-43EA-DDF1-0CF76C4EAE9D}"/>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5" name="Footer Placeholder 4">
            <a:extLst>
              <a:ext uri="{FF2B5EF4-FFF2-40B4-BE49-F238E27FC236}">
                <a16:creationId xmlns:a16="http://schemas.microsoft.com/office/drawing/2014/main" id="{E359427C-8559-D76C-0FDD-4403680B6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7AB03-5D1E-A175-048F-F15755C55824}"/>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354026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3076-F01A-3EB1-7B3F-D8F6C1699F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155192-DE03-333F-27FA-65ECF9A5A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D9257-C12D-632A-1BD3-60778F7380F9}"/>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5" name="Footer Placeholder 4">
            <a:extLst>
              <a:ext uri="{FF2B5EF4-FFF2-40B4-BE49-F238E27FC236}">
                <a16:creationId xmlns:a16="http://schemas.microsoft.com/office/drawing/2014/main" id="{01666404-37B0-46EF-AD6C-2C529D6AE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19045-2883-49DA-F0CF-477B29B3A3AC}"/>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35245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64B4-7E48-D26A-9A2B-66BC35AF068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BB91E96-36D9-9E66-2770-ABFD425E218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1F5FC4-B3AC-8C39-55C6-655A19ADD748}"/>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5" name="Footer Placeholder 4">
            <a:extLst>
              <a:ext uri="{FF2B5EF4-FFF2-40B4-BE49-F238E27FC236}">
                <a16:creationId xmlns:a16="http://schemas.microsoft.com/office/drawing/2014/main" id="{96025F5C-E32D-51B9-8D14-878CB0150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54A8B-1EF2-2BDA-7B87-F6CC4F564E62}"/>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3947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76AE-FA9E-A949-74E3-EE4FE2A18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F4AA45-0650-DC27-14A9-40628545C60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500239-7D63-0080-3916-3294D741D0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A51191-17AF-1D36-E8ED-587D330194C8}"/>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6" name="Footer Placeholder 5">
            <a:extLst>
              <a:ext uri="{FF2B5EF4-FFF2-40B4-BE49-F238E27FC236}">
                <a16:creationId xmlns:a16="http://schemas.microsoft.com/office/drawing/2014/main" id="{CD406882-027A-C039-87DD-44430BF14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06B807-D8CA-5126-4D80-AE92811EAFB7}"/>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2633662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F67D-8820-DE00-8663-9AAE9C14950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148195-E1D7-6297-8CA4-B8D18933BC9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E2AFE03-A75C-4495-91BC-F09DB226443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F3EB02-C86C-BEC9-F095-ADBE952A11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924B7-55DA-79AC-EE9B-DBB1B25A091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22C2C9-A785-6DBD-7E57-9BF82F276C53}"/>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8" name="Footer Placeholder 7">
            <a:extLst>
              <a:ext uri="{FF2B5EF4-FFF2-40B4-BE49-F238E27FC236}">
                <a16:creationId xmlns:a16="http://schemas.microsoft.com/office/drawing/2014/main" id="{5DEB18E3-D291-EC07-00CD-0CC667B4A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C2D9E1-CDB7-1186-4E07-8F87B29BE624}"/>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109058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1777F-01F5-1885-642A-F5E3342343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85F1B4-4C87-218C-3F25-27365FEF4399}"/>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4" name="Footer Placeholder 3">
            <a:extLst>
              <a:ext uri="{FF2B5EF4-FFF2-40B4-BE49-F238E27FC236}">
                <a16:creationId xmlns:a16="http://schemas.microsoft.com/office/drawing/2014/main" id="{396AA748-9E7B-6CBF-3F9F-404E591089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E0AC5B-C301-FF77-18DB-A6D6802A2EB7}"/>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268759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2C1783-500F-3ECA-6A1D-89E82BFAF0BD}"/>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3" name="Footer Placeholder 2">
            <a:extLst>
              <a:ext uri="{FF2B5EF4-FFF2-40B4-BE49-F238E27FC236}">
                <a16:creationId xmlns:a16="http://schemas.microsoft.com/office/drawing/2014/main" id="{8D08E715-D0BF-5EB8-1502-BF9C8C93E3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8C2AE1-5BEF-EDFE-BB57-689088C170C2}"/>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4088069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9D4-2F7E-BD7E-0A9C-B88C3A4BD0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D1F4938-5739-9FF6-8D93-3B561441C9A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CFC3D-F947-8E49-0BB3-59CBAA4C61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078F84-4EC6-CA95-9894-F4FF301F1885}"/>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6" name="Footer Placeholder 5">
            <a:extLst>
              <a:ext uri="{FF2B5EF4-FFF2-40B4-BE49-F238E27FC236}">
                <a16:creationId xmlns:a16="http://schemas.microsoft.com/office/drawing/2014/main" id="{0352EE9A-B0F2-27BE-D33C-B3D6F95A5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691C3-BA9B-720A-0059-43166FC9838A}"/>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1802350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B4513-CD80-FFB0-4523-363A3445986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2B2C73C-A4EE-06ED-6761-30E9BF335BF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96DC5C0-D0E9-CAC2-C413-0772BFF4A7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F23D377-CF32-5986-59E7-4217A245AE0D}"/>
              </a:ext>
            </a:extLst>
          </p:cNvPr>
          <p:cNvSpPr>
            <a:spLocks noGrp="1"/>
          </p:cNvSpPr>
          <p:nvPr>
            <p:ph type="dt" sz="half" idx="10"/>
          </p:nvPr>
        </p:nvSpPr>
        <p:spPr/>
        <p:txBody>
          <a:bodyPr/>
          <a:lstStyle/>
          <a:p>
            <a:fld id="{823F79D9-5785-439D-8A16-7DED7C1AF484}" type="datetimeFigureOut">
              <a:rPr lang="en-US" smtClean="0"/>
              <a:t>4/22/2023</a:t>
            </a:fld>
            <a:endParaRPr lang="en-US"/>
          </a:p>
        </p:txBody>
      </p:sp>
      <p:sp>
        <p:nvSpPr>
          <p:cNvPr id="6" name="Footer Placeholder 5">
            <a:extLst>
              <a:ext uri="{FF2B5EF4-FFF2-40B4-BE49-F238E27FC236}">
                <a16:creationId xmlns:a16="http://schemas.microsoft.com/office/drawing/2014/main" id="{CBCBE18A-23A0-3F56-E7EC-5C40D41E5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C0EA5-E093-84E2-4679-5BFE42764B35}"/>
              </a:ext>
            </a:extLst>
          </p:cNvPr>
          <p:cNvSpPr>
            <a:spLocks noGrp="1"/>
          </p:cNvSpPr>
          <p:nvPr>
            <p:ph type="sldNum" sz="quarter" idx="12"/>
          </p:nvPr>
        </p:nvSpPr>
        <p:spPr/>
        <p:txBody>
          <a:bodyPr/>
          <a:lstStyle/>
          <a:p>
            <a:fld id="{1CF2DCAD-7FE1-49FE-B18F-32BAC9AEB3A5}" type="slidenum">
              <a:rPr lang="en-US" smtClean="0"/>
              <a:t>‹#›</a:t>
            </a:fld>
            <a:endParaRPr lang="en-US"/>
          </a:p>
        </p:txBody>
      </p:sp>
    </p:spTree>
    <p:extLst>
      <p:ext uri="{BB962C8B-B14F-4D97-AF65-F5344CB8AC3E}">
        <p14:creationId xmlns:p14="http://schemas.microsoft.com/office/powerpoint/2010/main" val="4066235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AE87F-5213-3CBF-F06B-8A4255C78A0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7D936D-BD6D-38FB-02FF-045CF823779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441A2-D12E-C5AD-0946-D51E84EB23A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3F79D9-5785-439D-8A16-7DED7C1AF484}" type="datetimeFigureOut">
              <a:rPr lang="en-US" smtClean="0"/>
              <a:t>4/22/2023</a:t>
            </a:fld>
            <a:endParaRPr lang="en-US"/>
          </a:p>
        </p:txBody>
      </p:sp>
      <p:sp>
        <p:nvSpPr>
          <p:cNvPr id="5" name="Footer Placeholder 4">
            <a:extLst>
              <a:ext uri="{FF2B5EF4-FFF2-40B4-BE49-F238E27FC236}">
                <a16:creationId xmlns:a16="http://schemas.microsoft.com/office/drawing/2014/main" id="{784C6F24-0C1B-5119-5CAB-18464C9DF44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D302FF-D8D9-603A-E9A7-FC5DF030C1E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F2DCAD-7FE1-49FE-B18F-32BAC9AEB3A5}" type="slidenum">
              <a:rPr lang="en-US" smtClean="0"/>
              <a:t>‹#›</a:t>
            </a:fld>
            <a:endParaRPr lang="en-US"/>
          </a:p>
        </p:txBody>
      </p:sp>
    </p:spTree>
    <p:extLst>
      <p:ext uri="{BB962C8B-B14F-4D97-AF65-F5344CB8AC3E}">
        <p14:creationId xmlns:p14="http://schemas.microsoft.com/office/powerpoint/2010/main" val="2072716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hyperlink" Target="https://www.google.com/url?sa=i&amp;rct=j&amp;q=&amp;esrc=s&amp;source=images&amp;cd=&amp;cad=rja&amp;uact=8&amp;ved=0ahUKEwj6zKu4-qfWAhXL4yYKHU5GBooQjRwIBw&amp;url=https://www.amazon.com/Go-Diego-Great-Dinosaur-Rescue/dp/B000BYRCCY&amp;psig=AFQjCNHla3fmwhGmwuwOlCeh0EJzZhu3JA&amp;ust=1505591193541196" TargetMode="External"/><Relationship Id="rId3" Type="http://schemas.openxmlformats.org/officeDocument/2006/relationships/hyperlink" Target="https://www.google.com/url?sa=i&amp;rct=j&amp;q=&amp;esrc=s&amp;source=images&amp;cd=&amp;cad=rja&amp;uact=8&amp;ved=0ahUKEwjAz9GY-afWAhWI2SYKHdjxDeQQjRwIBw&amp;url=https://www.amazon.com/Land-Before-Time-Blu-ray/dp/B0126M38N0&amp;psig=AFQjCNE_M5dZSFjzlof2HmQBQP0gI8lXOw&amp;ust=1505590864003002" TargetMode="External"/><Relationship Id="rId7" Type="http://schemas.openxmlformats.org/officeDocument/2006/relationships/hyperlink" Target="https://www.google.com/url?sa=i&amp;rct=j&amp;q=&amp;esrc=s&amp;source=images&amp;cd=&amp;cad=rja&amp;uact=8&amp;ved=0ahUKEwjT157R-afWAhWE4SYKHf0zBM4QjRwIBw&amp;url=http://www.toonbarn.com/tag/dinosaur-train/&amp;psig=AFQjCNHLdj0CA5DSUvA-RpxfS2mT6KPgXQ&amp;ust=1505590972962854" TargetMode="External"/><Relationship Id="rId12"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hyperlink" Target="https://www.google.com/url?sa=i&amp;rct=j&amp;q=&amp;esrc=s&amp;source=images&amp;cd=&amp;cad=rja&amp;uact=8&amp;ved=0ahUKEwiu5cil-qfWAhXGKCYKHa9iCBcQjRwIBw&amp;url=https://www.amazon.ca/Dino-Dan-Trackers/dp/B005702CN6&amp;psig=AFQjCNFHuukAVBHk49DTS1q1FbfHvagbpQ&amp;ust=1505591146441350" TargetMode="External"/><Relationship Id="rId5" Type="http://schemas.openxmlformats.org/officeDocument/2006/relationships/hyperlink" Target="https://www.google.com/url?sa=i&amp;rct=j&amp;q=&amp;esrc=s&amp;source=images&amp;cd=&amp;cad=rja&amp;uact=8&amp;ved=0ahUKEwjPrIOv-afWAhVHSyYKHWsqCy0QjRwIBw&amp;url=http://www.iceagemovies.com/&amp;psig=AFQjCNH_BB9gl-vHspiSoIVcs8jVYyHCmw&amp;ust=1505590909500387" TargetMode="External"/><Relationship Id="rId10" Type="http://schemas.openxmlformats.org/officeDocument/2006/relationships/image" Target="../media/image20.jpeg"/><Relationship Id="rId4" Type="http://schemas.openxmlformats.org/officeDocument/2006/relationships/image" Target="../media/image17.jpeg"/><Relationship Id="rId9" Type="http://schemas.openxmlformats.org/officeDocument/2006/relationships/hyperlink" Target="https://www.google.com/url?sa=i&amp;rct=j&amp;q=&amp;esrc=s&amp;source=images&amp;cd=&amp;cad=rja&amp;uact=8&amp;ved=0ahUKEwickfuJ-qfWAhVI5SYKHTUOAzEQjRwIBw&amp;url=https://www.rottentomatoes.com/m/1097046_dinosaur&amp;psig=AFQjCNHnSDSG-mQpFVsc-0Z2wODcJMf2Cg&amp;ust=1505591098907627" TargetMode="External"/><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QqLTi96fWAhVC4yYKHdSLCWkQjRwIBw&amp;url=http://clipartsign.com/image/18515/&amp;psig=AFQjCNFdNkq2h9iLfL3Wa4m_cV6W0JpHBA&amp;ust=150559048012344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s://www.google.com/url?sa=i&amp;rct=j&amp;q=&amp;esrc=s&amp;source=images&amp;cd=&amp;cad=rja&amp;uact=8&amp;ved=0ahUKEwj92vuJgqjWAhWBQSYKHcIiDUMQjRwIBw&amp;url=https://www.pinterest.com/pin/341851427941375609/&amp;psig=AFQjCNHM7xW9baxzaKx7uzszO4iSC1Ug0w&amp;ust=150559323560642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o-KmApenWAhVGWCYKHblMCXUQjRwIBw&amp;url=http://www.clker.com/clipart-red-wrong-cross.html&amp;psig=AOvVaw0z-9DWHsEH6oZutyrBfw96&amp;ust=1507836004509673" TargetMode="External"/><Relationship Id="rId5" Type="http://schemas.openxmlformats.org/officeDocument/2006/relationships/image" Target="../media/image33.png"/><Relationship Id="rId4" Type="http://schemas.openxmlformats.org/officeDocument/2006/relationships/hyperlink" Target="http://www.google.com/url?sa=i&amp;rct=j&amp;q=&amp;esrc=s&amp;source=images&amp;cd=&amp;cad=rja&amp;uact=8&amp;ved=0ahUKEwiLgqerpOnWAhUFQSYKHUaRCrUQjRwIBw&amp;url=http://clipartsign.com/image/14732/&amp;psig=AOvVaw2dqmqR-p7fEjGtCDUNpO8e&amp;ust=150783581493114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E87jlvYTVAhXF1CYKHaHlBrwQjRwIBw&amp;url=http://bulawayo24.com/index-id-opinion-sc-columnist-byo-89036.html&amp;psig=AFQjCNHYEPOfkv9gPjsbXNEn4kGgzQ-LTQ&amp;ust=149997417322852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k9Pf-hrDWAhXIbSYKHcEBDmoQjRwIBw&amp;url=https://www.quora.com/Do-atheists-need-spirituality&amp;psig=AFQjCNGRzoNOEI2PgvdCGhxXMlw0Sl6adw&amp;ust=150586934184501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8hZXh8afWAhVH5SYKHfpcCL0QjRwIBw&amp;url=https://chasmosaurs.blogspot.com/2015/03/vintage-dinosaur-art-i-can-read-about.html&amp;psig=AFQjCNHcgnYqL-IhAgzNg9WzTsVgbjOlXQ&amp;ust=150558886525974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google.com/url?sa=i&amp;rct=j&amp;q=&amp;esrc=s&amp;source=images&amp;cd=&amp;cad=rja&amp;uact=8&amp;ved=0ahUKEwjvj4LD96fWAhXBPCYKHWtUCS4QjRwIBw&amp;url=http://bagienny.info/h6nKxAsFK4R0C6CQn|Hp4P8Od7abowvC9PZjqw6|nbhlIqP07Ctda35xSJ|*ylhNwi0bnkXaASomScIDUvTrAg/&amp;psig=AFQjCNFno_fxCHJLNxJatfuvDqEdkJdLew&amp;ust=1505590416959151" TargetMode="External"/><Relationship Id="rId7" Type="http://schemas.openxmlformats.org/officeDocument/2006/relationships/hyperlink" Target="https://www.google.com/url?sa=i&amp;rct=j&amp;q=&amp;esrc=s&amp;source=images&amp;cd=&amp;cad=rja&amp;uact=8&amp;ved=0ahUKEwj04rfq96fWAhUESCYKHeRGBHoQjRwIBw&amp;url=http://dora.wikia.com/wiki/File:24.png&amp;psig=AFQjCNFdNkq2h9iLfL3Wa4m_cV6W0JpHBA&amp;ust=150559048012344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6.png"/><Relationship Id="rId5" Type="http://schemas.openxmlformats.org/officeDocument/2006/relationships/hyperlink" Target="https://www.google.com/url?sa=i&amp;rct=j&amp;q=&amp;esrc=s&amp;source=images&amp;cd=&amp;cad=rja&amp;uact=8&amp;ved=0ahUKEwjD5qbS96fWAhVKOCYKHbAuCcEQjRwIBw&amp;url=https://www.pinterest.com/nancymalatesta/elmo-pictures/&amp;psig=AFQjCNGtvK--MbEWmqFHH649UtC8X2BfiQ&amp;ust=1505590446602688" TargetMode="External"/><Relationship Id="rId10" Type="http://schemas.openxmlformats.org/officeDocument/2006/relationships/image" Target="../media/image15.gif"/><Relationship Id="rId4" Type="http://schemas.openxmlformats.org/officeDocument/2006/relationships/image" Target="../media/image12.jpeg"/><Relationship Id="rId9" Type="http://schemas.openxmlformats.org/officeDocument/2006/relationships/hyperlink" Target="https://www.google.com/url?sa=i&amp;rct=j&amp;q=&amp;esrc=s&amp;source=images&amp;cd=&amp;cad=rja&amp;uact=8&amp;ved=0ahUKEwjH58KA-KfWAhVH7yYKHWE9AWMQjRwIBw&amp;url=http://www.cartoon-clipart.co/bobthebuilder.html&amp;psig=AFQjCNFxNtmUah4PUBVZ3ZqgoiDKzPpD4w&amp;ust=150559054259094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brews 11 - Handout">
            <a:extLst>
              <a:ext uri="{FF2B5EF4-FFF2-40B4-BE49-F238E27FC236}">
                <a16:creationId xmlns:a16="http://schemas.microsoft.com/office/drawing/2014/main" id="{7EAFF136-D38A-2324-BC7F-9242D3196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11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the land before tim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822"/>
          <a:stretch/>
        </p:blipFill>
        <p:spPr bwMode="auto">
          <a:xfrm>
            <a:off x="3810" y="1066800"/>
            <a:ext cx="3000375" cy="228599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ice age">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86" t="2154" r="3305" b="11208"/>
          <a:stretch/>
        </p:blipFill>
        <p:spPr bwMode="auto">
          <a:xfrm>
            <a:off x="3810" y="3505200"/>
            <a:ext cx="3019425" cy="215247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dinosaur trai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2775" y="1066799"/>
            <a:ext cx="2895600" cy="228599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dinosaur movi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1066800"/>
            <a:ext cx="2971800" cy="2285999"/>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Related imag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9915" y="3505200"/>
            <a:ext cx="2895600" cy="2152471"/>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mage result for the great dinosaur rescue">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3505200"/>
            <a:ext cx="2971800" cy="215247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0" y="1"/>
            <a:ext cx="9144000" cy="882868"/>
          </a:xfrm>
        </p:spPr>
        <p:txBody>
          <a:bodyPr>
            <a:noAutofit/>
          </a:bodyPr>
          <a:lstStyle/>
          <a:p>
            <a:pPr algn="ctr"/>
            <a:r>
              <a:rPr lang="en-US" sz="7000" b="1" u="sng" dirty="0">
                <a:latin typeface="Rockwell" panose="02060603020205020403" pitchFamily="18" charset="0"/>
              </a:rPr>
              <a:t>Brainwashing</a:t>
            </a:r>
            <a:endParaRPr lang="en-US" sz="7000" u="sng" dirty="0">
              <a:latin typeface="Rockwell" panose="02060603020205020403" pitchFamily="18" charset="0"/>
            </a:endParaRPr>
          </a:p>
        </p:txBody>
      </p:sp>
      <p:sp>
        <p:nvSpPr>
          <p:cNvPr id="2" name="Rectangle 1"/>
          <p:cNvSpPr/>
          <p:nvPr/>
        </p:nvSpPr>
        <p:spPr>
          <a:xfrm>
            <a:off x="0" y="5657671"/>
            <a:ext cx="9144000" cy="1200329"/>
          </a:xfrm>
          <a:prstGeom prst="rect">
            <a:avLst/>
          </a:prstGeom>
        </p:spPr>
        <p:txBody>
          <a:bodyPr wrap="square">
            <a:spAutoFit/>
          </a:bodyPr>
          <a:lstStyle/>
          <a:p>
            <a:r>
              <a:rPr lang="en-US" sz="2400" b="1" dirty="0"/>
              <a:t>2 Cor 11:14-15</a:t>
            </a:r>
            <a:r>
              <a:rPr lang="en-US" sz="2400" dirty="0"/>
              <a:t> – “…Satan disguises himself as an angel of light. Therefore it is not surprising if his servants also disguise themselves as servants of righteousness, whose end will be according to their deeds.”</a:t>
            </a:r>
          </a:p>
        </p:txBody>
      </p:sp>
    </p:spTree>
    <p:extLst>
      <p:ext uri="{BB962C8B-B14F-4D97-AF65-F5344CB8AC3E}">
        <p14:creationId xmlns:p14="http://schemas.microsoft.com/office/powerpoint/2010/main" val="379501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462"/>
                                        </p:tgtEl>
                                        <p:attrNameLst>
                                          <p:attrName>style.visibility</p:attrName>
                                        </p:attrNameLst>
                                      </p:cBhvr>
                                      <p:to>
                                        <p:strVal val="visible"/>
                                      </p:to>
                                    </p:set>
                                    <p:animEffect transition="in" filter="fade">
                                      <p:cBhvr>
                                        <p:cTn id="11" dur="500"/>
                                        <p:tgtEl>
                                          <p:spTgt spid="194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464"/>
                                        </p:tgtEl>
                                        <p:attrNameLst>
                                          <p:attrName>style.visibility</p:attrName>
                                        </p:attrNameLst>
                                      </p:cBhvr>
                                      <p:to>
                                        <p:strVal val="visible"/>
                                      </p:to>
                                    </p:set>
                                    <p:animEffect transition="in" filter="fade">
                                      <p:cBhvr>
                                        <p:cTn id="15" dur="500"/>
                                        <p:tgtEl>
                                          <p:spTgt spid="1946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500"/>
                                        <p:tgtEl>
                                          <p:spTgt spid="1946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466"/>
                                        </p:tgtEl>
                                        <p:attrNameLst>
                                          <p:attrName>style.visibility</p:attrName>
                                        </p:attrNameLst>
                                      </p:cBhvr>
                                      <p:to>
                                        <p:strVal val="visible"/>
                                      </p:to>
                                    </p:set>
                                    <p:animEffect transition="in" filter="fade">
                                      <p:cBhvr>
                                        <p:cTn id="23" dur="500"/>
                                        <p:tgtEl>
                                          <p:spTgt spid="1946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468"/>
                                        </p:tgtEl>
                                        <p:attrNameLst>
                                          <p:attrName>style.visibility</p:attrName>
                                        </p:attrNameLst>
                                      </p:cBhvr>
                                      <p:to>
                                        <p:strVal val="visible"/>
                                      </p:to>
                                    </p:set>
                                    <p:animEffect transition="in" filter="fade">
                                      <p:cBhvr>
                                        <p:cTn id="27" dur="500"/>
                                        <p:tgtEl>
                                          <p:spTgt spid="1946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4000" cy="961696"/>
          </a:xfrm>
        </p:spPr>
        <p:txBody>
          <a:bodyPr>
            <a:noAutofit/>
          </a:bodyPr>
          <a:lstStyle/>
          <a:p>
            <a:pPr algn="ctr"/>
            <a:r>
              <a:rPr lang="en-US" sz="7000" b="1" u="sng" dirty="0">
                <a:latin typeface="Rockwell" panose="02060603020205020403" pitchFamily="18" charset="0"/>
              </a:rPr>
              <a:t>Brainwashing</a:t>
            </a:r>
            <a:endParaRPr lang="en-US" sz="7000" u="sng" dirty="0">
              <a:latin typeface="Rockwell" panose="02060603020205020403" pitchFamily="18" charset="0"/>
            </a:endParaRPr>
          </a:p>
        </p:txBody>
      </p:sp>
      <p:sp>
        <p:nvSpPr>
          <p:cNvPr id="5" name="Rectangle 4"/>
          <p:cNvSpPr/>
          <p:nvPr/>
        </p:nvSpPr>
        <p:spPr>
          <a:xfrm>
            <a:off x="2895600" y="1078399"/>
            <a:ext cx="6243403" cy="2123658"/>
          </a:xfrm>
          <a:prstGeom prst="rect">
            <a:avLst/>
          </a:prstGeom>
        </p:spPr>
        <p:txBody>
          <a:bodyPr wrap="square">
            <a:spAutoFit/>
          </a:bodyPr>
          <a:lstStyle/>
          <a:p>
            <a:r>
              <a:rPr lang="en-US" sz="2200" b="1" u="sng" dirty="0"/>
              <a:t>Deborah </a:t>
            </a:r>
            <a:r>
              <a:rPr lang="en-US" sz="2200" b="1" u="sng" dirty="0" err="1"/>
              <a:t>Kelemen</a:t>
            </a:r>
            <a:r>
              <a:rPr lang="en-US" sz="2200" dirty="0"/>
              <a:t> – “…capitalizing on young children’s drive for coherent explanation, factual knowledge, and interest in trait function, </a:t>
            </a:r>
            <a:r>
              <a:rPr lang="en-US" sz="2200" u="sng" dirty="0"/>
              <a:t>along with their affinity for picture storybooks</a:t>
            </a:r>
            <a:r>
              <a:rPr lang="en-US" sz="2200" dirty="0"/>
              <a:t>, is a viable initial step toward overcoming conceptual pitfalls that can undermine later learning about adaptation.”</a:t>
            </a:r>
          </a:p>
        </p:txBody>
      </p:sp>
      <p:pic>
        <p:nvPicPr>
          <p:cNvPr id="1026" name="Picture 2" descr="Image result for deborah kelemen"/>
          <p:cNvPicPr>
            <a:picLocks noChangeAspect="1" noChangeArrowheads="1"/>
          </p:cNvPicPr>
          <p:nvPr/>
        </p:nvPicPr>
        <p:blipFill rotWithShape="1">
          <a:blip r:embed="rId3">
            <a:extLst>
              <a:ext uri="{28A0092B-C50C-407E-A947-70E740481C1C}">
                <a14:useLocalDpi xmlns:a14="http://schemas.microsoft.com/office/drawing/2010/main" val="0"/>
              </a:ext>
            </a:extLst>
          </a:blip>
          <a:srcRect l="25032" t="12598" r="7520"/>
          <a:stretch/>
        </p:blipFill>
        <p:spPr bwMode="auto">
          <a:xfrm>
            <a:off x="1" y="1104632"/>
            <a:ext cx="2895599" cy="2479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eborah kele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 y="3583721"/>
            <a:ext cx="2890605" cy="3284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95601" y="3348420"/>
            <a:ext cx="6243400" cy="3477875"/>
          </a:xfrm>
          <a:prstGeom prst="rect">
            <a:avLst/>
          </a:prstGeom>
        </p:spPr>
        <p:txBody>
          <a:bodyPr wrap="square">
            <a:spAutoFit/>
          </a:bodyPr>
          <a:lstStyle/>
          <a:p>
            <a:r>
              <a:rPr lang="en-US" sz="2200" dirty="0"/>
              <a:t>“…children in early elementary school can be taught the basic logic of adaptation by natural selection via a brief but comprehensive storybook intervention…the intervention resulted in approximately 40-fold increases in children’s odds of increasing their factual and theoretical understanding.” (Young Children Can Be Taught Basic Natural Selection Using a Picture-Storybook Intervention, 2014, </a:t>
            </a:r>
            <a:r>
              <a:rPr lang="en-US" sz="2200" i="1" dirty="0"/>
              <a:t>Psychological Science</a:t>
            </a:r>
            <a:r>
              <a:rPr lang="en-US" sz="2200" dirty="0"/>
              <a:t>. 25(4): 893–902)</a:t>
            </a:r>
            <a:endParaRPr lang="en-US" dirty="0"/>
          </a:p>
        </p:txBody>
      </p:sp>
    </p:spTree>
    <p:extLst>
      <p:ext uri="{BB962C8B-B14F-4D97-AF65-F5344CB8AC3E}">
        <p14:creationId xmlns:p14="http://schemas.microsoft.com/office/powerpoint/2010/main" val="256587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Image result for dora clip art">
            <a:hlinkClick r:id="rId3"/>
          </p:cNvPr>
          <p:cNvSpPr>
            <a:spLocks noChangeAspect="1" noChangeArrowheads="1"/>
          </p:cNvSpPr>
          <p:nvPr/>
        </p:nvSpPr>
        <p:spPr bwMode="auto">
          <a:xfrm>
            <a:off x="38100" y="-1036638"/>
            <a:ext cx="28098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result for dora clip art">
            <a:hlinkClick r:id="rId3"/>
          </p:cNvPr>
          <p:cNvSpPr>
            <a:spLocks noChangeAspect="1" noChangeArrowheads="1"/>
          </p:cNvSpPr>
          <p:nvPr/>
        </p:nvSpPr>
        <p:spPr bwMode="auto">
          <a:xfrm>
            <a:off x="190500" y="-884238"/>
            <a:ext cx="28098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 y="990600"/>
            <a:ext cx="9150103"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0" y="1"/>
            <a:ext cx="9144000" cy="898633"/>
          </a:xfrm>
        </p:spPr>
        <p:txBody>
          <a:bodyPr>
            <a:noAutofit/>
          </a:bodyPr>
          <a:lstStyle/>
          <a:p>
            <a:pPr algn="ctr"/>
            <a:r>
              <a:rPr lang="en-US" sz="7000" b="1" u="sng" dirty="0">
                <a:latin typeface="Rockwell" panose="02060603020205020403" pitchFamily="18" charset="0"/>
              </a:rPr>
              <a:t>Brainwashing</a:t>
            </a:r>
            <a:endParaRPr lang="en-US" sz="7000" u="sng" dirty="0">
              <a:latin typeface="Rockwell" panose="02060603020205020403" pitchFamily="18" charset="0"/>
            </a:endParaRPr>
          </a:p>
        </p:txBody>
      </p:sp>
    </p:spTree>
    <p:extLst>
      <p:ext uri="{BB962C8B-B14F-4D97-AF65-F5344CB8AC3E}">
        <p14:creationId xmlns:p14="http://schemas.microsoft.com/office/powerpoint/2010/main" val="243740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555177" cy="397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Image result for simply repeating what they;re tol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simply repeating what they;re told"/>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12" name="Picture 8" descr="Image result for simply repeating what they;re told">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5" t="2673" r="1645" b="2049"/>
          <a:stretch/>
        </p:blipFill>
        <p:spPr bwMode="auto">
          <a:xfrm>
            <a:off x="4572000" y="996941"/>
            <a:ext cx="4572000" cy="39750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028963"/>
            <a:ext cx="9144000" cy="1692771"/>
          </a:xfrm>
          <a:prstGeom prst="rect">
            <a:avLst/>
          </a:prstGeom>
        </p:spPr>
        <p:txBody>
          <a:bodyPr wrap="square">
            <a:spAutoFit/>
          </a:bodyPr>
          <a:lstStyle/>
          <a:p>
            <a:r>
              <a:rPr lang="en-US" sz="2600" b="1" u="sng" dirty="0"/>
              <a:t>John Scopes</a:t>
            </a:r>
            <a:r>
              <a:rPr lang="en-US" sz="2600" dirty="0"/>
              <a:t> – “…if you limit a teacher to only one side of anything the whole country will eventually have only one thought, be one individual. I believe in teaching every aspect of every problem or theory.” (Scopes Trial, “The World of Biology”, p.610</a:t>
            </a:r>
          </a:p>
        </p:txBody>
      </p:sp>
      <p:sp>
        <p:nvSpPr>
          <p:cNvPr id="12" name="Title 1"/>
          <p:cNvSpPr>
            <a:spLocks noGrp="1"/>
          </p:cNvSpPr>
          <p:nvPr>
            <p:ph type="title"/>
          </p:nvPr>
        </p:nvSpPr>
        <p:spPr>
          <a:xfrm>
            <a:off x="0" y="1"/>
            <a:ext cx="9144000" cy="838199"/>
          </a:xfrm>
        </p:spPr>
        <p:txBody>
          <a:bodyPr>
            <a:noAutofit/>
          </a:bodyPr>
          <a:lstStyle/>
          <a:p>
            <a:pPr algn="ctr"/>
            <a:r>
              <a:rPr lang="en-US" sz="7000" b="1" u="sng" dirty="0">
                <a:latin typeface="Rockwell" panose="02060603020205020403" pitchFamily="18" charset="0"/>
              </a:rPr>
              <a:t>Brainwashing</a:t>
            </a:r>
            <a:endParaRPr lang="en-US" sz="7000" u="sng" dirty="0">
              <a:latin typeface="Rockwell" panose="02060603020205020403" pitchFamily="18" charset="0"/>
            </a:endParaRPr>
          </a:p>
        </p:txBody>
      </p:sp>
    </p:spTree>
    <p:extLst>
      <p:ext uri="{BB962C8B-B14F-4D97-AF65-F5344CB8AC3E}">
        <p14:creationId xmlns:p14="http://schemas.microsoft.com/office/powerpoint/2010/main" val="249872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143000"/>
            <a:ext cx="5181600" cy="5715000"/>
          </a:xfrm>
        </p:spPr>
        <p:txBody>
          <a:bodyPr>
            <a:normAutofit lnSpcReduction="10000"/>
          </a:bodyPr>
          <a:lstStyle/>
          <a:p>
            <a:r>
              <a:rPr lang="en-US" sz="4000" b="1" dirty="0">
                <a:latin typeface="Rockwell" panose="02060603020205020403" pitchFamily="18" charset="0"/>
              </a:rPr>
              <a:t>Prov 18:17</a:t>
            </a:r>
            <a:r>
              <a:rPr lang="en-US" sz="4000" dirty="0">
                <a:latin typeface="Rockwell" panose="02060603020205020403" pitchFamily="18" charset="0"/>
              </a:rPr>
              <a:t> – “The first to plead his case seems right, until </a:t>
            </a:r>
            <a:r>
              <a:rPr lang="en-US" sz="4000" baseline="30000" dirty="0">
                <a:latin typeface="Rockwell" panose="02060603020205020403" pitchFamily="18" charset="0"/>
              </a:rPr>
              <a:t> </a:t>
            </a:r>
            <a:r>
              <a:rPr lang="en-US" sz="4000" dirty="0">
                <a:latin typeface="Rockwell" panose="02060603020205020403" pitchFamily="18" charset="0"/>
              </a:rPr>
              <a:t>another comes and examines him.”</a:t>
            </a:r>
          </a:p>
          <a:p>
            <a:endParaRPr lang="en-US" sz="4000" b="1" dirty="0">
              <a:latin typeface="Rockwell" panose="02060603020205020403" pitchFamily="18" charset="0"/>
            </a:endParaRPr>
          </a:p>
          <a:p>
            <a:r>
              <a:rPr lang="en-US" sz="4000" b="1" dirty="0">
                <a:latin typeface="Rockwell" panose="02060603020205020403" pitchFamily="18" charset="0"/>
              </a:rPr>
              <a:t>Prov 18:13</a:t>
            </a:r>
            <a:r>
              <a:rPr lang="en-US" sz="4000" dirty="0">
                <a:latin typeface="Rockwell" panose="02060603020205020403" pitchFamily="18" charset="0"/>
              </a:rPr>
              <a:t> – “He who gives an answer before he hears, it is folly and shame to him.”</a:t>
            </a:r>
          </a:p>
          <a:p>
            <a:pPr marL="0" indent="0">
              <a:buNone/>
            </a:pPr>
            <a:endParaRPr lang="en-US" sz="1100" dirty="0"/>
          </a:p>
        </p:txBody>
      </p:sp>
      <p:pic>
        <p:nvPicPr>
          <p:cNvPr id="4" name="Picture 2" descr="Image result for brainwashed"/>
          <p:cNvPicPr>
            <a:picLocks noChangeAspect="1" noChangeArrowheads="1"/>
          </p:cNvPicPr>
          <p:nvPr/>
        </p:nvPicPr>
        <p:blipFill rotWithShape="1">
          <a:blip r:embed="rId3">
            <a:extLst>
              <a:ext uri="{28A0092B-C50C-407E-A947-70E740481C1C}">
                <a14:useLocalDpi xmlns:a14="http://schemas.microsoft.com/office/drawing/2010/main" val="0"/>
              </a:ext>
            </a:extLst>
          </a:blip>
          <a:srcRect l="17433" t="4104" r="16795" b="6338"/>
          <a:stretch/>
        </p:blipFill>
        <p:spPr bwMode="auto">
          <a:xfrm>
            <a:off x="0" y="1143000"/>
            <a:ext cx="3962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0" y="1"/>
            <a:ext cx="9144000" cy="993227"/>
          </a:xfrm>
        </p:spPr>
        <p:txBody>
          <a:bodyPr>
            <a:noAutofit/>
          </a:bodyPr>
          <a:lstStyle/>
          <a:p>
            <a:pPr algn="ctr"/>
            <a:r>
              <a:rPr lang="en-US" sz="7000" b="1" u="sng" dirty="0">
                <a:latin typeface="Rockwell" panose="02060603020205020403" pitchFamily="18" charset="0"/>
              </a:rPr>
              <a:t>Brainwashing</a:t>
            </a:r>
            <a:endParaRPr lang="en-US" sz="7000" u="sng" dirty="0">
              <a:latin typeface="Rockwell" panose="02060603020205020403" pitchFamily="18" charset="0"/>
            </a:endParaRPr>
          </a:p>
        </p:txBody>
      </p:sp>
    </p:spTree>
    <p:extLst>
      <p:ext uri="{BB962C8B-B14F-4D97-AF65-F5344CB8AC3E}">
        <p14:creationId xmlns:p14="http://schemas.microsoft.com/office/powerpoint/2010/main" val="9006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E8AF-508A-41CA-B738-265B14A84864}"/>
              </a:ext>
            </a:extLst>
          </p:cNvPr>
          <p:cNvSpPr>
            <a:spLocks noGrp="1"/>
          </p:cNvSpPr>
          <p:nvPr>
            <p:ph type="title"/>
          </p:nvPr>
        </p:nvSpPr>
        <p:spPr>
          <a:xfrm>
            <a:off x="0" y="0"/>
            <a:ext cx="9144000" cy="819807"/>
          </a:xfrm>
        </p:spPr>
        <p:txBody>
          <a:bodyPr>
            <a:noAutofit/>
          </a:bodyPr>
          <a:lstStyle/>
          <a:p>
            <a:r>
              <a:rPr lang="en-US" sz="5700" u="sng" dirty="0">
                <a:latin typeface="Rockwell" panose="02060603020205020403" pitchFamily="18" charset="0"/>
              </a:rPr>
              <a:t>Questions For Evolutionists</a:t>
            </a:r>
          </a:p>
        </p:txBody>
      </p:sp>
      <p:sp>
        <p:nvSpPr>
          <p:cNvPr id="3" name="Content Placeholder 2">
            <a:extLst>
              <a:ext uri="{FF2B5EF4-FFF2-40B4-BE49-F238E27FC236}">
                <a16:creationId xmlns:a16="http://schemas.microsoft.com/office/drawing/2014/main" id="{23B31037-6B99-D689-2194-4DEFB63A1B9C}"/>
              </a:ext>
            </a:extLst>
          </p:cNvPr>
          <p:cNvSpPr>
            <a:spLocks noGrp="1"/>
          </p:cNvSpPr>
          <p:nvPr>
            <p:ph idx="1"/>
          </p:nvPr>
        </p:nvSpPr>
        <p:spPr>
          <a:xfrm>
            <a:off x="0" y="863928"/>
            <a:ext cx="9144000" cy="5994072"/>
          </a:xfrm>
        </p:spPr>
        <p:txBody>
          <a:bodyPr>
            <a:normAutofit/>
          </a:bodyPr>
          <a:lstStyle/>
          <a:p>
            <a:pPr>
              <a:buFont typeface="Wingdings" panose="05000000000000000000" pitchFamily="2" charset="2"/>
              <a:buChar char="q"/>
            </a:pPr>
            <a:r>
              <a:rPr lang="en-US" sz="2300" dirty="0">
                <a:effectLst/>
                <a:latin typeface="Rockwell" panose="02060603020205020403" pitchFamily="18" charset="0"/>
                <a:ea typeface="Calibri" panose="020F0502020204030204" pitchFamily="34" charset="0"/>
              </a:rPr>
              <a:t>“Have you ever considered the evidence for Creationism?”</a:t>
            </a:r>
          </a:p>
          <a:p>
            <a:pPr>
              <a:buFont typeface="Wingdings" panose="05000000000000000000" pitchFamily="2" charset="2"/>
              <a:buChar char="q"/>
            </a:pPr>
            <a:r>
              <a:rPr lang="en-US" sz="2300" dirty="0">
                <a:effectLst/>
                <a:latin typeface="Rockwell" panose="02060603020205020403" pitchFamily="18" charset="0"/>
                <a:ea typeface="Calibri" panose="020F0502020204030204" pitchFamily="34" charset="0"/>
              </a:rPr>
              <a:t>“Did you know that not all scientists believe in macroevolution, including some of the most famous scientists that have ever lived?”</a:t>
            </a:r>
          </a:p>
        </p:txBody>
      </p:sp>
    </p:spTree>
    <p:extLst>
      <p:ext uri="{BB962C8B-B14F-4D97-AF65-F5344CB8AC3E}">
        <p14:creationId xmlns:p14="http://schemas.microsoft.com/office/powerpoint/2010/main" val="244444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2229" cy="882869"/>
          </a:xfrm>
        </p:spPr>
        <p:txBody>
          <a:bodyPr>
            <a:noAutofit/>
          </a:bodyPr>
          <a:lstStyle/>
          <a:p>
            <a:pPr algn="ctr"/>
            <a:r>
              <a:rPr lang="en-US" sz="7000" b="1" u="sng" dirty="0">
                <a:latin typeface="Rockwell" panose="02060603020205020403" pitchFamily="18" charset="0"/>
              </a:rPr>
              <a:t>Intimidation</a:t>
            </a:r>
            <a:endParaRPr lang="en-US" sz="7000" u="sng" dirty="0">
              <a:latin typeface="Rockwell" panose="02060603020205020403" pitchFamily="18" charset="0"/>
            </a:endParaRPr>
          </a:p>
        </p:txBody>
      </p:sp>
      <p:pic>
        <p:nvPicPr>
          <p:cNvPr id="4" name="Picture 2" descr="Related image">
            <a:extLst>
              <a:ext uri="{FF2B5EF4-FFF2-40B4-BE49-F238E27FC236}">
                <a16:creationId xmlns:a16="http://schemas.microsoft.com/office/drawing/2014/main" id="{D537BA89-0F67-3CB5-0FCB-5C69D2051C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00"/>
          <a:stretch/>
        </p:blipFill>
        <p:spPr bwMode="auto">
          <a:xfrm>
            <a:off x="0" y="910171"/>
            <a:ext cx="9134475" cy="216410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AB48E21-4A66-FE17-044F-9FEEF401D319}"/>
              </a:ext>
            </a:extLst>
          </p:cNvPr>
          <p:cNvSpPr>
            <a:spLocks noGrp="1"/>
          </p:cNvSpPr>
          <p:nvPr>
            <p:ph idx="1"/>
          </p:nvPr>
        </p:nvSpPr>
        <p:spPr>
          <a:xfrm>
            <a:off x="0" y="3137338"/>
            <a:ext cx="9144000" cy="3720662"/>
          </a:xfrm>
        </p:spPr>
        <p:txBody>
          <a:bodyPr>
            <a:noAutofit/>
          </a:bodyPr>
          <a:lstStyle/>
          <a:p>
            <a:pPr>
              <a:lnSpc>
                <a:spcPct val="100000"/>
              </a:lnSpc>
            </a:pPr>
            <a:r>
              <a:rPr lang="en-US" sz="2400" dirty="0">
                <a:latin typeface="Rockwell" panose="02060603020205020403" pitchFamily="18" charset="0"/>
              </a:rPr>
              <a:t>Sun revolves around the Earth (1600)</a:t>
            </a:r>
          </a:p>
          <a:p>
            <a:pPr>
              <a:lnSpc>
                <a:spcPct val="100000"/>
              </a:lnSpc>
            </a:pPr>
            <a:r>
              <a:rPr lang="en-US" sz="2400" dirty="0">
                <a:latin typeface="Rockwell" panose="02060603020205020403" pitchFamily="18" charset="0"/>
              </a:rPr>
              <a:t>Fire is caused by “phlogiston” (1750)</a:t>
            </a:r>
          </a:p>
          <a:p>
            <a:pPr>
              <a:lnSpc>
                <a:spcPct val="100000"/>
              </a:lnSpc>
            </a:pPr>
            <a:r>
              <a:rPr lang="en-US" sz="2400" dirty="0">
                <a:latin typeface="Rockwell" panose="02060603020205020403" pitchFamily="18" charset="0"/>
              </a:rPr>
              <a:t>Sick people treated by bleeding them (1800)</a:t>
            </a:r>
          </a:p>
          <a:p>
            <a:pPr>
              <a:lnSpc>
                <a:spcPct val="100000"/>
              </a:lnSpc>
            </a:pPr>
            <a:r>
              <a:rPr lang="en-US" sz="2400" dirty="0">
                <a:latin typeface="Rockwell" panose="02060603020205020403" pitchFamily="18" charset="0"/>
              </a:rPr>
              <a:t>Inheritance transmitted by </a:t>
            </a:r>
            <a:r>
              <a:rPr lang="en-US" sz="2400" dirty="0" err="1">
                <a:latin typeface="Rockwell" panose="02060603020205020403" pitchFamily="18" charset="0"/>
              </a:rPr>
              <a:t>gemules</a:t>
            </a:r>
            <a:r>
              <a:rPr lang="en-US" sz="2400" dirty="0">
                <a:latin typeface="Rockwell" panose="02060603020205020403" pitchFamily="18" charset="0"/>
              </a:rPr>
              <a:t> (1859)</a:t>
            </a:r>
          </a:p>
          <a:p>
            <a:pPr>
              <a:lnSpc>
                <a:spcPct val="100000"/>
              </a:lnSpc>
            </a:pPr>
            <a:r>
              <a:rPr lang="en-US" sz="2400" dirty="0">
                <a:latin typeface="Rockwell" panose="02060603020205020403" pitchFamily="18" charset="0"/>
              </a:rPr>
              <a:t>Women &amp; African races inferior to white men (1860)</a:t>
            </a:r>
          </a:p>
          <a:p>
            <a:pPr>
              <a:lnSpc>
                <a:spcPct val="100000"/>
              </a:lnSpc>
            </a:pPr>
            <a:r>
              <a:rPr lang="en-US" sz="2400" dirty="0">
                <a:latin typeface="Rockwell" panose="02060603020205020403" pitchFamily="18" charset="0"/>
              </a:rPr>
              <a:t>Lobotomies performed to treat the mentally ill (1940)</a:t>
            </a:r>
          </a:p>
          <a:p>
            <a:pPr>
              <a:lnSpc>
                <a:spcPct val="100000"/>
              </a:lnSpc>
            </a:pPr>
            <a:r>
              <a:rPr lang="en-US" sz="2400" dirty="0">
                <a:latin typeface="Rockwell" panose="02060603020205020403" pitchFamily="18" charset="0"/>
              </a:rPr>
              <a:t>“Steady State Theory” replaced w/“Big Bang Theory” (1960)</a:t>
            </a:r>
          </a:p>
          <a:p>
            <a:pPr>
              <a:lnSpc>
                <a:spcPct val="100000"/>
              </a:lnSpc>
            </a:pPr>
            <a:r>
              <a:rPr lang="en-US" sz="2400" dirty="0">
                <a:latin typeface="Rockwell" panose="02060603020205020403" pitchFamily="18" charset="0"/>
              </a:rPr>
              <a:t>Autism caused by childhood vaccines (retracted in 2010)</a:t>
            </a:r>
          </a:p>
        </p:txBody>
      </p:sp>
    </p:spTree>
    <p:extLst>
      <p:ext uri="{BB962C8B-B14F-4D97-AF65-F5344CB8AC3E}">
        <p14:creationId xmlns:p14="http://schemas.microsoft.com/office/powerpoint/2010/main" val="114146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volution Cover Art For Scientific American Magazine on Behance">
            <a:extLst>
              <a:ext uri="{FF2B5EF4-FFF2-40B4-BE49-F238E27FC236}">
                <a16:creationId xmlns:a16="http://schemas.microsoft.com/office/drawing/2014/main" id="{C07587BD-D72A-B687-EA1C-C13F2483E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1986"/>
            <a:ext cx="4348065" cy="592601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96BAD00-FBEA-DCBA-C3E6-0DAE03B4834E}"/>
              </a:ext>
            </a:extLst>
          </p:cNvPr>
          <p:cNvSpPr txBox="1">
            <a:spLocks/>
          </p:cNvSpPr>
          <p:nvPr/>
        </p:nvSpPr>
        <p:spPr>
          <a:xfrm>
            <a:off x="0" y="1"/>
            <a:ext cx="9144000" cy="99322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7000" b="1" u="sng" dirty="0">
                <a:latin typeface="Rockwell" panose="02060603020205020403" pitchFamily="18" charset="0"/>
              </a:rPr>
              <a:t>Intimidation</a:t>
            </a:r>
            <a:endParaRPr lang="en-US" sz="7000" u="sng" dirty="0">
              <a:latin typeface="Rockwell" panose="02060603020205020403" pitchFamily="18" charset="0"/>
            </a:endParaRPr>
          </a:p>
        </p:txBody>
      </p:sp>
      <p:pic>
        <p:nvPicPr>
          <p:cNvPr id="1032" name="Picture 8" descr="The different types of fear in trading | CAPEX.com">
            <a:extLst>
              <a:ext uri="{FF2B5EF4-FFF2-40B4-BE49-F238E27FC236}">
                <a16:creationId xmlns:a16="http://schemas.microsoft.com/office/drawing/2014/main" id="{73B5DC20-BC95-EC47-CB5C-78F0C8F71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388" y="933060"/>
            <a:ext cx="4758612" cy="17728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A0F6470-D85C-0FDC-10E4-3D2A2C45F4E0}"/>
              </a:ext>
            </a:extLst>
          </p:cNvPr>
          <p:cNvSpPr/>
          <p:nvPr/>
        </p:nvSpPr>
        <p:spPr>
          <a:xfrm>
            <a:off x="4358952" y="2610683"/>
            <a:ext cx="4941193" cy="4247317"/>
          </a:xfrm>
          <a:prstGeom prst="rect">
            <a:avLst/>
          </a:prstGeom>
          <a:noFill/>
        </p:spPr>
        <p:txBody>
          <a:bodyPr wrap="square" lIns="91440" tIns="45720" rIns="91440" bIns="45720">
            <a:spAutoFit/>
          </a:bodyPr>
          <a:lstStyle/>
          <a:p>
            <a:r>
              <a:rPr lang="en-US" sz="4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“Scientists have discovered that people will believe anything when you claim scientists have discovered it."</a:t>
            </a:r>
          </a:p>
        </p:txBody>
      </p:sp>
    </p:spTree>
    <p:extLst>
      <p:ext uri="{BB962C8B-B14F-4D97-AF65-F5344CB8AC3E}">
        <p14:creationId xmlns:p14="http://schemas.microsoft.com/office/powerpoint/2010/main" val="357556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6200" y="3370413"/>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200" y="4273145"/>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 y="5187875"/>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2062" y="6078663"/>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062" y="2438400"/>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200" y="1295400"/>
            <a:ext cx="3733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Rockwell" panose="02060603020205020403" pitchFamily="18" charset="0"/>
              </a:rPr>
              <a:t>Scientific Method</a:t>
            </a:r>
          </a:p>
        </p:txBody>
      </p:sp>
      <p:sp>
        <p:nvSpPr>
          <p:cNvPr id="7" name="Rectangle 6"/>
          <p:cNvSpPr/>
          <p:nvPr/>
        </p:nvSpPr>
        <p:spPr>
          <a:xfrm>
            <a:off x="5351584" y="1312985"/>
            <a:ext cx="3733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Rockwell" panose="02060603020205020403" pitchFamily="18" charset="0"/>
              </a:rPr>
              <a:t>Macroevolution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426289"/>
            <a:ext cx="1295400" cy="68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945914" y="2350503"/>
            <a:ext cx="2800767" cy="830997"/>
          </a:xfrm>
          <a:prstGeom prst="rect">
            <a:avLst/>
          </a:prstGeom>
        </p:spPr>
        <p:txBody>
          <a:bodyPr wrap="none">
            <a:spAutoFit/>
          </a:bodyPr>
          <a:lstStyle/>
          <a:p>
            <a:pPr algn="ctr"/>
            <a:r>
              <a:rPr lang="en-US" sz="4800" b="1" dirty="0">
                <a:latin typeface="Buxton Sketch" panose="03080500000500000004" pitchFamily="66" charset="0"/>
              </a:rPr>
              <a:t>Observation</a:t>
            </a:r>
          </a:p>
        </p:txBody>
      </p:sp>
      <p:sp>
        <p:nvSpPr>
          <p:cNvPr id="18" name="Rectangle 17"/>
          <p:cNvSpPr/>
          <p:nvPr/>
        </p:nvSpPr>
        <p:spPr>
          <a:xfrm>
            <a:off x="990797" y="3256797"/>
            <a:ext cx="2710999" cy="830997"/>
          </a:xfrm>
          <a:prstGeom prst="rect">
            <a:avLst/>
          </a:prstGeom>
        </p:spPr>
        <p:txBody>
          <a:bodyPr wrap="none">
            <a:spAutoFit/>
          </a:bodyPr>
          <a:lstStyle/>
          <a:p>
            <a:pPr algn="ctr"/>
            <a:r>
              <a:rPr lang="en-US" sz="4800" b="1" dirty="0">
                <a:latin typeface="Buxton Sketch" panose="03080500000500000004" pitchFamily="66" charset="0"/>
              </a:rPr>
              <a:t>Hypothesis</a:t>
            </a:r>
          </a:p>
        </p:txBody>
      </p:sp>
      <p:sp>
        <p:nvSpPr>
          <p:cNvPr id="19" name="Rectangle 18"/>
          <p:cNvSpPr/>
          <p:nvPr/>
        </p:nvSpPr>
        <p:spPr>
          <a:xfrm>
            <a:off x="1060527" y="4167747"/>
            <a:ext cx="2571538" cy="830997"/>
          </a:xfrm>
          <a:prstGeom prst="rect">
            <a:avLst/>
          </a:prstGeom>
        </p:spPr>
        <p:txBody>
          <a:bodyPr wrap="none">
            <a:spAutoFit/>
          </a:bodyPr>
          <a:lstStyle/>
          <a:p>
            <a:pPr algn="ctr"/>
            <a:r>
              <a:rPr lang="en-US" sz="4800" b="1" dirty="0">
                <a:latin typeface="Buxton Sketch" panose="03080500000500000004" pitchFamily="66" charset="0"/>
              </a:rPr>
              <a:t>Experiment</a:t>
            </a:r>
          </a:p>
        </p:txBody>
      </p:sp>
      <p:sp>
        <p:nvSpPr>
          <p:cNvPr id="20" name="Rectangle 19"/>
          <p:cNvSpPr/>
          <p:nvPr/>
        </p:nvSpPr>
        <p:spPr>
          <a:xfrm>
            <a:off x="1084573" y="5106252"/>
            <a:ext cx="2547492" cy="830997"/>
          </a:xfrm>
          <a:prstGeom prst="rect">
            <a:avLst/>
          </a:prstGeom>
        </p:spPr>
        <p:txBody>
          <a:bodyPr wrap="none">
            <a:spAutoFit/>
          </a:bodyPr>
          <a:lstStyle/>
          <a:p>
            <a:pPr algn="ctr"/>
            <a:r>
              <a:rPr lang="en-US" sz="4800" b="1" dirty="0">
                <a:latin typeface="Buxton Sketch" panose="03080500000500000004" pitchFamily="66" charset="0"/>
              </a:rPr>
              <a:t>Repeatable</a:t>
            </a:r>
          </a:p>
        </p:txBody>
      </p:sp>
      <p:sp>
        <p:nvSpPr>
          <p:cNvPr id="21" name="Rectangle 20"/>
          <p:cNvSpPr/>
          <p:nvPr/>
        </p:nvSpPr>
        <p:spPr>
          <a:xfrm>
            <a:off x="1143082" y="6011939"/>
            <a:ext cx="2430474" cy="830997"/>
          </a:xfrm>
          <a:prstGeom prst="rect">
            <a:avLst/>
          </a:prstGeom>
        </p:spPr>
        <p:txBody>
          <a:bodyPr wrap="none">
            <a:spAutoFit/>
          </a:bodyPr>
          <a:lstStyle/>
          <a:p>
            <a:pPr algn="ctr"/>
            <a:r>
              <a:rPr lang="en-US" sz="4800" b="1" dirty="0">
                <a:latin typeface="Buxton Sketch" panose="03080500000500000004" pitchFamily="66" charset="0"/>
              </a:rPr>
              <a:t>Falsifiable</a:t>
            </a:r>
          </a:p>
        </p:txBody>
      </p:sp>
      <p:pic>
        <p:nvPicPr>
          <p:cNvPr id="1028" name="Picture 4" descr="Image result for check mark clipar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64303">
            <a:off x="153236" y="2264803"/>
            <a:ext cx="741872" cy="6318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check mark clipar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64303">
            <a:off x="153236" y="3205543"/>
            <a:ext cx="741872" cy="6318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check mark clipar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64303">
            <a:off x="127006" y="4108277"/>
            <a:ext cx="741872" cy="631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check mark clipar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64303">
            <a:off x="147572" y="5017079"/>
            <a:ext cx="741872" cy="6318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check mark clipar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64303">
            <a:off x="153236" y="5887483"/>
            <a:ext cx="741872" cy="63182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5384833" y="3370413"/>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84833" y="4273145"/>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384833" y="5187875"/>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390695" y="6078663"/>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390695" y="2438400"/>
            <a:ext cx="679938" cy="60376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254547" y="2350503"/>
            <a:ext cx="2800767" cy="830997"/>
          </a:xfrm>
          <a:prstGeom prst="rect">
            <a:avLst/>
          </a:prstGeom>
        </p:spPr>
        <p:txBody>
          <a:bodyPr wrap="none">
            <a:spAutoFit/>
          </a:bodyPr>
          <a:lstStyle/>
          <a:p>
            <a:pPr algn="ctr"/>
            <a:r>
              <a:rPr lang="en-US" sz="4800" b="1" dirty="0">
                <a:latin typeface="Buxton Sketch" panose="03080500000500000004" pitchFamily="66" charset="0"/>
              </a:rPr>
              <a:t>Observation</a:t>
            </a:r>
          </a:p>
        </p:txBody>
      </p:sp>
      <p:sp>
        <p:nvSpPr>
          <p:cNvPr id="33" name="Rectangle 32"/>
          <p:cNvSpPr/>
          <p:nvPr/>
        </p:nvSpPr>
        <p:spPr>
          <a:xfrm>
            <a:off x="6299430" y="3256797"/>
            <a:ext cx="2710999" cy="830997"/>
          </a:xfrm>
          <a:prstGeom prst="rect">
            <a:avLst/>
          </a:prstGeom>
        </p:spPr>
        <p:txBody>
          <a:bodyPr wrap="none">
            <a:spAutoFit/>
          </a:bodyPr>
          <a:lstStyle/>
          <a:p>
            <a:pPr algn="ctr"/>
            <a:r>
              <a:rPr lang="en-US" sz="4800" b="1" dirty="0">
                <a:latin typeface="Buxton Sketch" panose="03080500000500000004" pitchFamily="66" charset="0"/>
              </a:rPr>
              <a:t>Hypothesis</a:t>
            </a:r>
          </a:p>
        </p:txBody>
      </p:sp>
      <p:sp>
        <p:nvSpPr>
          <p:cNvPr id="34" name="Rectangle 33"/>
          <p:cNvSpPr/>
          <p:nvPr/>
        </p:nvSpPr>
        <p:spPr>
          <a:xfrm>
            <a:off x="6369160" y="4167747"/>
            <a:ext cx="2571538" cy="830997"/>
          </a:xfrm>
          <a:prstGeom prst="rect">
            <a:avLst/>
          </a:prstGeom>
        </p:spPr>
        <p:txBody>
          <a:bodyPr wrap="none">
            <a:spAutoFit/>
          </a:bodyPr>
          <a:lstStyle/>
          <a:p>
            <a:pPr algn="ctr"/>
            <a:r>
              <a:rPr lang="en-US" sz="4800" b="1" dirty="0">
                <a:latin typeface="Buxton Sketch" panose="03080500000500000004" pitchFamily="66" charset="0"/>
              </a:rPr>
              <a:t>Experiment</a:t>
            </a:r>
          </a:p>
        </p:txBody>
      </p:sp>
      <p:sp>
        <p:nvSpPr>
          <p:cNvPr id="35" name="Rectangle 34"/>
          <p:cNvSpPr/>
          <p:nvPr/>
        </p:nvSpPr>
        <p:spPr>
          <a:xfrm>
            <a:off x="6393206" y="5106252"/>
            <a:ext cx="2547492" cy="830997"/>
          </a:xfrm>
          <a:prstGeom prst="rect">
            <a:avLst/>
          </a:prstGeom>
        </p:spPr>
        <p:txBody>
          <a:bodyPr wrap="none">
            <a:spAutoFit/>
          </a:bodyPr>
          <a:lstStyle/>
          <a:p>
            <a:pPr algn="ctr"/>
            <a:r>
              <a:rPr lang="en-US" sz="4800" b="1" dirty="0">
                <a:latin typeface="Buxton Sketch" panose="03080500000500000004" pitchFamily="66" charset="0"/>
              </a:rPr>
              <a:t>Repeatable</a:t>
            </a:r>
          </a:p>
        </p:txBody>
      </p:sp>
      <p:sp>
        <p:nvSpPr>
          <p:cNvPr id="36" name="Rectangle 35"/>
          <p:cNvSpPr/>
          <p:nvPr/>
        </p:nvSpPr>
        <p:spPr>
          <a:xfrm>
            <a:off x="6451715" y="6011939"/>
            <a:ext cx="2430474" cy="830997"/>
          </a:xfrm>
          <a:prstGeom prst="rect">
            <a:avLst/>
          </a:prstGeom>
        </p:spPr>
        <p:txBody>
          <a:bodyPr wrap="none">
            <a:spAutoFit/>
          </a:bodyPr>
          <a:lstStyle/>
          <a:p>
            <a:pPr algn="ctr"/>
            <a:r>
              <a:rPr lang="en-US" sz="4800" b="1" dirty="0">
                <a:latin typeface="Buxton Sketch" panose="03080500000500000004" pitchFamily="66" charset="0"/>
              </a:rPr>
              <a:t>Falsifiable</a:t>
            </a:r>
          </a:p>
        </p:txBody>
      </p:sp>
      <p:pic>
        <p:nvPicPr>
          <p:cNvPr id="42" name="Picture 2" descr="Image result for red x clipart">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9133" y="2458368"/>
            <a:ext cx="571500" cy="5638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red x clipart">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9133" y="3390380"/>
            <a:ext cx="571500" cy="5638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red x clipart">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3271" y="4293113"/>
            <a:ext cx="571500" cy="5638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for red x clipart">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3271" y="5207843"/>
            <a:ext cx="571500" cy="5638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red x clipart">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3271" y="6118600"/>
            <a:ext cx="571500" cy="563829"/>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B1EFD842-E022-B77A-5B49-B8BC021810AE}"/>
              </a:ext>
            </a:extLst>
          </p:cNvPr>
          <p:cNvSpPr txBox="1">
            <a:spLocks/>
          </p:cNvSpPr>
          <p:nvPr/>
        </p:nvSpPr>
        <p:spPr>
          <a:xfrm>
            <a:off x="0" y="0"/>
            <a:ext cx="9144000" cy="99322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7000" b="1" u="sng" dirty="0">
                <a:latin typeface="Rockwell" panose="02060603020205020403" pitchFamily="18" charset="0"/>
              </a:rPr>
              <a:t>Intimidation</a:t>
            </a:r>
            <a:endParaRPr lang="en-US" sz="7000" u="sng" dirty="0">
              <a:latin typeface="Rockwell" panose="02060603020205020403" pitchFamily="18" charset="0"/>
            </a:endParaRPr>
          </a:p>
        </p:txBody>
      </p:sp>
    </p:spTree>
    <p:extLst>
      <p:ext uri="{BB962C8B-B14F-4D97-AF65-F5344CB8AC3E}">
        <p14:creationId xmlns:p14="http://schemas.microsoft.com/office/powerpoint/2010/main" val="283021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43001"/>
            <a:ext cx="4191000" cy="57230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952999" cy="5723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a:extLst>
              <a:ext uri="{FF2B5EF4-FFF2-40B4-BE49-F238E27FC236}">
                <a16:creationId xmlns:a16="http://schemas.microsoft.com/office/drawing/2014/main" id="{0EF38DBF-6A47-5720-FA70-A3EC16C3CFA3}"/>
              </a:ext>
            </a:extLst>
          </p:cNvPr>
          <p:cNvSpPr txBox="1">
            <a:spLocks/>
          </p:cNvSpPr>
          <p:nvPr/>
        </p:nvSpPr>
        <p:spPr>
          <a:xfrm>
            <a:off x="0" y="0"/>
            <a:ext cx="9144000" cy="99322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7000" b="1" u="sng" dirty="0">
                <a:latin typeface="Rockwell" panose="02060603020205020403" pitchFamily="18" charset="0"/>
              </a:rPr>
              <a:t>Intimidation</a:t>
            </a:r>
            <a:endParaRPr lang="en-US" sz="7000" u="sng" dirty="0">
              <a:latin typeface="Rockwell" panose="02060603020205020403" pitchFamily="18" charset="0"/>
            </a:endParaRPr>
          </a:p>
        </p:txBody>
      </p:sp>
    </p:spTree>
    <p:extLst>
      <p:ext uri="{BB962C8B-B14F-4D97-AF65-F5344CB8AC3E}">
        <p14:creationId xmlns:p14="http://schemas.microsoft.com/office/powerpoint/2010/main" val="119926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0" y="11430"/>
            <a:ext cx="3951769" cy="684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a:extLst>
              <a:ext uri="{FF2B5EF4-FFF2-40B4-BE49-F238E27FC236}">
                <a16:creationId xmlns:a16="http://schemas.microsoft.com/office/drawing/2014/main" id="{04DA2864-28AA-1127-270D-ECDAA263D428}"/>
              </a:ext>
            </a:extLst>
          </p:cNvPr>
          <p:cNvGraphicFramePr>
            <a:graphicFrameLocks noChangeAspect="1"/>
          </p:cNvGraphicFramePr>
          <p:nvPr/>
        </p:nvGraphicFramePr>
        <p:xfrm>
          <a:off x="4038600" y="228600"/>
          <a:ext cx="4914900" cy="6467475"/>
        </p:xfrm>
        <a:graphic>
          <a:graphicData uri="http://schemas.openxmlformats.org/presentationml/2006/ole">
            <mc:AlternateContent xmlns:mc="http://schemas.openxmlformats.org/markup-compatibility/2006">
              <mc:Choice xmlns:v="urn:schemas-microsoft-com:vml" Requires="v">
                <p:oleObj name="Bitmap Image" r:id="rId4" imgW="4762440" imgH="6467400" progId="PBrush">
                  <p:embed/>
                </p:oleObj>
              </mc:Choice>
              <mc:Fallback>
                <p:oleObj name="Bitmap Image" r:id="rId4" imgW="4762440" imgH="6467400" progId="PBrush">
                  <p:embed/>
                  <p:pic>
                    <p:nvPicPr>
                      <p:cNvPr id="3" name="Object 2">
                        <a:extLst>
                          <a:ext uri="{FF2B5EF4-FFF2-40B4-BE49-F238E27FC236}">
                            <a16:creationId xmlns:a16="http://schemas.microsoft.com/office/drawing/2014/main" id="{04DA2864-28AA-1127-270D-ECDAA263D428}"/>
                          </a:ext>
                        </a:extLst>
                      </p:cNvPr>
                      <p:cNvPicPr/>
                      <p:nvPr/>
                    </p:nvPicPr>
                    <p:blipFill>
                      <a:blip r:embed="rId5"/>
                      <a:stretch>
                        <a:fillRect/>
                      </a:stretch>
                    </p:blipFill>
                    <p:spPr>
                      <a:xfrm>
                        <a:off x="4038600" y="228600"/>
                        <a:ext cx="4914900" cy="6467475"/>
                      </a:xfrm>
                      <a:prstGeom prst="rect">
                        <a:avLst/>
                      </a:prstGeom>
                    </p:spPr>
                  </p:pic>
                </p:oleObj>
              </mc:Fallback>
            </mc:AlternateContent>
          </a:graphicData>
        </a:graphic>
      </p:graphicFrame>
      <p:sp>
        <p:nvSpPr>
          <p:cNvPr id="2" name="Rectangle 1"/>
          <p:cNvSpPr/>
          <p:nvPr/>
        </p:nvSpPr>
        <p:spPr>
          <a:xfrm>
            <a:off x="4114800" y="3581400"/>
            <a:ext cx="4841517" cy="3016210"/>
          </a:xfrm>
          <a:prstGeom prst="rect">
            <a:avLst/>
          </a:prstGeom>
          <a:noFill/>
        </p:spPr>
        <p:txBody>
          <a:bodyPr wrap="none" lIns="91440" tIns="45720" rIns="91440" bIns="45720">
            <a:spAutoFit/>
          </a:bodyPr>
          <a:lstStyle/>
          <a:p>
            <a:pPr algn="ctr"/>
            <a:r>
              <a:rPr lang="en-US" sz="5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ckwell" panose="02060603020205020403" pitchFamily="18" charset="0"/>
              </a:rPr>
              <a:t>Do So Many</a:t>
            </a:r>
          </a:p>
          <a:p>
            <a:pPr algn="ct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ckwell" panose="02060603020205020403" pitchFamily="18" charset="0"/>
            </a:endParaRPr>
          </a:p>
          <a:p>
            <a:pPr algn="ctr"/>
            <a:r>
              <a:rPr lang="en-US" sz="50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ckwell" panose="02060603020205020403" pitchFamily="18" charset="0"/>
              </a:rPr>
              <a:t>People Believe</a:t>
            </a:r>
          </a:p>
          <a:p>
            <a:pPr algn="ctr"/>
            <a:endParaRPr lang="en-US" sz="20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ckwell" panose="02060603020205020403" pitchFamily="18" charset="0"/>
            </a:endParaRPr>
          </a:p>
          <a:p>
            <a:pPr algn="ctr"/>
            <a:r>
              <a:rPr lang="en-US" sz="50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ckwell" panose="02060603020205020403" pitchFamily="18" charset="0"/>
              </a:rPr>
              <a:t>In Evolution</a:t>
            </a:r>
            <a:r>
              <a:rPr lang="en-US" sz="5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ckwell" panose="02060603020205020403" pitchFamily="18" charset="0"/>
              </a:rPr>
              <a:t>?</a:t>
            </a:r>
            <a:endParaRPr lang="en-US" sz="50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ckwell" panose="02060603020205020403" pitchFamily="18" charset="0"/>
            </a:endParaRPr>
          </a:p>
        </p:txBody>
      </p:sp>
    </p:spTree>
    <p:extLst>
      <p:ext uri="{BB962C8B-B14F-4D97-AF65-F5344CB8AC3E}">
        <p14:creationId xmlns:p14="http://schemas.microsoft.com/office/powerpoint/2010/main" val="146082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aw of biogenesis">
            <a:extLst>
              <a:ext uri="{FF2B5EF4-FFF2-40B4-BE49-F238E27FC236}">
                <a16:creationId xmlns:a16="http://schemas.microsoft.com/office/drawing/2014/main" id="{4E0FBF24-D600-4816-9BB2-9931D043CB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9" r="3809"/>
          <a:stretch/>
        </p:blipFill>
        <p:spPr bwMode="auto">
          <a:xfrm>
            <a:off x="0" y="961696"/>
            <a:ext cx="4572000" cy="589630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louis pasteur">
            <a:extLst>
              <a:ext uri="{FF2B5EF4-FFF2-40B4-BE49-F238E27FC236}">
                <a16:creationId xmlns:a16="http://schemas.microsoft.com/office/drawing/2014/main" id="{3D94A51E-DBE9-4E42-8693-3EA16A410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024758"/>
            <a:ext cx="4572000" cy="583324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290AC02-6294-2173-34B8-BDCF7619341F}"/>
              </a:ext>
            </a:extLst>
          </p:cNvPr>
          <p:cNvSpPr txBox="1">
            <a:spLocks/>
          </p:cNvSpPr>
          <p:nvPr/>
        </p:nvSpPr>
        <p:spPr>
          <a:xfrm>
            <a:off x="0" y="0"/>
            <a:ext cx="9144000" cy="99322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7000" b="1" u="sng" dirty="0">
                <a:latin typeface="Rockwell" panose="02060603020205020403" pitchFamily="18" charset="0"/>
              </a:rPr>
              <a:t>Intimidation</a:t>
            </a:r>
            <a:endParaRPr lang="en-US" sz="7000" u="sng" dirty="0">
              <a:latin typeface="Rockwell" panose="02060603020205020403" pitchFamily="18" charset="0"/>
            </a:endParaRPr>
          </a:p>
        </p:txBody>
      </p:sp>
    </p:spTree>
    <p:extLst>
      <p:ext uri="{BB962C8B-B14F-4D97-AF65-F5344CB8AC3E}">
        <p14:creationId xmlns:p14="http://schemas.microsoft.com/office/powerpoint/2010/main" val="395057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66B443-3F8D-77ED-29CE-49101D88EC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5388"/>
            <a:ext cx="9144000" cy="59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8EB5B27-D4C0-A20F-3948-25D8F85C36E7}"/>
              </a:ext>
            </a:extLst>
          </p:cNvPr>
          <p:cNvSpPr txBox="1">
            <a:spLocks/>
          </p:cNvSpPr>
          <p:nvPr/>
        </p:nvSpPr>
        <p:spPr>
          <a:xfrm>
            <a:off x="0" y="0"/>
            <a:ext cx="9144000" cy="99322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7000" b="1" u="sng" dirty="0">
                <a:latin typeface="Rockwell" panose="02060603020205020403" pitchFamily="18" charset="0"/>
              </a:rPr>
              <a:t>Intimidation</a:t>
            </a:r>
            <a:endParaRPr lang="en-US" sz="7000" u="sng" dirty="0">
              <a:latin typeface="Rockwell" panose="02060603020205020403" pitchFamily="18" charset="0"/>
            </a:endParaRPr>
          </a:p>
        </p:txBody>
      </p:sp>
    </p:spTree>
    <p:extLst>
      <p:ext uri="{BB962C8B-B14F-4D97-AF65-F5344CB8AC3E}">
        <p14:creationId xmlns:p14="http://schemas.microsoft.com/office/powerpoint/2010/main" val="64625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Does 2 Timothy 1:7 Mean?">
            <a:extLst>
              <a:ext uri="{FF2B5EF4-FFF2-40B4-BE49-F238E27FC236}">
                <a16:creationId xmlns:a16="http://schemas.microsoft.com/office/drawing/2014/main" id="{7938849B-2024-F826-6ED1-42C4FD44EA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5" t="6367" r="3674" b="639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92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FBACB12-BBD3-9779-E9F2-9160DC59A45D}"/>
              </a:ext>
            </a:extLst>
          </p:cNvPr>
          <p:cNvGraphicFramePr>
            <a:graphicFrameLocks noChangeAspect="1"/>
          </p:cNvGraphicFramePr>
          <p:nvPr>
            <p:extLst>
              <p:ext uri="{D42A27DB-BD31-4B8C-83A1-F6EECF244321}">
                <p14:modId xmlns:p14="http://schemas.microsoft.com/office/powerpoint/2010/main" val="3652026351"/>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Bitmap Image" r:id="rId2" imgW="9144000" imgH="4781520" progId="PBrush">
                  <p:embed/>
                </p:oleObj>
              </mc:Choice>
              <mc:Fallback>
                <p:oleObj name="Bitmap Image" r:id="rId2" imgW="9144000" imgH="4781520" progId="PBrush">
                  <p:embed/>
                  <p:pic>
                    <p:nvPicPr>
                      <p:cNvPr id="0" name=""/>
                      <p:cNvPicPr/>
                      <p:nvPr/>
                    </p:nvPicPr>
                    <p:blipFill>
                      <a:blip r:embed="rId3"/>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238468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E8AF-508A-41CA-B738-265B14A84864}"/>
              </a:ext>
            </a:extLst>
          </p:cNvPr>
          <p:cNvSpPr>
            <a:spLocks noGrp="1"/>
          </p:cNvSpPr>
          <p:nvPr>
            <p:ph type="title"/>
          </p:nvPr>
        </p:nvSpPr>
        <p:spPr>
          <a:xfrm>
            <a:off x="0" y="0"/>
            <a:ext cx="9144000" cy="819807"/>
          </a:xfrm>
        </p:spPr>
        <p:txBody>
          <a:bodyPr>
            <a:noAutofit/>
          </a:bodyPr>
          <a:lstStyle/>
          <a:p>
            <a:r>
              <a:rPr lang="en-US" sz="5700" u="sng" dirty="0">
                <a:latin typeface="Rockwell" panose="02060603020205020403" pitchFamily="18" charset="0"/>
              </a:rPr>
              <a:t>Questions For Evolutionists</a:t>
            </a:r>
          </a:p>
        </p:txBody>
      </p:sp>
      <p:sp>
        <p:nvSpPr>
          <p:cNvPr id="3" name="Content Placeholder 2">
            <a:extLst>
              <a:ext uri="{FF2B5EF4-FFF2-40B4-BE49-F238E27FC236}">
                <a16:creationId xmlns:a16="http://schemas.microsoft.com/office/drawing/2014/main" id="{23B31037-6B99-D689-2194-4DEFB63A1B9C}"/>
              </a:ext>
            </a:extLst>
          </p:cNvPr>
          <p:cNvSpPr>
            <a:spLocks noGrp="1"/>
          </p:cNvSpPr>
          <p:nvPr>
            <p:ph idx="1"/>
          </p:nvPr>
        </p:nvSpPr>
        <p:spPr>
          <a:xfrm>
            <a:off x="0" y="863928"/>
            <a:ext cx="9144000" cy="5994072"/>
          </a:xfrm>
        </p:spPr>
        <p:txBody>
          <a:bodyPr>
            <a:normAutofit/>
          </a:bodyPr>
          <a:lstStyle/>
          <a:p>
            <a:pPr>
              <a:buFont typeface="Wingdings" panose="05000000000000000000" pitchFamily="2" charset="2"/>
              <a:buChar char="q"/>
            </a:pPr>
            <a:r>
              <a:rPr lang="en-US" sz="2300" dirty="0">
                <a:effectLst/>
                <a:latin typeface="Rockwell" panose="02060603020205020403" pitchFamily="18" charset="0"/>
                <a:ea typeface="Calibri" panose="020F0502020204030204" pitchFamily="34" charset="0"/>
              </a:rPr>
              <a:t>“Have you ever considered the evidence for Creationism?”</a:t>
            </a:r>
          </a:p>
          <a:p>
            <a:pPr>
              <a:buFont typeface="Wingdings" panose="05000000000000000000" pitchFamily="2" charset="2"/>
              <a:buChar char="q"/>
            </a:pPr>
            <a:r>
              <a:rPr lang="en-US" sz="2300" dirty="0">
                <a:effectLst/>
                <a:latin typeface="Rockwell" panose="02060603020205020403" pitchFamily="18" charset="0"/>
                <a:ea typeface="Calibri" panose="020F0502020204030204" pitchFamily="34" charset="0"/>
              </a:rPr>
              <a:t>“Did you know that not all scientists believe in macroevolution, including some of the most famous scientists that have ever lived?”</a:t>
            </a:r>
          </a:p>
          <a:p>
            <a:pPr>
              <a:buFont typeface="Wingdings" panose="05000000000000000000" pitchFamily="2" charset="2"/>
              <a:buChar char="q"/>
            </a:pPr>
            <a:r>
              <a:rPr lang="en-US" sz="2300" dirty="0">
                <a:latin typeface="Rockwell" panose="02060603020205020403" pitchFamily="18" charset="0"/>
              </a:rPr>
              <a:t>“Can you give just one, </a:t>
            </a:r>
            <a:r>
              <a:rPr lang="en-US" sz="2300" u="sng" dirty="0">
                <a:latin typeface="Rockwell" panose="02060603020205020403" pitchFamily="18" charset="0"/>
              </a:rPr>
              <a:t>observable</a:t>
            </a:r>
            <a:r>
              <a:rPr lang="en-US" sz="2300" dirty="0">
                <a:latin typeface="Rockwell" panose="02060603020205020403" pitchFamily="18" charset="0"/>
              </a:rPr>
              <a:t> example of nonlife creating life?”</a:t>
            </a:r>
          </a:p>
          <a:p>
            <a:pPr>
              <a:buFont typeface="Wingdings" panose="05000000000000000000" pitchFamily="2" charset="2"/>
              <a:buChar char="q"/>
            </a:pPr>
            <a:r>
              <a:rPr lang="en-US" sz="2300" dirty="0">
                <a:latin typeface="Rockwell" panose="02060603020205020403" pitchFamily="18" charset="0"/>
              </a:rPr>
              <a:t>“Can you name one example of an </a:t>
            </a:r>
            <a:r>
              <a:rPr lang="en-US" sz="2300" u="sng" dirty="0">
                <a:latin typeface="Rockwell" panose="02060603020205020403" pitchFamily="18" charset="0"/>
              </a:rPr>
              <a:t>observable</a:t>
            </a:r>
            <a:r>
              <a:rPr lang="en-US" sz="2300" dirty="0">
                <a:latin typeface="Rockwell" panose="02060603020205020403" pitchFamily="18" charset="0"/>
              </a:rPr>
              <a:t> beneficial mutation that changes one species into another?”</a:t>
            </a:r>
          </a:p>
          <a:p>
            <a:pPr>
              <a:buFont typeface="Wingdings" panose="05000000000000000000" pitchFamily="2" charset="2"/>
              <a:buChar char="q"/>
            </a:pPr>
            <a:r>
              <a:rPr lang="en-US" sz="2300" dirty="0">
                <a:latin typeface="Rockwell" panose="02060603020205020403" pitchFamily="18" charset="0"/>
              </a:rPr>
              <a:t>“Can you give me an example of just one fossil that represents an actual, missing link between species?”</a:t>
            </a:r>
          </a:p>
        </p:txBody>
      </p:sp>
    </p:spTree>
    <p:extLst>
      <p:ext uri="{BB962C8B-B14F-4D97-AF65-F5344CB8AC3E}">
        <p14:creationId xmlns:p14="http://schemas.microsoft.com/office/powerpoint/2010/main" val="318260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990600"/>
            <a:ext cx="6172200" cy="5867401"/>
          </a:xfrm>
        </p:spPr>
        <p:txBody>
          <a:bodyPr>
            <a:noAutofit/>
          </a:bodyPr>
          <a:lstStyle/>
          <a:p>
            <a:pPr marL="0" indent="0">
              <a:buNone/>
            </a:pPr>
            <a:r>
              <a:rPr lang="en-US" sz="2200" b="1" u="sng" dirty="0">
                <a:latin typeface="Rockwell" panose="02060603020205020403" pitchFamily="18" charset="0"/>
              </a:rPr>
              <a:t>Richard Dawkins</a:t>
            </a:r>
            <a:r>
              <a:rPr lang="en-US" sz="2200" dirty="0">
                <a:latin typeface="Rockwell" panose="02060603020205020403" pitchFamily="18" charset="0"/>
              </a:rPr>
              <a:t> – “Darwin made it possible to be an intellectually fulfilled atheist” (</a:t>
            </a:r>
            <a:r>
              <a:rPr lang="en-US" sz="2200" i="1" dirty="0">
                <a:latin typeface="Rockwell" panose="02060603020205020403" pitchFamily="18" charset="0"/>
              </a:rPr>
              <a:t>The Blind Watchmaker</a:t>
            </a:r>
            <a:r>
              <a:rPr lang="en-US" sz="2200" dirty="0">
                <a:latin typeface="Rockwell" panose="02060603020205020403" pitchFamily="18" charset="0"/>
              </a:rPr>
              <a:t>, New York: W.W. Norton, 1986, p. 6).</a:t>
            </a:r>
          </a:p>
          <a:p>
            <a:pPr marL="0" indent="0">
              <a:buNone/>
            </a:pPr>
            <a:endParaRPr lang="en-US" sz="800" dirty="0">
              <a:latin typeface="Rockwell" panose="02060603020205020403" pitchFamily="18" charset="0"/>
            </a:endParaRPr>
          </a:p>
          <a:p>
            <a:pPr marL="0" indent="0">
              <a:buNone/>
            </a:pPr>
            <a:r>
              <a:rPr lang="en-US" sz="2200" b="1" u="sng" dirty="0">
                <a:latin typeface="Rockwell" panose="02060603020205020403" pitchFamily="18" charset="0"/>
              </a:rPr>
              <a:t>Clarence Darrow</a:t>
            </a:r>
            <a:r>
              <a:rPr lang="en-US" sz="2200" dirty="0">
                <a:latin typeface="Rockwell" panose="02060603020205020403" pitchFamily="18" charset="0"/>
              </a:rPr>
              <a:t> - “I do not believe there is any sort of distinction between the real moral conditions of the people in and out of jail. </a:t>
            </a:r>
            <a:r>
              <a:rPr lang="en-US" sz="2200" b="1" u="sng" dirty="0">
                <a:latin typeface="Rockwell" panose="02060603020205020403" pitchFamily="18" charset="0"/>
              </a:rPr>
              <a:t>One is just as good as the other</a:t>
            </a:r>
            <a:r>
              <a:rPr lang="en-US" sz="2200" dirty="0">
                <a:latin typeface="Rockwell" panose="02060603020205020403" pitchFamily="18" charset="0"/>
              </a:rPr>
              <a:t>. The people here can no more help being here than the people outside can avoid being outside. I do not believe that people are in jail because they deserve to be. They are in jail simply because </a:t>
            </a:r>
            <a:r>
              <a:rPr lang="en-US" sz="2200" b="1" u="sng" dirty="0">
                <a:latin typeface="Rockwell" panose="02060603020205020403" pitchFamily="18" charset="0"/>
              </a:rPr>
              <a:t>they cannot avoid it on account of circumstances which are entirely beyond their control and for which they are in no way responsible</a:t>
            </a:r>
            <a:r>
              <a:rPr lang="en-US" sz="2200" dirty="0">
                <a:latin typeface="Rockwell" panose="02060603020205020403" pitchFamily="18" charset="0"/>
              </a:rPr>
              <a:t>.” (Arthur Weinberg, </a:t>
            </a:r>
            <a:r>
              <a:rPr lang="en-US" sz="2200" i="1" dirty="0">
                <a:latin typeface="Rockwell" panose="02060603020205020403" pitchFamily="18" charset="0"/>
              </a:rPr>
              <a:t>Attorney For The Damned</a:t>
            </a:r>
            <a:r>
              <a:rPr lang="en-US" sz="2200" dirty="0">
                <a:latin typeface="Rockwell" panose="02060603020205020403" pitchFamily="18" charset="0"/>
              </a:rPr>
              <a:t>, New York: Simon &amp; Schuster, 1957, pp. 3-4; emp. WJ).</a:t>
            </a:r>
          </a:p>
          <a:p>
            <a:endParaRPr lang="en-US" sz="2000" dirty="0">
              <a:latin typeface="Rockwell" panose="02060603020205020403" pitchFamily="18" charset="0"/>
            </a:endParaRPr>
          </a:p>
        </p:txBody>
      </p:sp>
      <p:pic>
        <p:nvPicPr>
          <p:cNvPr id="3074" name="Picture 2" descr="Image result for proverbial ostrich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2971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6400" b="1" u="sng" dirty="0">
                <a:latin typeface="Rockwell" panose="02060603020205020403" pitchFamily="18" charset="0"/>
              </a:rPr>
              <a:t>Escape Accountability</a:t>
            </a:r>
            <a:endParaRPr lang="en-US" sz="6400" u="sng" dirty="0">
              <a:latin typeface="Rockwell" panose="02060603020205020403" pitchFamily="18" charset="0"/>
            </a:endParaRPr>
          </a:p>
        </p:txBody>
      </p:sp>
    </p:spTree>
    <p:extLst>
      <p:ext uri="{BB962C8B-B14F-4D97-AF65-F5344CB8AC3E}">
        <p14:creationId xmlns:p14="http://schemas.microsoft.com/office/powerpoint/2010/main" val="398067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924910"/>
            <a:ext cx="5410200" cy="5791201"/>
          </a:xfrm>
        </p:spPr>
        <p:txBody>
          <a:bodyPr>
            <a:noAutofit/>
          </a:bodyPr>
          <a:lstStyle/>
          <a:p>
            <a:pPr marL="0" indent="0">
              <a:buNone/>
            </a:pPr>
            <a:r>
              <a:rPr lang="en-US" sz="2500" b="1" u="sng" dirty="0">
                <a:latin typeface="Rockwell" panose="02060603020205020403" pitchFamily="18" charset="0"/>
              </a:rPr>
              <a:t>Jeremy Rifkin</a:t>
            </a:r>
            <a:r>
              <a:rPr lang="en-US" sz="2500" dirty="0">
                <a:latin typeface="Rockwell" panose="02060603020205020403" pitchFamily="18" charset="0"/>
              </a:rPr>
              <a:t> – “We no longer feel ourselves to be guests in someone else’s home and therefore obliged to make our behavior conform with a set of preexisting cosmic rules. It is our creation now. We make the rules. We establish the parameters of reality. We create the world, and because we do, we no longer feel beholden to outside forces. We no longer have to justify our behavior, for we are now the architects of the universe. We are responsible to nothing outside ourselves, for we are the kingdom, the power, and the glory forever and ever.” (</a:t>
            </a:r>
            <a:r>
              <a:rPr lang="en-US" sz="2500" i="1" dirty="0" err="1">
                <a:latin typeface="Rockwell" panose="02060603020205020403" pitchFamily="18" charset="0"/>
              </a:rPr>
              <a:t>Algeny</a:t>
            </a:r>
            <a:r>
              <a:rPr lang="en-US" sz="2500" dirty="0">
                <a:latin typeface="Rockwell" panose="02060603020205020403" pitchFamily="18" charset="0"/>
              </a:rPr>
              <a:t>, p. 244, Viking Press, New York, 1983)</a:t>
            </a:r>
          </a:p>
        </p:txBody>
      </p:sp>
      <p:pic>
        <p:nvPicPr>
          <p:cNvPr id="18434" name="Picture 2" descr="Image result for atheists make their own ru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1697"/>
            <a:ext cx="3657600" cy="589630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1"/>
            <a:ext cx="9144000" cy="838199"/>
          </a:xfrm>
        </p:spPr>
        <p:txBody>
          <a:bodyPr>
            <a:noAutofit/>
          </a:bodyPr>
          <a:lstStyle/>
          <a:p>
            <a:r>
              <a:rPr lang="en-US" sz="6400" b="1" u="sng" dirty="0">
                <a:latin typeface="Rockwell" panose="02060603020205020403" pitchFamily="18" charset="0"/>
              </a:rPr>
              <a:t>Escape Accountability</a:t>
            </a:r>
            <a:endParaRPr lang="en-US" sz="6400" u="sng" dirty="0">
              <a:latin typeface="Rockwell" panose="02060603020205020403" pitchFamily="18" charset="0"/>
            </a:endParaRPr>
          </a:p>
        </p:txBody>
      </p:sp>
    </p:spTree>
    <p:extLst>
      <p:ext uri="{BB962C8B-B14F-4D97-AF65-F5344CB8AC3E}">
        <p14:creationId xmlns:p14="http://schemas.microsoft.com/office/powerpoint/2010/main" val="78036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oes the Cross Change Everything? | Worldly Saints">
            <a:extLst>
              <a:ext uri="{FF2B5EF4-FFF2-40B4-BE49-F238E27FC236}">
                <a16:creationId xmlns:a16="http://schemas.microsoft.com/office/drawing/2014/main" id="{DCFD54E8-AB09-B12A-4445-2099A3455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2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E8AF-508A-41CA-B738-265B14A84864}"/>
              </a:ext>
            </a:extLst>
          </p:cNvPr>
          <p:cNvSpPr>
            <a:spLocks noGrp="1"/>
          </p:cNvSpPr>
          <p:nvPr>
            <p:ph type="title"/>
          </p:nvPr>
        </p:nvSpPr>
        <p:spPr>
          <a:xfrm>
            <a:off x="0" y="0"/>
            <a:ext cx="9144000" cy="819807"/>
          </a:xfrm>
        </p:spPr>
        <p:txBody>
          <a:bodyPr>
            <a:noAutofit/>
          </a:bodyPr>
          <a:lstStyle/>
          <a:p>
            <a:r>
              <a:rPr lang="en-US" sz="5700" u="sng" dirty="0">
                <a:latin typeface="Rockwell" panose="02060603020205020403" pitchFamily="18" charset="0"/>
              </a:rPr>
              <a:t>Questions For Evolutionists</a:t>
            </a:r>
          </a:p>
        </p:txBody>
      </p:sp>
      <p:sp>
        <p:nvSpPr>
          <p:cNvPr id="3" name="Content Placeholder 2">
            <a:extLst>
              <a:ext uri="{FF2B5EF4-FFF2-40B4-BE49-F238E27FC236}">
                <a16:creationId xmlns:a16="http://schemas.microsoft.com/office/drawing/2014/main" id="{23B31037-6B99-D689-2194-4DEFB63A1B9C}"/>
              </a:ext>
            </a:extLst>
          </p:cNvPr>
          <p:cNvSpPr>
            <a:spLocks noGrp="1"/>
          </p:cNvSpPr>
          <p:nvPr>
            <p:ph idx="1"/>
          </p:nvPr>
        </p:nvSpPr>
        <p:spPr>
          <a:xfrm>
            <a:off x="0" y="988540"/>
            <a:ext cx="9144000" cy="5869459"/>
          </a:xfrm>
        </p:spPr>
        <p:txBody>
          <a:bodyPr>
            <a:normAutofit/>
          </a:bodyPr>
          <a:lstStyle/>
          <a:p>
            <a:pPr>
              <a:spcAft>
                <a:spcPts val="115"/>
              </a:spcAft>
              <a:buFont typeface="Wingdings" panose="05000000000000000000" pitchFamily="2" charset="2"/>
              <a:buChar char="q"/>
            </a:pPr>
            <a:r>
              <a:rPr lang="en-US" sz="2300" dirty="0">
                <a:effectLst/>
                <a:latin typeface="Rockwell" panose="02060603020205020403" pitchFamily="18" charset="0"/>
                <a:ea typeface="Calibri" panose="020F0502020204030204" pitchFamily="34" charset="0"/>
              </a:rPr>
              <a:t>“Have you ever considered the evidence for Creationism?”</a:t>
            </a:r>
          </a:p>
          <a:p>
            <a:pPr>
              <a:spcAft>
                <a:spcPts val="115"/>
              </a:spcAft>
              <a:buFont typeface="Wingdings" panose="05000000000000000000" pitchFamily="2" charset="2"/>
              <a:buChar char="q"/>
            </a:pPr>
            <a:endParaRPr lang="en-US" sz="1400" dirty="0">
              <a:effectLst/>
              <a:latin typeface="Rockwell" panose="02060603020205020403" pitchFamily="18" charset="0"/>
              <a:ea typeface="Calibri" panose="020F0502020204030204" pitchFamily="34" charset="0"/>
            </a:endParaRPr>
          </a:p>
          <a:p>
            <a:pPr>
              <a:spcAft>
                <a:spcPts val="115"/>
              </a:spcAft>
              <a:buFont typeface="Wingdings" panose="05000000000000000000" pitchFamily="2" charset="2"/>
              <a:buChar char="q"/>
            </a:pPr>
            <a:r>
              <a:rPr lang="en-US" sz="2300" dirty="0">
                <a:effectLst/>
                <a:latin typeface="Rockwell" panose="02060603020205020403" pitchFamily="18" charset="0"/>
                <a:ea typeface="Calibri" panose="020F0502020204030204" pitchFamily="34" charset="0"/>
              </a:rPr>
              <a:t>“Did you know that not all scientists believe in macroevolution, including some of the most famous scientists that have ever lived?”</a:t>
            </a:r>
          </a:p>
          <a:p>
            <a:pPr>
              <a:spcAft>
                <a:spcPts val="115"/>
              </a:spcAft>
              <a:buFont typeface="Wingdings" panose="05000000000000000000" pitchFamily="2" charset="2"/>
              <a:buChar char="q"/>
            </a:pPr>
            <a:endParaRPr lang="en-US" sz="1400" dirty="0">
              <a:effectLst/>
              <a:latin typeface="Rockwell" panose="02060603020205020403" pitchFamily="18" charset="0"/>
              <a:ea typeface="Calibri" panose="020F0502020204030204" pitchFamily="34" charset="0"/>
            </a:endParaRPr>
          </a:p>
          <a:p>
            <a:pPr>
              <a:spcAft>
                <a:spcPts val="115"/>
              </a:spcAft>
              <a:buFont typeface="Wingdings" panose="05000000000000000000" pitchFamily="2" charset="2"/>
              <a:buChar char="q"/>
            </a:pPr>
            <a:r>
              <a:rPr lang="en-US" sz="2300" dirty="0">
                <a:latin typeface="Rockwell" panose="02060603020205020403" pitchFamily="18" charset="0"/>
              </a:rPr>
              <a:t>“Can you give just one, </a:t>
            </a:r>
            <a:r>
              <a:rPr lang="en-US" sz="2300" u="sng" dirty="0">
                <a:latin typeface="Rockwell" panose="02060603020205020403" pitchFamily="18" charset="0"/>
              </a:rPr>
              <a:t>observable</a:t>
            </a:r>
            <a:r>
              <a:rPr lang="en-US" sz="2300" dirty="0">
                <a:latin typeface="Rockwell" panose="02060603020205020403" pitchFamily="18" charset="0"/>
              </a:rPr>
              <a:t> example of nonlife creating life?”</a:t>
            </a:r>
          </a:p>
          <a:p>
            <a:pPr>
              <a:spcAft>
                <a:spcPts val="115"/>
              </a:spcAft>
              <a:buFont typeface="Wingdings" panose="05000000000000000000" pitchFamily="2" charset="2"/>
              <a:buChar char="q"/>
            </a:pPr>
            <a:endParaRPr lang="en-US" sz="1400" dirty="0">
              <a:latin typeface="Rockwell" panose="02060603020205020403" pitchFamily="18" charset="0"/>
            </a:endParaRPr>
          </a:p>
          <a:p>
            <a:pPr>
              <a:spcAft>
                <a:spcPts val="115"/>
              </a:spcAft>
              <a:buFont typeface="Wingdings" panose="05000000000000000000" pitchFamily="2" charset="2"/>
              <a:buChar char="q"/>
            </a:pPr>
            <a:r>
              <a:rPr lang="en-US" sz="2300" dirty="0">
                <a:latin typeface="Rockwell" panose="02060603020205020403" pitchFamily="18" charset="0"/>
              </a:rPr>
              <a:t>“Can you name one example of an </a:t>
            </a:r>
            <a:r>
              <a:rPr lang="en-US" sz="2300" u="sng" dirty="0">
                <a:latin typeface="Rockwell" panose="02060603020205020403" pitchFamily="18" charset="0"/>
              </a:rPr>
              <a:t>observable</a:t>
            </a:r>
            <a:r>
              <a:rPr lang="en-US" sz="2300" dirty="0">
                <a:latin typeface="Rockwell" panose="02060603020205020403" pitchFamily="18" charset="0"/>
              </a:rPr>
              <a:t> beneficial mutation that changes one species into another?”</a:t>
            </a:r>
          </a:p>
          <a:p>
            <a:pPr>
              <a:spcAft>
                <a:spcPts val="115"/>
              </a:spcAft>
              <a:buFont typeface="Wingdings" panose="05000000000000000000" pitchFamily="2" charset="2"/>
              <a:buChar char="q"/>
            </a:pPr>
            <a:endParaRPr lang="en-US" sz="1400" dirty="0">
              <a:latin typeface="Rockwell" panose="02060603020205020403" pitchFamily="18" charset="0"/>
            </a:endParaRPr>
          </a:p>
          <a:p>
            <a:pPr>
              <a:spcAft>
                <a:spcPts val="115"/>
              </a:spcAft>
              <a:buFont typeface="Wingdings" panose="05000000000000000000" pitchFamily="2" charset="2"/>
              <a:buChar char="q"/>
            </a:pPr>
            <a:r>
              <a:rPr lang="en-US" sz="2300" dirty="0">
                <a:latin typeface="Rockwell" panose="02060603020205020403" pitchFamily="18" charset="0"/>
              </a:rPr>
              <a:t>“Can you give me an example of just one fossil that represents an actual, missing link between species?”</a:t>
            </a:r>
          </a:p>
          <a:p>
            <a:pPr>
              <a:spcAft>
                <a:spcPts val="115"/>
              </a:spcAft>
              <a:buFont typeface="Wingdings" panose="05000000000000000000" pitchFamily="2" charset="2"/>
              <a:buChar char="q"/>
            </a:pPr>
            <a:endParaRPr lang="en-US" sz="1400" dirty="0">
              <a:latin typeface="Rockwell" panose="02060603020205020403" pitchFamily="18" charset="0"/>
            </a:endParaRPr>
          </a:p>
          <a:p>
            <a:pPr>
              <a:spcAft>
                <a:spcPts val="115"/>
              </a:spcAft>
              <a:buFont typeface="Wingdings" panose="05000000000000000000" pitchFamily="2" charset="2"/>
              <a:buChar char="q"/>
            </a:pPr>
            <a:r>
              <a:rPr lang="en-US" sz="2300" b="1" dirty="0">
                <a:latin typeface="Rockwell" panose="02060603020205020403" pitchFamily="18" charset="0"/>
              </a:rPr>
              <a:t>Can I introduce you to Jesus Christ?</a:t>
            </a:r>
          </a:p>
        </p:txBody>
      </p:sp>
    </p:spTree>
    <p:extLst>
      <p:ext uri="{BB962C8B-B14F-4D97-AF65-F5344CB8AC3E}">
        <p14:creationId xmlns:p14="http://schemas.microsoft.com/office/powerpoint/2010/main" val="96200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lse evolutionary assump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08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eter 3: Peter 3:15 But sanctify the Lord God in your hearts, and always  be ready to give a defense to everyone who asks you a reason for. - ppt  download">
            <a:extLst>
              <a:ext uri="{FF2B5EF4-FFF2-40B4-BE49-F238E27FC236}">
                <a16:creationId xmlns:a16="http://schemas.microsoft.com/office/drawing/2014/main" id="{6D56C07B-3ADF-E3EC-83C9-C9F00585D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46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a:ln w="38100">
            <a:solidFill>
              <a:schemeClr val="tx1"/>
            </a:solidFill>
          </a:ln>
        </p:spPr>
        <p:txBody>
          <a:bodyPr>
            <a:normAutofit fontScale="85000" lnSpcReduction="10000"/>
          </a:bodyPr>
          <a:lstStyle/>
          <a:p>
            <a:pPr marL="0" indent="0">
              <a:buNone/>
            </a:pPr>
            <a:r>
              <a:rPr lang="en-US" sz="4600" b="1" u="sng" dirty="0">
                <a:latin typeface="Rockwell" panose="02060603020205020403" pitchFamily="18" charset="0"/>
              </a:rPr>
              <a:t>Once upon a time</a:t>
            </a:r>
            <a:r>
              <a:rPr lang="en-US" sz="4600" dirty="0">
                <a:latin typeface="Rockwell" panose="02060603020205020403" pitchFamily="18" charset="0"/>
              </a:rPr>
              <a:t>, a man left home jogging. He jogged a little ways and turned left. He jogged a little ways and turned left. He jogged a little ways, turned left and jogged back home.</a:t>
            </a:r>
          </a:p>
          <a:p>
            <a:pPr marL="0" indent="0">
              <a:buNone/>
            </a:pPr>
            <a:endParaRPr lang="en-US" sz="2400" dirty="0">
              <a:latin typeface="Rockwell" panose="02060603020205020403" pitchFamily="18" charset="0"/>
            </a:endParaRPr>
          </a:p>
          <a:p>
            <a:pPr marL="0" indent="0">
              <a:buNone/>
            </a:pPr>
            <a:r>
              <a:rPr lang="en-US" sz="4600" dirty="0">
                <a:latin typeface="Rockwell" panose="02060603020205020403" pitchFamily="18" charset="0"/>
              </a:rPr>
              <a:t>As he was jogging home, he noticed </a:t>
            </a:r>
            <a:r>
              <a:rPr lang="en-US" sz="4600" b="1" u="sng" dirty="0">
                <a:latin typeface="Rockwell" panose="02060603020205020403" pitchFamily="18" charset="0"/>
              </a:rPr>
              <a:t>two masked men</a:t>
            </a:r>
            <a:r>
              <a:rPr lang="en-US" sz="4600" dirty="0">
                <a:latin typeface="Rockwell" panose="02060603020205020403" pitchFamily="18" charset="0"/>
              </a:rPr>
              <a:t> waiting for him at home.</a:t>
            </a:r>
          </a:p>
          <a:p>
            <a:pPr marL="0" indent="0">
              <a:buNone/>
            </a:pPr>
            <a:endParaRPr lang="en-US" sz="2200" dirty="0">
              <a:latin typeface="Rockwell" panose="02060603020205020403" pitchFamily="18" charset="0"/>
            </a:endParaRPr>
          </a:p>
          <a:p>
            <a:pPr marL="514350" indent="-514350">
              <a:buFont typeface="+mj-lt"/>
              <a:buAutoNum type="arabicParenR"/>
            </a:pPr>
            <a:r>
              <a:rPr lang="en-US" sz="4600" dirty="0">
                <a:latin typeface="Rockwell" panose="02060603020205020403" pitchFamily="18" charset="0"/>
              </a:rPr>
              <a:t>Who were the masked men?</a:t>
            </a:r>
          </a:p>
          <a:p>
            <a:pPr marL="514350" indent="-514350">
              <a:buFont typeface="+mj-lt"/>
              <a:buAutoNum type="arabicParenR"/>
            </a:pPr>
            <a:r>
              <a:rPr lang="en-US" sz="4600" dirty="0">
                <a:latin typeface="Rockwell" panose="02060603020205020403" pitchFamily="18" charset="0"/>
              </a:rPr>
              <a:t>Why did he leave home jogging?</a:t>
            </a:r>
          </a:p>
        </p:txBody>
      </p:sp>
    </p:spTree>
    <p:extLst>
      <p:ext uri="{BB962C8B-B14F-4D97-AF65-F5344CB8AC3E}">
        <p14:creationId xmlns:p14="http://schemas.microsoft.com/office/powerpoint/2010/main" val="194488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8900"/>
            <a:ext cx="9144000" cy="838200"/>
          </a:xfrm>
        </p:spPr>
        <p:txBody>
          <a:bodyPr>
            <a:normAutofit fontScale="92500"/>
          </a:bodyPr>
          <a:lstStyle/>
          <a:p>
            <a:pPr marL="0" indent="0">
              <a:buNone/>
            </a:pPr>
            <a:r>
              <a:rPr lang="en-US" sz="3500" b="1" dirty="0">
                <a:latin typeface="Rockwell" panose="02060603020205020403" pitchFamily="18" charset="0"/>
              </a:rPr>
              <a:t>Once upon a time</a:t>
            </a:r>
            <a:r>
              <a:rPr lang="en-US" sz="3500" dirty="0">
                <a:latin typeface="Rockwell" panose="02060603020205020403" pitchFamily="18" charset="0"/>
              </a:rPr>
              <a:t>, a man left home jogging….</a:t>
            </a:r>
          </a:p>
          <a:p>
            <a:pPr marL="0" indent="0">
              <a:buNone/>
            </a:pP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8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53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686300" y="0"/>
            <a:ext cx="4343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u="sng" dirty="0">
                <a:latin typeface="Rockwell" panose="02060603020205020403" pitchFamily="18" charset="0"/>
              </a:rPr>
              <a:t>Why did he leave home?</a:t>
            </a:r>
          </a:p>
          <a:p>
            <a:pPr marL="0" indent="0" algn="ctr">
              <a:buFont typeface="Arial" pitchFamily="34" charset="0"/>
              <a:buNone/>
            </a:pPr>
            <a:endParaRPr lang="en-US" dirty="0"/>
          </a:p>
        </p:txBody>
      </p:sp>
      <p:pic>
        <p:nvPicPr>
          <p:cNvPr id="1026" name="Picture 2" descr="Image result for jackie bradley jr base hit"/>
          <p:cNvPicPr>
            <a:picLocks noChangeAspect="1" noChangeArrowheads="1"/>
          </p:cNvPicPr>
          <p:nvPr/>
        </p:nvPicPr>
        <p:blipFill rotWithShape="1">
          <a:blip r:embed="rId3">
            <a:extLst>
              <a:ext uri="{28A0092B-C50C-407E-A947-70E740481C1C}">
                <a14:useLocalDpi xmlns:a14="http://schemas.microsoft.com/office/drawing/2010/main" val="0"/>
              </a:ext>
            </a:extLst>
          </a:blip>
          <a:srcRect l="18626" r="13562"/>
          <a:stretch/>
        </p:blipFill>
        <p:spPr bwMode="auto">
          <a:xfrm>
            <a:off x="4572000" y="609600"/>
            <a:ext cx="4572000" cy="624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liding in home plate"/>
          <p:cNvPicPr>
            <a:picLocks noChangeAspect="1" noChangeArrowheads="1"/>
          </p:cNvPicPr>
          <p:nvPr/>
        </p:nvPicPr>
        <p:blipFill rotWithShape="1">
          <a:blip r:embed="rId4">
            <a:extLst>
              <a:ext uri="{28A0092B-C50C-407E-A947-70E740481C1C}">
                <a14:useLocalDpi xmlns:a14="http://schemas.microsoft.com/office/drawing/2010/main" val="0"/>
              </a:ext>
            </a:extLst>
          </a:blip>
          <a:srcRect l="19749" r="18093"/>
          <a:stretch/>
        </p:blipFill>
        <p:spPr bwMode="auto">
          <a:xfrm>
            <a:off x="0" y="609600"/>
            <a:ext cx="4495800" cy="6248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4495800" cy="461665"/>
          </a:xfrm>
          <a:prstGeom prst="rect">
            <a:avLst/>
          </a:prstGeom>
        </p:spPr>
        <p:txBody>
          <a:bodyPr wrap="square">
            <a:spAutoFit/>
          </a:bodyPr>
          <a:lstStyle/>
          <a:p>
            <a:pPr algn="ctr"/>
            <a:r>
              <a:rPr lang="en-US" sz="2400" b="1" u="sng" dirty="0">
                <a:latin typeface="Rockwell" panose="02060603020205020403" pitchFamily="18" charset="0"/>
              </a:rPr>
              <a:t>Who were the masked men?</a:t>
            </a:r>
            <a:endParaRPr lang="en-US" sz="2400" dirty="0">
              <a:latin typeface="Rockwell" panose="02060603020205020403" pitchFamily="18" charset="0"/>
            </a:endParaRPr>
          </a:p>
        </p:txBody>
      </p:sp>
    </p:spTree>
    <p:extLst>
      <p:ext uri="{BB962C8B-B14F-4D97-AF65-F5344CB8AC3E}">
        <p14:creationId xmlns:p14="http://schemas.microsoft.com/office/powerpoint/2010/main" val="9522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i can read about dinosau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3" y="1066800"/>
            <a:ext cx="3902034" cy="579120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2" y="1070610"/>
            <a:ext cx="5281550" cy="289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3" y="3962400"/>
            <a:ext cx="5257798" cy="289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0" y="1"/>
            <a:ext cx="9144000" cy="945930"/>
          </a:xfrm>
        </p:spPr>
        <p:txBody>
          <a:bodyPr>
            <a:noAutofit/>
          </a:bodyPr>
          <a:lstStyle/>
          <a:p>
            <a:pPr algn="ctr"/>
            <a:r>
              <a:rPr lang="en-US" sz="7000" b="1" u="sng" dirty="0">
                <a:latin typeface="Rockwell" panose="02060603020205020403" pitchFamily="18" charset="0"/>
              </a:rPr>
              <a:t>Brainwashing</a:t>
            </a:r>
            <a:endParaRPr lang="en-US" sz="7000" u="sng" dirty="0">
              <a:latin typeface="Rockwell" panose="02060603020205020403" pitchFamily="18" charset="0"/>
            </a:endParaRPr>
          </a:p>
        </p:txBody>
      </p:sp>
    </p:spTree>
    <p:extLst>
      <p:ext uri="{BB962C8B-B14F-4D97-AF65-F5344CB8AC3E}">
        <p14:creationId xmlns:p14="http://schemas.microsoft.com/office/powerpoint/2010/main" val="378602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par>
                                <p:cTn id="8" presetID="10" presetClass="entr" presetSubtype="0" fill="hold" nodeType="withEffect">
                                  <p:stCondLst>
                                    <p:cond delay="0"/>
                                  </p:stCondLst>
                                  <p:childTnLst>
                                    <p:set>
                                      <p:cBhvr>
                                        <p:cTn id="9" dur="1" fill="hold">
                                          <p:stCondLst>
                                            <p:cond delay="0"/>
                                          </p:stCondLst>
                                        </p:cTn>
                                        <p:tgtEl>
                                          <p:spTgt spid="16389"/>
                                        </p:tgtEl>
                                        <p:attrNameLst>
                                          <p:attrName>style.visibility</p:attrName>
                                        </p:attrNameLst>
                                      </p:cBhvr>
                                      <p:to>
                                        <p:strVal val="visible"/>
                                      </p:to>
                                    </p:set>
                                    <p:animEffect transition="in" filter="fade">
                                      <p:cBhvr>
                                        <p:cTn id="10"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5" y="1066800"/>
            <a:ext cx="915686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1"/>
            <a:ext cx="9144000" cy="961696"/>
          </a:xfrm>
        </p:spPr>
        <p:txBody>
          <a:bodyPr>
            <a:noAutofit/>
          </a:bodyPr>
          <a:lstStyle/>
          <a:p>
            <a:pPr algn="ctr"/>
            <a:r>
              <a:rPr lang="en-US" sz="7000" b="1" u="sng" dirty="0">
                <a:latin typeface="Rockwell" panose="02060603020205020403" pitchFamily="18" charset="0"/>
              </a:rPr>
              <a:t>Brainwashing</a:t>
            </a:r>
            <a:endParaRPr lang="en-US" sz="7000" u="sng" dirty="0">
              <a:latin typeface="Rockwell" panose="02060603020205020403" pitchFamily="18" charset="0"/>
            </a:endParaRPr>
          </a:p>
        </p:txBody>
      </p:sp>
    </p:spTree>
    <p:extLst>
      <p:ext uri="{BB962C8B-B14F-4D97-AF65-F5344CB8AC3E}">
        <p14:creationId xmlns:p14="http://schemas.microsoft.com/office/powerpoint/2010/main" val="14547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bert and ernie clip 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38400"/>
            <a:ext cx="2895600" cy="366402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elmo ar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1023" y="4114800"/>
            <a:ext cx="2228850" cy="2530546"/>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Related image">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494" y="1256718"/>
            <a:ext cx="2540529" cy="2561584"/>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Image result for bob the builder clip ar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1036320"/>
            <a:ext cx="2007849" cy="2473759"/>
          </a:xfrm>
          <a:prstGeom prst="rect">
            <a:avLst/>
          </a:prstGeom>
          <a:noFill/>
          <a:extLst>
            <a:ext uri="{909E8E84-426E-40DD-AFC4-6F175D3DCCD1}">
              <a14:hiddenFill xmlns:a14="http://schemas.microsoft.com/office/drawing/2010/main">
                <a:solidFill>
                  <a:srgbClr val="FFFFFF"/>
                </a:solidFill>
              </a14:hiddenFill>
            </a:ext>
          </a:extLst>
        </p:spPr>
      </p:pic>
      <p:pic>
        <p:nvPicPr>
          <p:cNvPr id="18451"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 y="4272388"/>
            <a:ext cx="2000250" cy="259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0" y="1"/>
            <a:ext cx="9144000" cy="838199"/>
          </a:xfrm>
        </p:spPr>
        <p:txBody>
          <a:bodyPr>
            <a:noAutofit/>
          </a:bodyPr>
          <a:lstStyle/>
          <a:p>
            <a:pPr algn="ctr"/>
            <a:r>
              <a:rPr lang="en-US" sz="7000" b="1" u="sng" dirty="0">
                <a:latin typeface="Rockwell" panose="02060603020205020403" pitchFamily="18" charset="0"/>
              </a:rPr>
              <a:t>Brainwashing</a:t>
            </a:r>
            <a:endParaRPr lang="en-US" sz="7000" u="sng" dirty="0">
              <a:latin typeface="Rockwell" panose="02060603020205020403" pitchFamily="18" charset="0"/>
            </a:endParaRPr>
          </a:p>
        </p:txBody>
      </p:sp>
    </p:spTree>
    <p:extLst>
      <p:ext uri="{BB962C8B-B14F-4D97-AF65-F5344CB8AC3E}">
        <p14:creationId xmlns:p14="http://schemas.microsoft.com/office/powerpoint/2010/main" val="340387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46"/>
                                        </p:tgtEl>
                                        <p:attrNameLst>
                                          <p:attrName>style.visibility</p:attrName>
                                        </p:attrNameLst>
                                      </p:cBhvr>
                                      <p:to>
                                        <p:strVal val="visible"/>
                                      </p:to>
                                    </p:set>
                                    <p:animEffect transition="in" filter="fade">
                                      <p:cBhvr>
                                        <p:cTn id="7" dur="500"/>
                                        <p:tgtEl>
                                          <p:spTgt spid="184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448"/>
                                        </p:tgtEl>
                                        <p:attrNameLst>
                                          <p:attrName>style.visibility</p:attrName>
                                        </p:attrNameLst>
                                      </p:cBhvr>
                                      <p:to>
                                        <p:strVal val="visible"/>
                                      </p:to>
                                    </p:set>
                                    <p:animEffect transition="in" filter="fade">
                                      <p:cBhvr>
                                        <p:cTn id="11" dur="500"/>
                                        <p:tgtEl>
                                          <p:spTgt spid="1844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451"/>
                                        </p:tgtEl>
                                        <p:attrNameLst>
                                          <p:attrName>style.visibility</p:attrName>
                                        </p:attrNameLst>
                                      </p:cBhvr>
                                      <p:to>
                                        <p:strVal val="visible"/>
                                      </p:to>
                                    </p:set>
                                    <p:animEffect transition="in" filter="fade">
                                      <p:cBhvr>
                                        <p:cTn id="15" dur="500"/>
                                        <p:tgtEl>
                                          <p:spTgt spid="1845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fade">
                                      <p:cBhvr>
                                        <p:cTn id="19" dur="500"/>
                                        <p:tgtEl>
                                          <p:spTgt spid="184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434"/>
                                        </p:tgtEl>
                                        <p:attrNameLst>
                                          <p:attrName>style.visibility</p:attrName>
                                        </p:attrNameLst>
                                      </p:cBhvr>
                                      <p:to>
                                        <p:strVal val="visible"/>
                                      </p:to>
                                    </p:set>
                                    <p:animEffect transition="in" filter="fade">
                                      <p:cBhvr>
                                        <p:cTn id="23"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7185</TotalTime>
  <Words>1010</Words>
  <Application>Microsoft Office PowerPoint</Application>
  <PresentationFormat>On-screen Show (4:3)</PresentationFormat>
  <Paragraphs>102</Paragraphs>
  <Slides>29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Buxton Sketch</vt:lpstr>
      <vt:lpstr>Calibri</vt:lpstr>
      <vt:lpstr>Calibri Light</vt:lpstr>
      <vt:lpstr>Rockwell</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Brainwashing</vt:lpstr>
      <vt:lpstr>Brainwashing</vt:lpstr>
      <vt:lpstr>Brainwashing</vt:lpstr>
      <vt:lpstr>Brainwashing</vt:lpstr>
      <vt:lpstr>Brainwashing</vt:lpstr>
      <vt:lpstr>Brainwashing</vt:lpstr>
      <vt:lpstr>Brainwashing</vt:lpstr>
      <vt:lpstr>Brainwashing</vt:lpstr>
      <vt:lpstr>Questions For Evolutionists</vt:lpstr>
      <vt:lpstr>Intimidation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Evolutionists</vt:lpstr>
      <vt:lpstr>Escape Accountability</vt:lpstr>
      <vt:lpstr>Escape Accountability</vt:lpstr>
      <vt:lpstr>PowerPoint Presentation</vt:lpstr>
      <vt:lpstr>Questions For Evolutionists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H</dc:creator>
  <cp:lastModifiedBy>Ty Johnson</cp:lastModifiedBy>
  <cp:revision>61</cp:revision>
  <dcterms:created xsi:type="dcterms:W3CDTF">2022-08-02T21:20:55Z</dcterms:created>
  <dcterms:modified xsi:type="dcterms:W3CDTF">2023-04-23T03:27:04Z</dcterms:modified>
</cp:coreProperties>
</file>