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7"/>
  </p:notesMasterIdLst>
  <p:sldIdLst>
    <p:sldId id="610" r:id="rId3"/>
    <p:sldId id="613" r:id="rId4"/>
    <p:sldId id="622" r:id="rId5"/>
    <p:sldId id="664" r:id="rId6"/>
    <p:sldId id="646" r:id="rId7"/>
    <p:sldId id="647" r:id="rId8"/>
    <p:sldId id="648" r:id="rId9"/>
    <p:sldId id="649" r:id="rId10"/>
    <p:sldId id="663" r:id="rId11"/>
    <p:sldId id="650" r:id="rId12"/>
    <p:sldId id="637" r:id="rId13"/>
    <p:sldId id="651" r:id="rId14"/>
    <p:sldId id="652" r:id="rId15"/>
    <p:sldId id="638" r:id="rId16"/>
    <p:sldId id="653" r:id="rId17"/>
    <p:sldId id="654" r:id="rId18"/>
    <p:sldId id="655" r:id="rId19"/>
    <p:sldId id="656" r:id="rId20"/>
    <p:sldId id="657" r:id="rId21"/>
    <p:sldId id="658" r:id="rId22"/>
    <p:sldId id="659" r:id="rId23"/>
    <p:sldId id="660" r:id="rId24"/>
    <p:sldId id="661" r:id="rId25"/>
    <p:sldId id="662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0000"/>
    <a:srgbClr val="FFFF99"/>
    <a:srgbClr val="CCECFF"/>
    <a:srgbClr val="FFFFCC"/>
    <a:srgbClr val="FFFF66"/>
    <a:srgbClr val="00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54DAE5A-9842-8980-C781-EA779672FBB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A247FB3-9327-B5C9-C929-DC966CB363C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2970DCA9-93E2-3853-374C-DF72790DC38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4CD3FA5C-8DB0-9C49-A16C-1FCBB50BBD3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4310D9BF-02FB-4587-C293-40CCB29A21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2248D579-2BE9-0C7D-A647-CC6120DD7A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F7AD25A-3D0D-4EE3-9CB9-03A863D0B3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6B977500-DB1A-4050-7636-62692E0E83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A7E90469-2B47-2F91-92C5-7071AC7C0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D3399A8F-9320-EDFD-E7FD-7A36C93226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6371D4F-097A-41ED-9B6C-41050BAFF41C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2345D-9357-796C-D5C7-DCDFB1820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E06F3-C394-2B9C-F1CF-F89613C61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33A4D-2835-FB5C-149F-802682E0D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4BF8C0E-AD76-4222-90A2-A66AFC2C01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1059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0C1DA-193F-B584-0768-D3FC35939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77DA7-02C2-543A-0B62-928191E16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EE72E-9057-5871-7CD2-725E2FB6C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FFD9A76-3479-4C98-929F-143C5AF48D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770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A8FCE-DAD2-ADB4-20AD-E8658FDFA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EF8FD-BB1D-3686-F9D5-CDF9E7CB8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778D9-22F7-C4A7-40F2-B7D3114DD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CF0F77E-C241-4FBC-B4DD-6DF61AE680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7059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13587E-21BF-77D5-2C28-B9A190DCE1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CF838F-3F59-FC6F-305D-26CBEFCD89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58ECCD-CD13-80C2-3DF0-FDE3E7A88A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88CE8-C6E5-4B7F-9E42-E0E4DA1577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086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EACB80-D0CB-E4B7-FA2D-7D104F9E45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3E0A8D-FCAB-907E-E9BD-0EE81EFFC3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DAAC06-5A8E-0A5A-B805-6B69682816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F8CB1-4092-47AD-B56B-12E9F6C504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253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21BB7C-E00D-1819-FC06-11AAB6137D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2354D5-742C-184A-F787-A9FF6F7300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A1C4FD-BD5B-58B5-39B1-CB18C6335F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1C2ED-6C62-4169-83D6-D2D9BDCACB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5228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34290D-2EC2-58D0-C20D-029627BE6E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790D5E-05F9-031D-F2B9-F327306BB5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A3D016-9550-9507-ACED-48444D0AA8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6A788-9823-4F7E-88A8-43FF7247AE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972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40D483-0E8F-3377-7409-6970E910B1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345734E-937D-D5B5-E96E-8709BCABEE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7C15004-A883-AEBF-D6FC-2D85321329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23ED3-3789-4926-A847-F6AB9F573B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8714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07555BD-70D5-199C-8D0A-D2814D975A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BF19F25-BFBF-1A0B-AE67-B03FD37716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3531B64-F6F5-92E2-3F0C-9B4B254668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7DE8D-B0E2-47AB-893E-9B2D16259C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01010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473F6F4-2A63-765B-ECD4-8469D2C72B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ED7431E-A1BF-EAFD-1C2D-17AA4DF662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B600AD0-E454-8568-CDA9-D323D7E075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F9454-1A1F-4A0F-8B58-D279AACE18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18882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476CC0-8F66-AD8E-F1C3-283CB3EB01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FBC76C-507B-FC24-69F2-4C6F70D76C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667E52-8CD8-9767-1311-B60098C6AF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8C92B-F62D-4BEB-B0E4-5FCF78056F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13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DD3B7-9EB0-5B34-A160-426A83CA1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1182D-EF5A-8846-5331-EB96711DB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D426A-AD2C-A1E4-C78D-42277DB97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13CFD3C-D1F6-429C-A943-D0E6341FBD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2213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199A42-BA77-AE41-59FA-16E94679FE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9515F9-8C8A-EC0F-D44C-FBDB11C2E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A013BE-701D-4099-6DAF-DC40F36D09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D1C76-4439-4B8E-A7A0-37E7CFD58A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1546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BB82DE-CBBE-B3B1-FBE9-048E57405A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AC61F5-4356-518B-D08B-F811981ECE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7CAF15-6CEC-6800-C031-BB0A722773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FCBED-F844-45E2-B142-AAA6BCA4F7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2930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4F72AE-2295-1204-3478-D63B0844D1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6A63E9-795F-FCCE-46D3-02F583D06E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A9EDBF-8F9F-50E7-7C21-B83D7BD998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598BE-FEE4-442E-B2C6-18BA6C648A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27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00482-2BD7-D62A-B35C-C5FC14236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A6785-B834-3927-15B7-8852DFE7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3F09C-7062-7510-5BE0-337EA88AA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69874FA-37B4-4B18-A5EA-4CF3362829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731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C8B49C-CACA-853E-6DEF-B50A58953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2C818D-DA8D-8D04-B433-FCBC5C91E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E3D24A-7C40-9CEA-2E8E-B402586C3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E9F6D49-EEBC-4444-9E06-DA846040C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113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41567A-D034-B583-541F-D76E5D30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456C9C-1093-3906-0D18-9450A178C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B0D410-AB0B-049E-0404-58772B9D0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416A88B-7E01-4EFC-BB9C-59733C4B10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80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0E1D84-49DB-58EE-05BD-A07CF8602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08102E-7B30-26CB-95AD-0B485FC72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CD30B1-B5DB-C71C-17CF-93C01D14D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2647590-CEA6-4912-BEF2-85EFBD5B70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3254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2D1A8D-661A-04F5-295C-B0C799989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6D35F7-5312-8F09-8F45-BB3A95277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0723B6-2EC4-B25E-C35D-A9C437390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BBABF78-514F-45C3-AB75-C499776B5D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1238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497713-4D19-A3E8-592F-18ED89E5C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79E20-711F-B1DE-9565-D4470D9AC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F68BC6-0605-881D-9A86-1C903759C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7EDE2AF-C5C5-4324-B062-E89D69B56D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82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D5DBB-B913-F1F8-5712-926D2E80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80EC61-A882-6533-E7B3-3EFFE7F1F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9321BC-2BDD-C351-3744-84ADF9980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4C39BB0-BBA3-4689-B0A4-6E1B2A29B3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80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0706A24-CC4A-99EE-3A36-81768BC1DB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8C071F8-0B85-E05E-6FC3-E4F27E332B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19BC513-A8A8-4F46-BD37-8F58F600864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64E09D8-9DAB-4EB7-6985-2449EBBEA71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07C41A8-CE0A-6E73-B664-F468DA29A2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CC32385F-99EC-4905-8C0D-FCFF054834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BF02322-3004-34AD-7BE3-CD5BDAEAA4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6D86E11-E79D-DDC8-74B3-61044EC0D2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012AE85-A43D-715D-E8E4-B4E6B904D64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386C7F0-152A-59A9-A9D7-01955865FA6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7C706C3-8A1D-DBF5-B618-62BDEF7F99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B2FC9F4-5829-45C4-8EA4-72B32927E7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816A3B2-51C0-2F35-E5E5-4DED66344B81}"/>
              </a:ext>
            </a:extLst>
          </p:cNvPr>
          <p:cNvSpPr/>
          <p:nvPr/>
        </p:nvSpPr>
        <p:spPr>
          <a:xfrm>
            <a:off x="1876033" y="914400"/>
            <a:ext cx="5400675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rgbClr val="FFC000"/>
                </a:solidFill>
              </a:rPr>
              <a:t>The Goal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</a:rPr>
              <a:t>(Phil.3)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>
            <a:extLst>
              <a:ext uri="{FF2B5EF4-FFF2-40B4-BE49-F238E27FC236}">
                <a16:creationId xmlns:a16="http://schemas.microsoft.com/office/drawing/2014/main" id="{A5F3273E-94AB-C52F-A875-291FA386A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538" y="685800"/>
            <a:ext cx="6638925" cy="5334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8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en-US" sz="28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Pursue in Wrong Way</a:t>
            </a: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AF3A95AB-4ECD-3E3D-B892-3990AFC6F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692" y="1371600"/>
            <a:ext cx="6638925" cy="14478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3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altLang="en-US" sz="3600" kern="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Pursue the Crown</a:t>
            </a:r>
            <a:br>
              <a:rPr lang="en-US" altLang="en-US" sz="3600" kern="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kern="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Right Way </a:t>
            </a:r>
            <a:r>
              <a:rPr lang="en-US" altLang="en-US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(4:1)</a:t>
            </a:r>
            <a:endParaRPr lang="en-US" altLang="en-US" sz="3600" kern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484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82D0F7E8-2646-D838-814F-6363772EF8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381000"/>
            <a:ext cx="8382000" cy="5562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1. </a:t>
            </a:r>
            <a:r>
              <a:rPr lang="en-US" altLang="en-US" sz="3100" dirty="0">
                <a:solidFill>
                  <a:srgbClr val="FFFFCC"/>
                </a:solidFill>
              </a:rPr>
              <a:t>Purpose, </a:t>
            </a:r>
            <a:r>
              <a:rPr lang="en-US" altLang="en-US" sz="3100" dirty="0">
                <a:solidFill>
                  <a:schemeClr val="bg1"/>
                </a:solidFill>
              </a:rPr>
              <a:t>Ph.3:…7</a:t>
            </a:r>
          </a:p>
          <a:p>
            <a:pPr lvl="1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C000"/>
                </a:solidFill>
              </a:rPr>
              <a:t>“Gain”: </a:t>
            </a:r>
            <a:r>
              <a:rPr lang="en-US" altLang="en-US" sz="3100" u="sng" dirty="0">
                <a:solidFill>
                  <a:schemeClr val="bg1"/>
                </a:solidFill>
              </a:rPr>
              <a:t>three times</a:t>
            </a:r>
            <a:r>
              <a:rPr lang="en-US" altLang="en-US" sz="3100" dirty="0">
                <a:solidFill>
                  <a:schemeClr val="bg1"/>
                </a:solidFill>
              </a:rPr>
              <a:t>:  1:21;  3:7-8</a:t>
            </a:r>
          </a:p>
          <a:p>
            <a:pPr marL="457200" lvl="1" indent="-457200" eaLnBrk="1" hangingPunct="1"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2. </a:t>
            </a:r>
            <a:r>
              <a:rPr lang="en-US" altLang="en-US" sz="3100" dirty="0">
                <a:solidFill>
                  <a:srgbClr val="FFFFCC"/>
                </a:solidFill>
              </a:rPr>
              <a:t>Precision</a:t>
            </a:r>
            <a:r>
              <a:rPr lang="en-US" altLang="en-US" sz="3100" dirty="0">
                <a:solidFill>
                  <a:schemeClr val="bg1"/>
                </a:solidFill>
              </a:rPr>
              <a:t>, Ph.3:8</a:t>
            </a:r>
          </a:p>
          <a:p>
            <a:pPr marL="744538" lvl="2" indent="-344488" eaLnBrk="1" hangingPunct="1"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Wordplay: loss of a loss is gain</a:t>
            </a:r>
          </a:p>
          <a:p>
            <a:pPr marL="744538" lvl="2" indent="-344488" eaLnBrk="1" hangingPunct="1"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Paul gained Savior (1:21)</a:t>
            </a:r>
          </a:p>
          <a:p>
            <a:pPr marL="744538" lvl="2" indent="-344488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C000"/>
                </a:solidFill>
              </a:rPr>
              <a:t>“Loss”: </a:t>
            </a:r>
            <a:r>
              <a:rPr lang="en-US" altLang="en-US" sz="3100" u="sng" dirty="0">
                <a:solidFill>
                  <a:schemeClr val="bg1"/>
                </a:solidFill>
              </a:rPr>
              <a:t>three times</a:t>
            </a:r>
            <a:r>
              <a:rPr lang="en-US" altLang="en-US" sz="3100" dirty="0">
                <a:solidFill>
                  <a:schemeClr val="bg1"/>
                </a:solidFill>
              </a:rPr>
              <a:t>:  3:8-9</a:t>
            </a:r>
            <a:r>
              <a:rPr lang="en-US" altLang="en-US" sz="2700" dirty="0">
                <a:solidFill>
                  <a:schemeClr val="bg1"/>
                </a:solidFill>
              </a:rPr>
              <a:t>	</a:t>
            </a:r>
          </a:p>
          <a:p>
            <a:pPr marL="0" lvl="1" indent="0" defTabSz="395288" eaLnBrk="1" hangingPunct="1">
              <a:spcAft>
                <a:spcPts val="12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3. </a:t>
            </a:r>
            <a:r>
              <a:rPr lang="en-US" altLang="en-US" sz="3100" dirty="0">
                <a:solidFill>
                  <a:srgbClr val="FFFFCC"/>
                </a:solidFill>
              </a:rPr>
              <a:t>Principle</a:t>
            </a:r>
            <a:r>
              <a:rPr lang="en-US" altLang="en-US" sz="3100" dirty="0">
                <a:solidFill>
                  <a:schemeClr val="bg1"/>
                </a:solidFill>
              </a:rPr>
              <a:t>, Ph.3:9, not righteousness of law</a:t>
            </a:r>
          </a:p>
          <a:p>
            <a:pPr marL="461963" lvl="1" indent="-461963" defTabSz="395288" eaLnBrk="1" hangingPunct="1"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4. </a:t>
            </a:r>
            <a:r>
              <a:rPr lang="en-US" altLang="en-US" sz="3100" dirty="0">
                <a:solidFill>
                  <a:srgbClr val="FFFFCC"/>
                </a:solidFill>
              </a:rPr>
              <a:t>Perseverance</a:t>
            </a:r>
            <a:r>
              <a:rPr lang="en-US" altLang="en-US" sz="3100" dirty="0">
                <a:solidFill>
                  <a:schemeClr val="bg1"/>
                </a:solidFill>
              </a:rPr>
              <a:t>, Ph.3:10, </a:t>
            </a:r>
            <a:r>
              <a:rPr lang="en-US" altLang="en-US" sz="3100" i="1" dirty="0">
                <a:solidFill>
                  <a:schemeClr val="bg1"/>
                </a:solidFill>
              </a:rPr>
              <a:t>know Him… </a:t>
            </a:r>
            <a:br>
              <a:rPr lang="en-US" altLang="en-US" sz="3100" i="1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(1:21-23)</a:t>
            </a:r>
          </a:p>
          <a:p>
            <a:pPr lvl="1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82D0F7E8-2646-D838-814F-6363772EF8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381000"/>
            <a:ext cx="8382000" cy="6096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5. </a:t>
            </a:r>
            <a:r>
              <a:rPr lang="en-US" altLang="en-US" sz="3100" dirty="0">
                <a:solidFill>
                  <a:srgbClr val="FFFFCC"/>
                </a:solidFill>
              </a:rPr>
              <a:t>Passion, </a:t>
            </a:r>
            <a:r>
              <a:rPr lang="en-US" altLang="en-US" sz="3100" dirty="0">
                <a:solidFill>
                  <a:schemeClr val="bg1"/>
                </a:solidFill>
              </a:rPr>
              <a:t>3:11-12</a:t>
            </a:r>
          </a:p>
          <a:p>
            <a:pPr marL="739775" lvl="1" indent="-339725" eaLnBrk="1" hangingPunct="1"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11, </a:t>
            </a:r>
            <a:r>
              <a:rPr lang="en-US" altLang="en-US" sz="3100" i="1" dirty="0">
                <a:solidFill>
                  <a:schemeClr val="bg1"/>
                </a:solidFill>
              </a:rPr>
              <a:t>if by any means possible…</a:t>
            </a:r>
            <a:r>
              <a:rPr lang="en-US" altLang="en-US" sz="2700" i="1" dirty="0">
                <a:solidFill>
                  <a:schemeClr val="bg1"/>
                </a:solidFill>
              </a:rPr>
              <a:t>	</a:t>
            </a:r>
          </a:p>
          <a:p>
            <a:pPr marL="1139825" lvl="2" indent="-339725" eaLnBrk="1" hangingPunct="1"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Not pride</a:t>
            </a:r>
          </a:p>
          <a:p>
            <a:pPr marL="1139825" lvl="2" indent="-339725" eaLnBrk="1" hangingPunct="1"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Not a done deal</a:t>
            </a:r>
          </a:p>
          <a:p>
            <a:pPr marL="1139825" lvl="2" indent="-339725" eaLnBrk="1" hangingPunct="1"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Words used of sick child…</a:t>
            </a:r>
            <a:endParaRPr lang="en-US" altLang="en-US" sz="2700" dirty="0">
              <a:solidFill>
                <a:schemeClr val="bg1"/>
              </a:solidFill>
            </a:endParaRPr>
          </a:p>
          <a:p>
            <a:pPr marL="1433513" lvl="3" indent="-292100" eaLnBrk="1" hangingPunct="1"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ECFF"/>
                </a:solidFill>
              </a:rPr>
              <a:t>“If…” </a:t>
            </a:r>
            <a:r>
              <a:rPr lang="en-US" altLang="en-US" sz="3100" dirty="0">
                <a:solidFill>
                  <a:schemeClr val="bg1"/>
                </a:solidFill>
              </a:rPr>
              <a:t>11</a:t>
            </a:r>
          </a:p>
          <a:p>
            <a:pPr marL="1433513" lvl="3" indent="-292100" eaLnBrk="1" hangingPunct="1"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ECFF"/>
                </a:solidFill>
              </a:rPr>
              <a:t>Press on </a:t>
            </a:r>
            <a:r>
              <a:rPr lang="en-US" altLang="en-US" sz="3100" dirty="0">
                <a:solidFill>
                  <a:schemeClr val="bg1"/>
                </a:solidFill>
              </a:rPr>
              <a:t>12 /14</a:t>
            </a:r>
          </a:p>
          <a:p>
            <a:pPr marL="1433513" lvl="3" indent="-292100" eaLnBrk="1" hangingPunct="1"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Chrysostom calls Paul an insatiable, greedy, devouring worshipper of God</a:t>
            </a:r>
          </a:p>
          <a:p>
            <a:pPr marL="1433513" lvl="3" indent="-292100" eaLnBrk="1" hangingPunct="1"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ECFF"/>
                </a:solidFill>
              </a:rPr>
              <a:t>Higher Ground</a:t>
            </a:r>
          </a:p>
        </p:txBody>
      </p:sp>
    </p:spTree>
    <p:extLst>
      <p:ext uri="{BB962C8B-B14F-4D97-AF65-F5344CB8AC3E}">
        <p14:creationId xmlns:p14="http://schemas.microsoft.com/office/powerpoint/2010/main" val="269290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>
            <a:extLst>
              <a:ext uri="{FF2B5EF4-FFF2-40B4-BE49-F238E27FC236}">
                <a16:creationId xmlns:a16="http://schemas.microsoft.com/office/drawing/2014/main" id="{A5F3273E-94AB-C52F-A875-291FA386A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538" y="685800"/>
            <a:ext cx="6638925" cy="5334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8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en-US" sz="28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Pursue in Wrong Way</a:t>
            </a: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AF3A95AB-4ECD-3E3D-B892-3990AFC6F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692" y="2095108"/>
            <a:ext cx="6638925" cy="14478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3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altLang="en-US" sz="3600" kern="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to Press for the Prize?</a:t>
            </a:r>
            <a:endParaRPr lang="en-US" altLang="en-US" sz="3600" kern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E23BCBE6-7A83-AD17-178C-72DF060AE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692" y="1371600"/>
            <a:ext cx="6638925" cy="5334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8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altLang="en-US" sz="28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Crave the Crown</a:t>
            </a:r>
          </a:p>
        </p:txBody>
      </p:sp>
    </p:spTree>
    <p:extLst>
      <p:ext uri="{BB962C8B-B14F-4D97-AF65-F5344CB8AC3E}">
        <p14:creationId xmlns:p14="http://schemas.microsoft.com/office/powerpoint/2010/main" val="635567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1E35E6BD-720F-078E-7BAD-C4A9D4E46C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1.</a:t>
            </a:r>
            <a:r>
              <a:rPr lang="en-US" altLang="en-US" sz="3400" dirty="0">
                <a:solidFill>
                  <a:schemeClr val="bg1"/>
                </a:solidFill>
              </a:rPr>
              <a:t> </a:t>
            </a:r>
            <a:r>
              <a:rPr lang="en-US" altLang="en-US" sz="3400" dirty="0">
                <a:solidFill>
                  <a:srgbClr val="CCECFF"/>
                </a:solidFill>
              </a:rPr>
              <a:t>Don’t quit / think you have arrived, </a:t>
            </a:r>
            <a:r>
              <a:rPr lang="en-US" altLang="en-US" sz="3400" dirty="0">
                <a:solidFill>
                  <a:schemeClr val="bg1"/>
                </a:solidFill>
              </a:rPr>
              <a:t>3:12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910F1A1B-8AB5-60F6-63BF-E6CB058621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1 Co.9:24, </a:t>
            </a:r>
            <a:r>
              <a:rPr lang="en-US" altLang="en-US" sz="3100" dirty="0">
                <a:solidFill>
                  <a:schemeClr val="bg1"/>
                </a:solidFill>
              </a:rPr>
              <a:t>Do you not know that those who run in a race all run, but one receives the prize?  Run in such a way that you may obtain it.</a:t>
            </a:r>
          </a:p>
          <a:p>
            <a:pPr lvl="1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Runner keeps eyes on prize</a:t>
            </a:r>
          </a:p>
          <a:p>
            <a:pPr lvl="1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Runner presses hard till race is over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Mt.14, Peter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1E35E6BD-720F-078E-7BAD-C4A9D4E46C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2.</a:t>
            </a:r>
            <a:r>
              <a:rPr lang="en-US" altLang="en-US" sz="3400" dirty="0">
                <a:solidFill>
                  <a:schemeClr val="bg1"/>
                </a:solidFill>
              </a:rPr>
              <a:t> </a:t>
            </a:r>
            <a:r>
              <a:rPr lang="en-US" altLang="en-US" sz="3400" dirty="0">
                <a:solidFill>
                  <a:srgbClr val="CCECFF"/>
                </a:solidFill>
              </a:rPr>
              <a:t>Press for the prize, </a:t>
            </a:r>
            <a:r>
              <a:rPr lang="en-US" altLang="en-US" sz="3400" dirty="0">
                <a:solidFill>
                  <a:schemeClr val="bg1"/>
                </a:solidFill>
              </a:rPr>
              <a:t>3:12-14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910F1A1B-8AB5-60F6-63BF-E6CB058621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0" indent="0" eaLnBrk="1" hangingPunct="1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12: </a:t>
            </a:r>
            <a:r>
              <a:rPr lang="en-US" altLang="en-US" sz="3100" dirty="0">
                <a:solidFill>
                  <a:srgbClr val="FFFFCC"/>
                </a:solidFill>
              </a:rPr>
              <a:t>press on to lay hold</a:t>
            </a:r>
          </a:p>
          <a:p>
            <a:pPr marL="0" indent="0" defTabSz="631825" eaLnBrk="1" hangingPunct="1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13: </a:t>
            </a:r>
            <a:r>
              <a:rPr lang="en-US" altLang="en-US" sz="3100" dirty="0">
                <a:solidFill>
                  <a:srgbClr val="FFFFCC"/>
                </a:solidFill>
              </a:rPr>
              <a:t>focus on without distraction</a:t>
            </a:r>
          </a:p>
          <a:p>
            <a:pPr marL="0" indent="0" eaLnBrk="1" hangingPunct="1"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14:</a:t>
            </a:r>
            <a:r>
              <a:rPr lang="en-US" altLang="en-US" sz="3100" dirty="0">
                <a:solidFill>
                  <a:srgbClr val="FFFFCC"/>
                </a:solidFill>
              </a:rPr>
              <a:t> press toward the goal for the prize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25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1E35E6BD-720F-078E-7BAD-C4A9D4E46C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2.</a:t>
            </a:r>
            <a:r>
              <a:rPr lang="en-US" altLang="en-US" sz="3400" dirty="0">
                <a:solidFill>
                  <a:schemeClr val="bg1"/>
                </a:solidFill>
              </a:rPr>
              <a:t> </a:t>
            </a:r>
            <a:r>
              <a:rPr lang="en-US" altLang="en-US" sz="3400" dirty="0">
                <a:solidFill>
                  <a:srgbClr val="CCECFF"/>
                </a:solidFill>
              </a:rPr>
              <a:t>Press for the prize </a:t>
            </a:r>
            <a:r>
              <a:rPr lang="en-US" altLang="en-US" sz="3400" dirty="0">
                <a:solidFill>
                  <a:schemeClr val="bg1"/>
                </a:solidFill>
              </a:rPr>
              <a:t>– </a:t>
            </a:r>
            <a:r>
              <a:rPr lang="en-US" altLang="en-US" sz="3400" u="sng" dirty="0">
                <a:solidFill>
                  <a:schemeClr val="bg1"/>
                </a:solidFill>
              </a:rPr>
              <a:t>How</a:t>
            </a:r>
            <a:r>
              <a:rPr lang="en-US" altLang="en-US" sz="3400" dirty="0">
                <a:solidFill>
                  <a:schemeClr val="bg1"/>
                </a:solidFill>
              </a:rPr>
              <a:t>?  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910F1A1B-8AB5-60F6-63BF-E6CB058621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1. </a:t>
            </a:r>
            <a:r>
              <a:rPr lang="en-US" altLang="en-US" sz="3100" dirty="0">
                <a:solidFill>
                  <a:srgbClr val="CCFFCC"/>
                </a:solidFill>
              </a:rPr>
              <a:t>Gratitude,</a:t>
            </a:r>
            <a:r>
              <a:rPr lang="en-US" altLang="en-US" sz="3100" dirty="0">
                <a:solidFill>
                  <a:schemeClr val="bg1"/>
                </a:solidFill>
              </a:rPr>
              <a:t> 1:3-5 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Based on joy / pardon, 4:4</a:t>
            </a:r>
          </a:p>
          <a:p>
            <a:pPr marL="0" indent="0" eaLnBrk="1" hangingPunct="1">
              <a:buNone/>
            </a:pPr>
            <a:endParaRPr lang="en-US" altLang="en-US" sz="3100" dirty="0">
              <a:solidFill>
                <a:srgbClr val="CCECFF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82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1E35E6BD-720F-078E-7BAD-C4A9D4E46C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2.</a:t>
            </a:r>
            <a:r>
              <a:rPr lang="en-US" altLang="en-US" sz="3400" dirty="0">
                <a:solidFill>
                  <a:schemeClr val="bg1"/>
                </a:solidFill>
              </a:rPr>
              <a:t> </a:t>
            </a:r>
            <a:r>
              <a:rPr lang="en-US" altLang="en-US" sz="3400" dirty="0">
                <a:solidFill>
                  <a:srgbClr val="CCECFF"/>
                </a:solidFill>
              </a:rPr>
              <a:t>Press for the prize </a:t>
            </a:r>
            <a:r>
              <a:rPr lang="en-US" altLang="en-US" sz="3400" dirty="0">
                <a:solidFill>
                  <a:schemeClr val="bg1"/>
                </a:solidFill>
              </a:rPr>
              <a:t>– How?  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910F1A1B-8AB5-60F6-63BF-E6CB058621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2. </a:t>
            </a:r>
            <a:r>
              <a:rPr lang="en-US" altLang="en-US" sz="3100" dirty="0">
                <a:solidFill>
                  <a:srgbClr val="CCFFCC"/>
                </a:solidFill>
              </a:rPr>
              <a:t>Brotherly love, </a:t>
            </a:r>
            <a:r>
              <a:rPr lang="en-US" altLang="en-US" sz="3100" dirty="0">
                <a:solidFill>
                  <a:schemeClr val="bg1"/>
                </a:solidFill>
              </a:rPr>
              <a:t>1:7-9.   4:1, 5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Yielding, gentle, kind, mild, courteous, tolerant (with people, not sin)  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Is it in us?  </a:t>
            </a:r>
          </a:p>
          <a:p>
            <a:pPr marL="1254125" lvl="2" indent="-339725" eaLnBrk="1" hangingPunct="1"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Visitors?</a:t>
            </a:r>
          </a:p>
          <a:p>
            <a:pPr marL="1254125" lvl="2" indent="-339725" eaLnBrk="1" hangingPunct="1"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Drivers?</a:t>
            </a:r>
          </a:p>
          <a:p>
            <a:pPr marL="1254125" lvl="2" indent="-339725" eaLnBrk="1" hangingPunct="1"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Home?</a:t>
            </a:r>
          </a:p>
          <a:p>
            <a:pPr marL="1254125" lvl="2" indent="-339725" eaLnBrk="1" hangingPunct="1"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Work?</a:t>
            </a:r>
            <a:endParaRPr lang="en-US" altLang="en-US" sz="3100" dirty="0">
              <a:solidFill>
                <a:srgbClr val="CCECFF"/>
              </a:solidFill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rgbClr val="CCECFF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72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1E35E6BD-720F-078E-7BAD-C4A9D4E46C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2.</a:t>
            </a:r>
            <a:r>
              <a:rPr lang="en-US" altLang="en-US" sz="3400" dirty="0">
                <a:solidFill>
                  <a:schemeClr val="bg1"/>
                </a:solidFill>
              </a:rPr>
              <a:t> </a:t>
            </a:r>
            <a:r>
              <a:rPr lang="en-US" altLang="en-US" sz="3400" dirty="0">
                <a:solidFill>
                  <a:srgbClr val="CCECFF"/>
                </a:solidFill>
              </a:rPr>
              <a:t>Press for the prize </a:t>
            </a:r>
            <a:r>
              <a:rPr lang="en-US" altLang="en-US" sz="3400" dirty="0">
                <a:solidFill>
                  <a:schemeClr val="bg1"/>
                </a:solidFill>
              </a:rPr>
              <a:t>– How?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910F1A1B-8AB5-60F6-63BF-E6CB058621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3. </a:t>
            </a:r>
            <a:r>
              <a:rPr lang="en-US" altLang="en-US" sz="3100" dirty="0">
                <a:solidFill>
                  <a:srgbClr val="CCFFCC"/>
                </a:solidFill>
              </a:rPr>
              <a:t>Free of bitterness, </a:t>
            </a:r>
            <a:r>
              <a:rPr lang="en-US" altLang="en-US" sz="3100" dirty="0">
                <a:solidFill>
                  <a:schemeClr val="bg1"/>
                </a:solidFill>
              </a:rPr>
              <a:t>1:15-18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Ruth 1:20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How to react to criticism?</a:t>
            </a:r>
          </a:p>
          <a:p>
            <a:pPr marL="914400" lvl="2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1.  </a:t>
            </a:r>
            <a:r>
              <a:rPr lang="en-US" altLang="en-US" sz="3100" dirty="0">
                <a:solidFill>
                  <a:srgbClr val="FFFFCC"/>
                </a:solidFill>
              </a:rPr>
              <a:t>Listen with open mind</a:t>
            </a:r>
          </a:p>
          <a:p>
            <a:pPr marL="914400" lvl="2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2.  </a:t>
            </a:r>
            <a:r>
              <a:rPr lang="en-US" altLang="en-US" sz="3100" dirty="0">
                <a:solidFill>
                  <a:srgbClr val="FFFFCC"/>
                </a:solidFill>
              </a:rPr>
              <a:t>Examine self – is it true???</a:t>
            </a:r>
          </a:p>
          <a:p>
            <a:pPr marL="914400" lvl="2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3.  </a:t>
            </a:r>
            <a:r>
              <a:rPr lang="en-US" altLang="en-US" sz="3100" dirty="0">
                <a:solidFill>
                  <a:srgbClr val="FFFFCC"/>
                </a:solidFill>
              </a:rPr>
              <a:t>If untrue . . . forget it</a:t>
            </a:r>
          </a:p>
          <a:p>
            <a:pPr marL="914400" lvl="2" indent="0" eaLnBrk="1" hangingPunct="1">
              <a:buNone/>
            </a:pPr>
            <a:r>
              <a:rPr lang="en-US" altLang="en-US" dirty="0">
                <a:solidFill>
                  <a:schemeClr val="bg1"/>
                </a:solidFill>
              </a:rPr>
              <a:t>4.  </a:t>
            </a:r>
            <a:r>
              <a:rPr lang="en-US" altLang="en-US" sz="3100" dirty="0">
                <a:solidFill>
                  <a:srgbClr val="FFFFCC"/>
                </a:solidFill>
              </a:rPr>
              <a:t>If true . . . be grateful, repent.  </a:t>
            </a:r>
            <a:r>
              <a:rPr lang="en-US" altLang="en-US" sz="3100" dirty="0">
                <a:solidFill>
                  <a:schemeClr val="bg1"/>
                </a:solidFill>
              </a:rPr>
              <a:t>4:2-3</a:t>
            </a:r>
            <a:endParaRPr lang="en-US" altLang="en-US" sz="3100" dirty="0">
              <a:solidFill>
                <a:srgbClr val="CCECFF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49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1E35E6BD-720F-078E-7BAD-C4A9D4E46C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2.</a:t>
            </a:r>
            <a:r>
              <a:rPr lang="en-US" altLang="en-US" sz="3400" dirty="0">
                <a:solidFill>
                  <a:schemeClr val="bg1"/>
                </a:solidFill>
              </a:rPr>
              <a:t> </a:t>
            </a:r>
            <a:r>
              <a:rPr lang="en-US" altLang="en-US" sz="3400" dirty="0">
                <a:solidFill>
                  <a:srgbClr val="CCECFF"/>
                </a:solidFill>
              </a:rPr>
              <a:t>Press for the prize </a:t>
            </a:r>
            <a:r>
              <a:rPr lang="en-US" altLang="en-US" sz="3400" dirty="0">
                <a:solidFill>
                  <a:schemeClr val="bg1"/>
                </a:solidFill>
              </a:rPr>
              <a:t>– How?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910F1A1B-8AB5-60F6-63BF-E6CB058621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4. </a:t>
            </a:r>
            <a:r>
              <a:rPr lang="en-US" altLang="en-US" sz="3100" dirty="0">
                <a:solidFill>
                  <a:srgbClr val="CCFFCC"/>
                </a:solidFill>
              </a:rPr>
              <a:t>Magnify Christ, </a:t>
            </a:r>
            <a:r>
              <a:rPr lang="en-US" altLang="en-US" sz="3100" dirty="0">
                <a:solidFill>
                  <a:schemeClr val="bg1"/>
                </a:solidFill>
              </a:rPr>
              <a:t>1:20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Cause to be held in greater esteem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Timing of statement:  not Acts 9 on road or in city …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After stripes, prison, shipwrecks </a:t>
            </a:r>
            <a:endParaRPr lang="en-US" altLang="en-US" sz="3100" dirty="0">
              <a:solidFill>
                <a:srgbClr val="CCECFF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77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C035BF98-8351-7F8E-638B-E3CBA12A0F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FFFF99"/>
                </a:solidFill>
              </a:rPr>
              <a:t>Constant corrections to keep on target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19D07A85-D4AF-532F-86FE-F84273ADF9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339725" indent="-339725" eaLnBrk="1" hangingPunct="1">
              <a:buFontTx/>
              <a:buNone/>
            </a:pPr>
            <a:r>
              <a:rPr lang="en-US" altLang="en-US" dirty="0">
                <a:solidFill>
                  <a:srgbClr val="CCFFCC"/>
                </a:solidFill>
              </a:rPr>
              <a:t>Spacecraft</a:t>
            </a:r>
          </a:p>
          <a:p>
            <a:pPr marL="339725" indent="-339725" eaLnBrk="1" hangingPunct="1">
              <a:buFontTx/>
              <a:buNone/>
            </a:pPr>
            <a:r>
              <a:rPr lang="en-US" altLang="en-US" dirty="0">
                <a:solidFill>
                  <a:srgbClr val="CCFFCC"/>
                </a:solidFill>
              </a:rPr>
              <a:t>Christian</a:t>
            </a:r>
          </a:p>
          <a:p>
            <a:pPr marL="339725" indent="-339725" eaLnBrk="1" hangingPunct="1"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	Ph.3:14 . . . 17</a:t>
            </a:r>
          </a:p>
          <a:p>
            <a:pPr marL="339725" indent="-339725" eaLnBrk="1" hangingPunct="1">
              <a:buFontTx/>
              <a:buNone/>
            </a:pPr>
            <a:endParaRPr lang="en-US" altLang="en-US" dirty="0">
              <a:solidFill>
                <a:srgbClr val="CCFFCC"/>
              </a:solidFill>
            </a:endParaRPr>
          </a:p>
          <a:p>
            <a:pPr marL="339725" indent="-339725" eaLnBrk="1" hangingPunct="1">
              <a:buFontTx/>
              <a:buNone/>
            </a:pPr>
            <a:endParaRPr lang="en-US" altLang="en-US" dirty="0">
              <a:solidFill>
                <a:srgbClr val="CCFFCC"/>
              </a:solidFill>
            </a:endParaRPr>
          </a:p>
          <a:p>
            <a:pPr marL="457200" lvl="1" indent="0" eaLnBrk="1" hangingPunct="1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1E35E6BD-720F-078E-7BAD-C4A9D4E46C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2.</a:t>
            </a:r>
            <a:r>
              <a:rPr lang="en-US" altLang="en-US" sz="3400" dirty="0">
                <a:solidFill>
                  <a:schemeClr val="bg1"/>
                </a:solidFill>
              </a:rPr>
              <a:t> </a:t>
            </a:r>
            <a:r>
              <a:rPr lang="en-US" altLang="en-US" sz="3400" dirty="0">
                <a:solidFill>
                  <a:srgbClr val="CCECFF"/>
                </a:solidFill>
              </a:rPr>
              <a:t>Press for the prize </a:t>
            </a:r>
            <a:r>
              <a:rPr lang="en-US" altLang="en-US" sz="3400" dirty="0">
                <a:solidFill>
                  <a:schemeClr val="bg1"/>
                </a:solidFill>
              </a:rPr>
              <a:t>– How?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910F1A1B-8AB5-60F6-63BF-E6CB058621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5. </a:t>
            </a:r>
            <a:r>
              <a:rPr lang="en-US" altLang="en-US" sz="3100" dirty="0">
                <a:solidFill>
                  <a:srgbClr val="CCFFCC"/>
                </a:solidFill>
              </a:rPr>
              <a:t>Service and sacrifice, </a:t>
            </a:r>
            <a:r>
              <a:rPr lang="en-US" altLang="en-US" sz="3100" dirty="0">
                <a:solidFill>
                  <a:schemeClr val="bg1"/>
                </a:solidFill>
              </a:rPr>
              <a:t>1:23-24</a:t>
            </a:r>
          </a:p>
          <a:p>
            <a:pPr lvl="1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Better for Paul to leave…forever</a:t>
            </a:r>
          </a:p>
          <a:p>
            <a:pPr lvl="1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Better for Philippians for Paul to stay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Impact on others, 2:25-30</a:t>
            </a:r>
            <a:endParaRPr lang="en-US" altLang="en-US" sz="3100" dirty="0">
              <a:solidFill>
                <a:srgbClr val="CCECFF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4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1E35E6BD-720F-078E-7BAD-C4A9D4E46C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2.</a:t>
            </a:r>
            <a:r>
              <a:rPr lang="en-US" altLang="en-US" sz="3400" dirty="0">
                <a:solidFill>
                  <a:schemeClr val="bg1"/>
                </a:solidFill>
              </a:rPr>
              <a:t> </a:t>
            </a:r>
            <a:r>
              <a:rPr lang="en-US" altLang="en-US" sz="3400" dirty="0">
                <a:solidFill>
                  <a:srgbClr val="CCECFF"/>
                </a:solidFill>
              </a:rPr>
              <a:t>Press for the prize </a:t>
            </a:r>
            <a:r>
              <a:rPr lang="en-US" altLang="en-US" sz="3400" dirty="0">
                <a:solidFill>
                  <a:schemeClr val="bg1"/>
                </a:solidFill>
              </a:rPr>
              <a:t>– How?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910F1A1B-8AB5-60F6-63BF-E6CB058621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6. </a:t>
            </a:r>
            <a:r>
              <a:rPr lang="en-US" altLang="en-US" sz="3100" dirty="0">
                <a:solidFill>
                  <a:srgbClr val="CCFFCC"/>
                </a:solidFill>
              </a:rPr>
              <a:t>Avoid deception, </a:t>
            </a:r>
            <a:r>
              <a:rPr lang="en-US" altLang="en-US" sz="3100" dirty="0">
                <a:solidFill>
                  <a:schemeClr val="bg1"/>
                </a:solidFill>
              </a:rPr>
              <a:t>3:2-3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Beware!  Don’t be deceived as Saul was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Judaizers, not Gentiles, are dogs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Gentiles, not Jews, are the circumcision</a:t>
            </a:r>
            <a:endParaRPr lang="en-US" altLang="en-US" sz="3100" dirty="0">
              <a:solidFill>
                <a:srgbClr val="CCECFF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13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1E35E6BD-720F-078E-7BAD-C4A9D4E46C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2.</a:t>
            </a:r>
            <a:r>
              <a:rPr lang="en-US" altLang="en-US" sz="3400" dirty="0">
                <a:solidFill>
                  <a:schemeClr val="bg1"/>
                </a:solidFill>
              </a:rPr>
              <a:t> </a:t>
            </a:r>
            <a:r>
              <a:rPr lang="en-US" altLang="en-US" sz="3400" dirty="0">
                <a:solidFill>
                  <a:srgbClr val="CCECFF"/>
                </a:solidFill>
              </a:rPr>
              <a:t>Press for the prize </a:t>
            </a:r>
            <a:r>
              <a:rPr lang="en-US" altLang="en-US" sz="3400" dirty="0">
                <a:solidFill>
                  <a:schemeClr val="bg1"/>
                </a:solidFill>
              </a:rPr>
              <a:t>– How?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910F1A1B-8AB5-60F6-63BF-E6CB058621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7. </a:t>
            </a:r>
            <a:r>
              <a:rPr lang="en-US" altLang="en-US" sz="3100" dirty="0">
                <a:solidFill>
                  <a:srgbClr val="CCFFCC"/>
                </a:solidFill>
              </a:rPr>
              <a:t>Avoid distractions, </a:t>
            </a:r>
            <a:r>
              <a:rPr lang="en-US" altLang="en-US" sz="3100" dirty="0">
                <a:solidFill>
                  <a:schemeClr val="bg1"/>
                </a:solidFill>
              </a:rPr>
              <a:t>3:13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This one thing I do</a:t>
            </a:r>
          </a:p>
          <a:p>
            <a:pPr marL="1196975" lvl="2" indent="-282575" eaLnBrk="1" hangingPunct="1"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Past failures.  </a:t>
            </a:r>
          </a:p>
          <a:p>
            <a:pPr marL="1196975" lvl="2" indent="-282575" eaLnBrk="1" hangingPunct="1"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Past successes.  </a:t>
            </a:r>
            <a:r>
              <a:rPr lang="en-US" altLang="en-US" sz="3100" dirty="0">
                <a:solidFill>
                  <a:schemeClr val="bg1"/>
                </a:solidFill>
              </a:rPr>
              <a:t>13 (4-7)</a:t>
            </a:r>
          </a:p>
          <a:p>
            <a:pPr marL="1196975" lvl="2" indent="-282575" eaLnBrk="1" hangingPunct="1"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Present success.   </a:t>
            </a:r>
            <a:r>
              <a:rPr lang="en-US" altLang="en-US" sz="3100" dirty="0">
                <a:solidFill>
                  <a:schemeClr val="bg1"/>
                </a:solidFill>
              </a:rPr>
              <a:t>Leads to satisfaction</a:t>
            </a:r>
            <a:endParaRPr lang="en-US" altLang="en-US" sz="3100" dirty="0">
              <a:solidFill>
                <a:srgbClr val="CCECFF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51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1E35E6BD-720F-078E-7BAD-C4A9D4E46C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2.</a:t>
            </a:r>
            <a:r>
              <a:rPr lang="en-US" altLang="en-US" sz="3400" dirty="0">
                <a:solidFill>
                  <a:schemeClr val="bg1"/>
                </a:solidFill>
              </a:rPr>
              <a:t> </a:t>
            </a:r>
            <a:r>
              <a:rPr lang="en-US" altLang="en-US" sz="3400" dirty="0">
                <a:solidFill>
                  <a:srgbClr val="CCECFF"/>
                </a:solidFill>
              </a:rPr>
              <a:t>Press for the prize </a:t>
            </a:r>
            <a:r>
              <a:rPr lang="en-US" altLang="en-US" sz="3400" dirty="0">
                <a:solidFill>
                  <a:schemeClr val="bg1"/>
                </a:solidFill>
              </a:rPr>
              <a:t>– How?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910F1A1B-8AB5-60F6-63BF-E6CB058621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8. </a:t>
            </a:r>
            <a:r>
              <a:rPr lang="en-US" altLang="en-US" sz="3100" dirty="0">
                <a:solidFill>
                  <a:srgbClr val="CCFFCC"/>
                </a:solidFill>
              </a:rPr>
              <a:t>Avoid impurity, </a:t>
            </a:r>
            <a:r>
              <a:rPr lang="en-US" altLang="en-US" sz="3100" dirty="0">
                <a:solidFill>
                  <a:schemeClr val="bg1"/>
                </a:solidFill>
              </a:rPr>
              <a:t>3:17-19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Judaizers made laws (3:1-11)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Libertines disregarded laws (3:17-19)</a:t>
            </a:r>
          </a:p>
          <a:p>
            <a:pPr marL="457200" lvl="1" indent="0" eaLnBrk="1" hangingPunct="1">
              <a:buNone/>
            </a:pPr>
            <a:endParaRPr lang="en-US" altLang="en-US" sz="3100" dirty="0">
              <a:solidFill>
                <a:srgbClr val="CCECFF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99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1E35E6BD-720F-078E-7BAD-C4A9D4E46C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2.</a:t>
            </a:r>
            <a:r>
              <a:rPr lang="en-US" altLang="en-US" sz="3400" dirty="0">
                <a:solidFill>
                  <a:schemeClr val="bg1"/>
                </a:solidFill>
              </a:rPr>
              <a:t> </a:t>
            </a:r>
            <a:r>
              <a:rPr lang="en-US" altLang="en-US" sz="3400" dirty="0">
                <a:solidFill>
                  <a:srgbClr val="CCECFF"/>
                </a:solidFill>
              </a:rPr>
              <a:t>Press for the prize </a:t>
            </a:r>
            <a:r>
              <a:rPr lang="en-US" altLang="en-US" sz="3400" dirty="0">
                <a:solidFill>
                  <a:schemeClr val="bg1"/>
                </a:solidFill>
              </a:rPr>
              <a:t>– How?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910F1A1B-8AB5-60F6-63BF-E6CB058621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0" indent="0" eaLnBrk="1" hangingPunct="1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9. </a:t>
            </a:r>
            <a:r>
              <a:rPr lang="en-US" altLang="en-US" sz="3100" dirty="0">
                <a:solidFill>
                  <a:srgbClr val="CCFFCC"/>
                </a:solidFill>
              </a:rPr>
              <a:t>Avoid compromise, </a:t>
            </a:r>
            <a:r>
              <a:rPr lang="en-US" altLang="en-US" sz="3100" dirty="0">
                <a:solidFill>
                  <a:schemeClr val="bg1"/>
                </a:solidFill>
              </a:rPr>
              <a:t>4:9</a:t>
            </a:r>
            <a:r>
              <a:rPr lang="en-US" altLang="en-US" sz="3100" dirty="0">
                <a:solidFill>
                  <a:srgbClr val="CCFFCC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– do!</a:t>
            </a: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Conviction costs</a:t>
            </a:r>
          </a:p>
          <a:p>
            <a:pPr lvl="2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One another, Hb.10:24 – stir up</a:t>
            </a:r>
          </a:p>
          <a:p>
            <a:pPr lvl="2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Family time</a:t>
            </a:r>
          </a:p>
          <a:p>
            <a:pPr lvl="2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Lost souls</a:t>
            </a:r>
          </a:p>
          <a:p>
            <a:pPr lvl="2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Young people	</a:t>
            </a:r>
          </a:p>
          <a:p>
            <a:pPr marL="457200" lvl="1" indent="0" eaLnBrk="1" hangingPunct="1"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457200" lvl="1" indent="0" eaLnBrk="1" hangingPunct="1">
              <a:buNone/>
            </a:pPr>
            <a:endParaRPr lang="en-US" altLang="en-US" sz="3100" dirty="0">
              <a:solidFill>
                <a:srgbClr val="CCECFF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B6AF9B1-F68B-6586-0E9B-C1E4F3A0A291}"/>
              </a:ext>
            </a:extLst>
          </p:cNvPr>
          <p:cNvSpPr/>
          <p:nvPr/>
        </p:nvSpPr>
        <p:spPr>
          <a:xfrm>
            <a:off x="1094509" y="4343400"/>
            <a:ext cx="3325091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Marriage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8D1766-22E4-E019-3909-8D84D543B46D}"/>
              </a:ext>
            </a:extLst>
          </p:cNvPr>
          <p:cNvSpPr/>
          <p:nvPr/>
        </p:nvSpPr>
        <p:spPr>
          <a:xfrm>
            <a:off x="1094509" y="5077119"/>
            <a:ext cx="3325091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Money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3579BB-9911-2E10-0436-DC9796C814FE}"/>
              </a:ext>
            </a:extLst>
          </p:cNvPr>
          <p:cNvSpPr/>
          <p:nvPr/>
        </p:nvSpPr>
        <p:spPr>
          <a:xfrm>
            <a:off x="1094509" y="5810838"/>
            <a:ext cx="3325091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Recreation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2D58FA-BAE6-1035-B576-B73F1F975058}"/>
              </a:ext>
            </a:extLst>
          </p:cNvPr>
          <p:cNvSpPr/>
          <p:nvPr/>
        </p:nvSpPr>
        <p:spPr>
          <a:xfrm>
            <a:off x="4724400" y="4343400"/>
            <a:ext cx="3325091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Popularity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D7240B-6811-1B31-0279-1047E26C3B93}"/>
              </a:ext>
            </a:extLst>
          </p:cNvPr>
          <p:cNvSpPr/>
          <p:nvPr/>
        </p:nvSpPr>
        <p:spPr>
          <a:xfrm>
            <a:off x="4724400" y="5077119"/>
            <a:ext cx="3325091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Friends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413C03-C05B-B12E-C805-155E0D451CA8}"/>
              </a:ext>
            </a:extLst>
          </p:cNvPr>
          <p:cNvSpPr/>
          <p:nvPr/>
        </p:nvSpPr>
        <p:spPr>
          <a:xfrm>
            <a:off x="4724400" y="5810838"/>
            <a:ext cx="3325091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Employment</a:t>
            </a:r>
          </a:p>
        </p:txBody>
      </p:sp>
    </p:spTree>
    <p:extLst>
      <p:ext uri="{BB962C8B-B14F-4D97-AF65-F5344CB8AC3E}">
        <p14:creationId xmlns:p14="http://schemas.microsoft.com/office/powerpoint/2010/main" val="59556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49460D49-34B3-490C-5482-295B4E3C39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382000" cy="5715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A5F3273E-94AB-C52F-A875-291FA386A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538" y="685800"/>
            <a:ext cx="6638925" cy="1447800"/>
          </a:xfrm>
          <a:prstGeom prst="bevel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3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lang="en-US" altLang="en-US" sz="3400" kern="0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kern="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Pursue in Wrong Way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36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(Wrong Goals)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C035BF98-8351-7F8E-638B-E3CBA12A0F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1. </a:t>
            </a:r>
            <a:r>
              <a:rPr lang="en-US" altLang="en-US" sz="3400" dirty="0">
                <a:solidFill>
                  <a:srgbClr val="FFFF99"/>
                </a:solidFill>
              </a:rPr>
              <a:t>No purpose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19D07A85-D4AF-532F-86FE-F84273ADF9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339725" indent="-339725" eaLnBrk="1" hangingPunct="1">
              <a:buFontTx/>
              <a:buNone/>
            </a:pPr>
            <a:r>
              <a:rPr lang="en-US" altLang="en-US" dirty="0">
                <a:solidFill>
                  <a:srgbClr val="CCFFCC"/>
                </a:solidFill>
              </a:rPr>
              <a:t>One who is baptized has </a:t>
            </a:r>
            <a:r>
              <a:rPr lang="en-US" altLang="en-US" i="1" dirty="0">
                <a:solidFill>
                  <a:srgbClr val="CCFFCC"/>
                </a:solidFill>
              </a:rPr>
              <a:t>arrived</a:t>
            </a:r>
            <a:r>
              <a:rPr lang="en-US" altLang="en-US" dirty="0">
                <a:solidFill>
                  <a:srgbClr val="CCFFCC"/>
                </a:solidFill>
              </a:rPr>
              <a:t>?    No!</a:t>
            </a:r>
          </a:p>
          <a:p>
            <a:pPr marL="339725" indent="-339725" eaLnBrk="1" hangingPunct="1">
              <a:spcAft>
                <a:spcPts val="600"/>
              </a:spcAft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Mt.3:7-8 – why refuse them?</a:t>
            </a:r>
          </a:p>
          <a:p>
            <a:pPr marL="339725" indent="-339725" eaLnBrk="1" hangingPunct="1">
              <a:spcAft>
                <a:spcPts val="600"/>
              </a:spcAft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Pr.26:13-15</a:t>
            </a:r>
          </a:p>
          <a:p>
            <a:pPr marL="339725" indent="-339725" eaLnBrk="1" hangingPunct="1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Ec.12:13-14</a:t>
            </a:r>
          </a:p>
          <a:p>
            <a:pPr marL="339725" indent="-339725" eaLnBrk="1" hangingPunct="1">
              <a:buFontTx/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1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99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C035BF98-8351-7F8E-638B-E3CBA12A0F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2. </a:t>
            </a:r>
            <a:r>
              <a:rPr lang="en-US" altLang="en-US" sz="3400" dirty="0">
                <a:solidFill>
                  <a:srgbClr val="FFFF99"/>
                </a:solidFill>
              </a:rPr>
              <a:t>No purity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19D07A85-D4AF-532F-86FE-F84273ADF9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339725" indent="-339725" eaLnBrk="1" hangingPunct="1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1 K.18:21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Falter between two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[waver…hesitate…]</a:t>
            </a:r>
          </a:p>
          <a:p>
            <a:pPr marL="339725" indent="-339725" eaLnBrk="1" hangingPunct="1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No loyalty</a:t>
            </a:r>
          </a:p>
          <a:p>
            <a:pPr marL="339725" indent="-339725" eaLnBrk="1" hangingPunct="1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No love of truth</a:t>
            </a:r>
          </a:p>
          <a:p>
            <a:pPr marL="339725" indent="-339725" eaLnBrk="1" hangingPunct="1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No allegiance to God</a:t>
            </a:r>
          </a:p>
          <a:p>
            <a:pPr marL="339725" indent="-339725" eaLnBrk="1" hangingPunct="1">
              <a:buFontTx/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1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03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C035BF98-8351-7F8E-638B-E3CBA12A0F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3. </a:t>
            </a:r>
            <a:r>
              <a:rPr lang="en-US" altLang="en-US" sz="3400" dirty="0">
                <a:solidFill>
                  <a:srgbClr val="FFFF99"/>
                </a:solidFill>
              </a:rPr>
              <a:t>No perseverance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19D07A85-D4AF-532F-86FE-F84273ADF9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339725" indent="-339725" eaLnBrk="1" hangingPunct="1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Ezk.18:19-24</a:t>
            </a:r>
          </a:p>
          <a:p>
            <a:pPr marL="339725" indent="-339725" eaLnBrk="1" hangingPunct="1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Valid principle everywhere  </a:t>
            </a:r>
          </a:p>
          <a:p>
            <a:pPr marL="339725" indent="-339725" eaLnBrk="1" hangingPunct="1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Lose health, money, marriage, soul…</a:t>
            </a:r>
          </a:p>
          <a:p>
            <a:pPr marL="339725" indent="-339725" eaLnBrk="1" hangingPunct="1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Wake up late?</a:t>
            </a:r>
          </a:p>
          <a:p>
            <a:pPr marL="339725" indent="-339725" eaLnBrk="1" hangingPunct="1">
              <a:buFontTx/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339725" indent="-339725" eaLnBrk="1" hangingPunct="1">
              <a:buFontTx/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1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85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C035BF98-8351-7F8E-638B-E3CBA12A0F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4. </a:t>
            </a:r>
            <a:r>
              <a:rPr lang="en-US" altLang="en-US" sz="3400" dirty="0">
                <a:solidFill>
                  <a:srgbClr val="FFFF99"/>
                </a:solidFill>
              </a:rPr>
              <a:t>No passion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19D07A85-D4AF-532F-86FE-F84273ADF9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339725" indent="-339725" eaLnBrk="1" hangingPunct="1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Heart…enthusiasm</a:t>
            </a:r>
          </a:p>
          <a:p>
            <a:pPr marL="339725" indent="-339725" eaLnBrk="1" hangingPunct="1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Build, Lk.14:28-33</a:t>
            </a:r>
          </a:p>
          <a:p>
            <a:pPr marL="339725" indent="-339725" eaLnBrk="1" hangingPunct="1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Unconditional surrender</a:t>
            </a:r>
          </a:p>
          <a:p>
            <a:pPr marL="339725" indent="-339725" eaLnBrk="1" hangingPunct="1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Disciples make no demands</a:t>
            </a:r>
          </a:p>
          <a:p>
            <a:pPr marL="339725" indent="-339725" eaLnBrk="1" hangingPunct="1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Jn.17:11-12 – the only one Jesus could not save</a:t>
            </a:r>
          </a:p>
          <a:p>
            <a:pPr marL="339725" indent="-339725" eaLnBrk="1" hangingPunct="1">
              <a:buFontTx/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339725" indent="-339725" eaLnBrk="1" hangingPunct="1">
              <a:buFontTx/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1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2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C035BF98-8351-7F8E-638B-E3CBA12A0F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5. </a:t>
            </a:r>
            <a:r>
              <a:rPr lang="en-US" altLang="en-US" sz="3400" dirty="0">
                <a:solidFill>
                  <a:srgbClr val="FFFF99"/>
                </a:solidFill>
              </a:rPr>
              <a:t>No precision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19D07A85-D4AF-532F-86FE-F84273ADF9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339725" indent="-339725" eaLnBrk="1" hangingPunct="1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Ph.3:13, specific goals</a:t>
            </a:r>
          </a:p>
          <a:p>
            <a:pPr marL="339725" indent="-339725" eaLnBrk="1" hangingPunct="1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“I hope to overcome all my weaknesses”</a:t>
            </a:r>
          </a:p>
          <a:p>
            <a:pPr marL="339725" indent="-339725" eaLnBrk="1" hangingPunct="1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‘Flat or round” . . .   Ct. “one thing…”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z="3100" i="1" dirty="0">
                <a:solidFill>
                  <a:srgbClr val="CCFFCC"/>
                </a:solidFill>
              </a:rPr>
              <a:t>Looking back </a:t>
            </a:r>
            <a:r>
              <a:rPr lang="en-US" altLang="en-US" sz="3100" dirty="0">
                <a:solidFill>
                  <a:schemeClr val="bg1"/>
                </a:solidFill>
              </a:rPr>
              <a:t>reveals a divided mind (Lk.17:32)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z="3100" i="1" dirty="0">
                <a:solidFill>
                  <a:srgbClr val="CCFFCC"/>
                </a:solidFill>
              </a:rPr>
              <a:t>Looking back </a:t>
            </a:r>
            <a:r>
              <a:rPr lang="en-US" altLang="en-US" sz="3100" dirty="0">
                <a:solidFill>
                  <a:schemeClr val="bg1"/>
                </a:solidFill>
              </a:rPr>
              <a:t>leads to going back.   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en-US" altLang="en-US" sz="3100" dirty="0">
                <a:solidFill>
                  <a:schemeClr val="bg1"/>
                </a:solidFill>
              </a:rPr>
              <a:t>Ex.14:15</a:t>
            </a:r>
          </a:p>
          <a:p>
            <a:pPr marL="339725" indent="-339725" eaLnBrk="1" hangingPunct="1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	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26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19D07A85-D4AF-532F-86FE-F84273ADF9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382000" cy="6019800"/>
          </a:xfrm>
        </p:spPr>
        <p:txBody>
          <a:bodyPr/>
          <a:lstStyle/>
          <a:p>
            <a:pPr marL="339725" indent="-339725" eaLnBrk="1" hangingPunct="1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	Spiritual failure is . . . </a:t>
            </a:r>
          </a:p>
          <a:p>
            <a:pPr marL="339725" indent="-339725" eaLnBrk="1" hangingPunct="1">
              <a:spcBef>
                <a:spcPts val="0"/>
              </a:spcBef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		no purpose</a:t>
            </a:r>
          </a:p>
          <a:p>
            <a:pPr marL="339725" indent="-339725" eaLnBrk="1" hangingPunct="1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		no purity</a:t>
            </a:r>
          </a:p>
          <a:p>
            <a:pPr marL="339725" indent="-339725" eaLnBrk="1" hangingPunct="1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		no perseverance</a:t>
            </a:r>
          </a:p>
          <a:p>
            <a:pPr marL="339725" indent="-339725" eaLnBrk="1" hangingPunct="1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		no passion</a:t>
            </a:r>
          </a:p>
          <a:p>
            <a:pPr marL="339725" indent="-339725" eaLnBrk="1" hangingPunct="1">
              <a:buFontTx/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		no precision</a:t>
            </a:r>
          </a:p>
          <a:p>
            <a:pPr lvl="1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25073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835</TotalTime>
  <Words>842</Words>
  <Application>Microsoft Office PowerPoint</Application>
  <PresentationFormat>On-screen Show (4:3)</PresentationFormat>
  <Paragraphs>139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Courier New</vt:lpstr>
      <vt:lpstr>Times New Roman</vt:lpstr>
      <vt:lpstr>Wingdings</vt:lpstr>
      <vt:lpstr>Default Design</vt:lpstr>
      <vt:lpstr>3_Default Design</vt:lpstr>
      <vt:lpstr>PowerPoint Presentation</vt:lpstr>
      <vt:lpstr>Constant corrections to keep on target</vt:lpstr>
      <vt:lpstr>PowerPoint Presentation</vt:lpstr>
      <vt:lpstr>1. No purpose</vt:lpstr>
      <vt:lpstr>2. No purity</vt:lpstr>
      <vt:lpstr>3. No perseverance</vt:lpstr>
      <vt:lpstr>4. No passion</vt:lpstr>
      <vt:lpstr>5. No precision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Don’t quit / think you have arrived, 3:12</vt:lpstr>
      <vt:lpstr>2. Press for the prize, 3:12-14</vt:lpstr>
      <vt:lpstr>2. Press for the prize – How?  </vt:lpstr>
      <vt:lpstr>2. Press for the prize – How?  </vt:lpstr>
      <vt:lpstr>2. Press for the prize – How?</vt:lpstr>
      <vt:lpstr>2. Press for the prize – How?</vt:lpstr>
      <vt:lpstr>2. Press for the prize – How?</vt:lpstr>
      <vt:lpstr>2. Press for the prize – How?</vt:lpstr>
      <vt:lpstr>2. Press for the prize – How?</vt:lpstr>
      <vt:lpstr>2. Press for the prize – How?</vt:lpstr>
      <vt:lpstr>2. Press for the prize – How?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75</cp:revision>
  <dcterms:created xsi:type="dcterms:W3CDTF">2011-08-18T15:42:19Z</dcterms:created>
  <dcterms:modified xsi:type="dcterms:W3CDTF">2023-05-05T15:15:57Z</dcterms:modified>
</cp:coreProperties>
</file>