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305" r:id="rId2"/>
    <p:sldId id="541" r:id="rId3"/>
    <p:sldId id="594" r:id="rId4"/>
    <p:sldId id="576" r:id="rId5"/>
    <p:sldId id="577" r:id="rId6"/>
    <p:sldId id="366" r:id="rId7"/>
    <p:sldId id="548" r:id="rId8"/>
    <p:sldId id="595" r:id="rId9"/>
    <p:sldId id="596" r:id="rId10"/>
    <p:sldId id="597" r:id="rId11"/>
    <p:sldId id="598" r:id="rId12"/>
    <p:sldId id="599" r:id="rId13"/>
    <p:sldId id="600" r:id="rId14"/>
    <p:sldId id="601" r:id="rId15"/>
    <p:sldId id="602" r:id="rId16"/>
    <p:sldId id="603" r:id="rId17"/>
    <p:sldId id="604" r:id="rId18"/>
    <p:sldId id="605" r:id="rId19"/>
    <p:sldId id="612" r:id="rId20"/>
    <p:sldId id="606" r:id="rId21"/>
    <p:sldId id="581" r:id="rId22"/>
    <p:sldId id="607" r:id="rId23"/>
    <p:sldId id="608" r:id="rId24"/>
    <p:sldId id="609" r:id="rId25"/>
    <p:sldId id="610" r:id="rId26"/>
    <p:sldId id="611" r:id="rId27"/>
    <p:sldId id="563"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CC"/>
    <a:srgbClr val="CCFFFF"/>
    <a:srgbClr val="CCFFCC"/>
    <a:srgbClr val="FFFF00"/>
    <a:srgbClr val="99FF33"/>
    <a:srgbClr val="FF9933"/>
    <a:srgbClr val="C0C0C0"/>
    <a:srgbClr val="FF99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06" autoAdjust="0"/>
    <p:restoredTop sz="94660"/>
  </p:normalViewPr>
  <p:slideViewPr>
    <p:cSldViewPr showGuides="1">
      <p:cViewPr varScale="1">
        <p:scale>
          <a:sx n="94" d="100"/>
          <a:sy n="94" d="100"/>
        </p:scale>
        <p:origin x="941" y="91"/>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E0F358-7D01-4D68-BB99-394C091459F0}" type="datetimeFigureOut">
              <a:rPr lang="en-US" smtClean="0"/>
              <a:t>5/5/2023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C5D134-76E8-4430-B990-5385720D373D}" type="slidenum">
              <a:rPr lang="en-US" smtClean="0"/>
              <a:t>‹#›</a:t>
            </a:fld>
            <a:endParaRPr lang="en-US"/>
          </a:p>
        </p:txBody>
      </p:sp>
    </p:spTree>
    <p:extLst>
      <p:ext uri="{BB962C8B-B14F-4D97-AF65-F5344CB8AC3E}">
        <p14:creationId xmlns:p14="http://schemas.microsoft.com/office/powerpoint/2010/main" val="3949539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0046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1993688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1410933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8778012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7664172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3858906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4591991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7960593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9986332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901053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9791140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4240410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7580737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9762210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6273542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6904560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2781169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770582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6282641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738204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1067751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9755380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1969316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08917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p14="http://schemas.microsoft.com/office/powerpoint/2010/main" val="2334301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p14="http://schemas.microsoft.com/office/powerpoint/2010/main" val="1740258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p14="http://schemas.microsoft.com/office/powerpoint/2010/main" val="1625706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p14="http://schemas.microsoft.com/office/powerpoint/2010/main" val="382600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p14="http://schemas.microsoft.com/office/powerpoint/2010/main" val="3418772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p14="http://schemas.microsoft.com/office/powerpoint/2010/main" val="724892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p14="http://schemas.microsoft.com/office/powerpoint/2010/main" val="529984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p14="http://schemas.microsoft.com/office/powerpoint/2010/main" val="1408971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p14="http://schemas.microsoft.com/office/powerpoint/2010/main" val="586946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p14="http://schemas.microsoft.com/office/powerpoint/2010/main" val="1735275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p14="http://schemas.microsoft.com/office/powerpoint/2010/main" val="634056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accent6">
            <a:lumMod val="50000"/>
          </a:schemeClr>
        </a:solidFill>
        <a:effectLst/>
      </p:bgPr>
    </p:bg>
    <p:spTree>
      <p:nvGrpSpPr>
        <p:cNvPr id="1" name=""/>
        <p:cNvGrpSpPr/>
        <p:nvPr/>
      </p:nvGrpSpPr>
      <p:grpSpPr>
        <a:xfrm>
          <a:off x="0" y="0"/>
          <a:ext cx="0" cy="0"/>
          <a:chOff x="0" y="0"/>
          <a:chExt cx="0" cy="0"/>
        </a:xfrm>
      </p:grpSpPr>
      <p:sp>
        <p:nvSpPr>
          <p:cNvPr id="7" name="Rectangle 6"/>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629995" y="1600200"/>
            <a:ext cx="5888182" cy="1447800"/>
          </a:xfrm>
          <a:prstGeom prst="roundRect">
            <a:avLst/>
          </a:prstGeom>
          <a:solidFill>
            <a:schemeClr val="tx1"/>
          </a:solidFill>
          <a:ln w="3175">
            <a:solidFill>
              <a:srgbClr val="00B05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rgbClr val="FFFF00"/>
                </a:solidFill>
              </a:rPr>
              <a:t>Congregational Goals</a:t>
            </a:r>
          </a:p>
        </p:txBody>
      </p:sp>
    </p:spTree>
    <p:extLst>
      <p:ext uri="{BB962C8B-B14F-4D97-AF65-F5344CB8AC3E}">
        <p14:creationId xmlns:p14="http://schemas.microsoft.com/office/powerpoint/2010/main" val="2659408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rgbClr val="FFFF00"/>
                </a:solidFill>
              </a:rPr>
              <a:t>Teach / Preach</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895928"/>
            <a:ext cx="8229600" cy="5581072"/>
          </a:xfrm>
        </p:spPr>
        <p:txBody>
          <a:bodyPr/>
          <a:lstStyle/>
          <a:p>
            <a:r>
              <a:rPr lang="en-US" altLang="en-US" sz="3000" dirty="0">
                <a:solidFill>
                  <a:schemeClr val="bg1"/>
                </a:solidFill>
              </a:rPr>
              <a:t>1 Co.14:26 </a:t>
            </a:r>
            <a:r>
              <a:rPr lang="en-US" sz="3000" dirty="0">
                <a:solidFill>
                  <a:srgbClr val="FFFFCC"/>
                </a:solidFill>
              </a:rPr>
              <a:t>How is it then, brethren? When-ever you come together, each of you has a psalm, has a teaching . . . </a:t>
            </a:r>
            <a:endParaRPr lang="en-US" altLang="en-US" sz="3000" dirty="0">
              <a:solidFill>
                <a:srgbClr val="FFFFCC"/>
              </a:solidFill>
            </a:endParaRPr>
          </a:p>
          <a:p>
            <a:pPr marL="571500" lvl="1" indent="-227013">
              <a:spcAft>
                <a:spcPts val="300"/>
              </a:spcAft>
              <a:buFont typeface="Arial" panose="020B0604020202020204" pitchFamily="34" charset="0"/>
              <a:buChar char="•"/>
            </a:pPr>
            <a:r>
              <a:rPr lang="en-US" altLang="en-US" sz="3100" dirty="0">
                <a:solidFill>
                  <a:schemeClr val="bg1"/>
                </a:solidFill>
              </a:rPr>
              <a:t>Books teach parents to monitor child’s progress for his grade level</a:t>
            </a:r>
          </a:p>
          <a:p>
            <a:pPr marL="571500" lvl="1" indent="-227013">
              <a:spcAft>
                <a:spcPts val="300"/>
              </a:spcAft>
              <a:buFont typeface="Arial" panose="020B0604020202020204" pitchFamily="34" charset="0"/>
              <a:buChar char="•"/>
            </a:pPr>
            <a:r>
              <a:rPr lang="en-US" altLang="en-US" sz="3100" dirty="0">
                <a:solidFill>
                  <a:schemeClr val="bg1"/>
                </a:solidFill>
              </a:rPr>
              <a:t>It usually begins and continues in the family</a:t>
            </a:r>
          </a:p>
        </p:txBody>
      </p:sp>
    </p:spTree>
    <p:extLst>
      <p:ext uri="{BB962C8B-B14F-4D97-AF65-F5344CB8AC3E}">
        <p14:creationId xmlns:p14="http://schemas.microsoft.com/office/powerpoint/2010/main" val="1152628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rgbClr val="FFFF00"/>
                </a:solidFill>
              </a:rPr>
              <a:t>Teach / Preach</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895928"/>
            <a:ext cx="8229600" cy="5581072"/>
          </a:xfrm>
        </p:spPr>
        <p:txBody>
          <a:bodyPr/>
          <a:lstStyle/>
          <a:p>
            <a:r>
              <a:rPr lang="en-US" altLang="en-US" dirty="0">
                <a:solidFill>
                  <a:schemeClr val="bg1"/>
                </a:solidFill>
              </a:rPr>
              <a:t>1 Co.15:1 </a:t>
            </a:r>
            <a:r>
              <a:rPr lang="en-US" sz="3000" dirty="0">
                <a:solidFill>
                  <a:srgbClr val="FFFFCC"/>
                </a:solidFill>
              </a:rPr>
              <a:t>Moreover, brethren, I declare to you the gospel which I preached to you, which also you received and in which you stand, </a:t>
            </a:r>
            <a:r>
              <a:rPr lang="en-US" sz="3000" dirty="0">
                <a:solidFill>
                  <a:schemeClr val="bg1"/>
                </a:solidFill>
              </a:rPr>
              <a:t>2 </a:t>
            </a:r>
            <a:r>
              <a:rPr lang="en-US" sz="3000" dirty="0">
                <a:solidFill>
                  <a:srgbClr val="FFFFCC"/>
                </a:solidFill>
              </a:rPr>
              <a:t>by which also you are saved, if you hold fast that word which I preached to you—unless you believed in vain</a:t>
            </a:r>
          </a:p>
          <a:p>
            <a:pPr marL="571500" lvl="1" indent="-227013">
              <a:spcAft>
                <a:spcPts val="300"/>
              </a:spcAft>
              <a:buFont typeface="Arial" panose="020B0604020202020204" pitchFamily="34" charset="0"/>
              <a:buChar char="•"/>
            </a:pPr>
            <a:r>
              <a:rPr lang="en-US" altLang="en-US" sz="3100" dirty="0">
                <a:solidFill>
                  <a:schemeClr val="bg1"/>
                </a:solidFill>
              </a:rPr>
              <a:t>The other part of teaching is </a:t>
            </a:r>
            <a:r>
              <a:rPr lang="en-US" altLang="en-US" sz="3100" i="1" dirty="0">
                <a:solidFill>
                  <a:schemeClr val="bg1"/>
                </a:solidFill>
              </a:rPr>
              <a:t>receiving</a:t>
            </a:r>
          </a:p>
          <a:p>
            <a:pPr marL="571500" lvl="1" indent="-227013">
              <a:spcAft>
                <a:spcPts val="300"/>
              </a:spcAft>
              <a:buFont typeface="Arial" panose="020B0604020202020204" pitchFamily="34" charset="0"/>
              <a:buChar char="•"/>
            </a:pPr>
            <a:r>
              <a:rPr lang="en-US" altLang="en-US" sz="3100" i="1" dirty="0">
                <a:solidFill>
                  <a:srgbClr val="CCFFFF"/>
                </a:solidFill>
              </a:rPr>
              <a:t>Conditional</a:t>
            </a:r>
            <a:r>
              <a:rPr lang="en-US" altLang="en-US" sz="3100" dirty="0">
                <a:solidFill>
                  <a:srgbClr val="CCFFFF"/>
                </a:solidFill>
              </a:rPr>
              <a:t>:</a:t>
            </a:r>
            <a:r>
              <a:rPr lang="en-US" altLang="en-US" sz="3100" i="1" dirty="0">
                <a:solidFill>
                  <a:srgbClr val="CCFFFF"/>
                </a:solidFill>
              </a:rPr>
              <a:t> </a:t>
            </a:r>
            <a:r>
              <a:rPr lang="en-US" altLang="en-US" sz="3100" dirty="0">
                <a:solidFill>
                  <a:schemeClr val="bg1"/>
                </a:solidFill>
              </a:rPr>
              <a:t>If you hold fast that word which I preached to you</a:t>
            </a:r>
          </a:p>
          <a:p>
            <a:pPr marL="571500" lvl="1" indent="-227013">
              <a:spcAft>
                <a:spcPts val="300"/>
              </a:spcAft>
              <a:buFont typeface="Arial" panose="020B0604020202020204" pitchFamily="34" charset="0"/>
              <a:buChar char="•"/>
            </a:pPr>
            <a:r>
              <a:rPr lang="en-US" altLang="en-US" sz="3100" dirty="0">
                <a:solidFill>
                  <a:schemeClr val="bg1"/>
                </a:solidFill>
              </a:rPr>
              <a:t>Pitcher – catcher</a:t>
            </a:r>
          </a:p>
        </p:txBody>
      </p:sp>
    </p:spTree>
    <p:extLst>
      <p:ext uri="{BB962C8B-B14F-4D97-AF65-F5344CB8AC3E}">
        <p14:creationId xmlns:p14="http://schemas.microsoft.com/office/powerpoint/2010/main" val="1132595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rgbClr val="FFFF00"/>
                </a:solidFill>
              </a:rPr>
              <a:t>Lord’s supper</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895928"/>
            <a:ext cx="8229600" cy="5581072"/>
          </a:xfrm>
        </p:spPr>
        <p:txBody>
          <a:bodyPr/>
          <a:lstStyle/>
          <a:p>
            <a:pPr>
              <a:spcAft>
                <a:spcPts val="300"/>
              </a:spcAft>
              <a:buFont typeface="Arial" panose="020B0604020202020204" pitchFamily="34" charset="0"/>
              <a:buChar char="•"/>
            </a:pPr>
            <a:r>
              <a:rPr lang="en-US" altLang="en-US" sz="3000" dirty="0">
                <a:solidFill>
                  <a:schemeClr val="bg1"/>
                </a:solidFill>
              </a:rPr>
              <a:t>1 Co.11:22, </a:t>
            </a:r>
            <a:r>
              <a:rPr lang="en-US" altLang="en-US" sz="3000" dirty="0">
                <a:solidFill>
                  <a:srgbClr val="FFFFCC"/>
                </a:solidFill>
              </a:rPr>
              <a:t>What!  Do you not have houses to eat and drink in?  Or do you despise the church of God and shame those who have nothing? What shall I say to you?  Shall I praise you in this? I do not praise you</a:t>
            </a:r>
          </a:p>
          <a:p>
            <a:r>
              <a:rPr lang="en-US" altLang="en-US" sz="3000" dirty="0">
                <a:solidFill>
                  <a:schemeClr val="bg1"/>
                </a:solidFill>
              </a:rPr>
              <a:t>1 Co.11:23, </a:t>
            </a:r>
            <a:r>
              <a:rPr lang="en-US" sz="3000" dirty="0">
                <a:solidFill>
                  <a:srgbClr val="FFFFCC"/>
                </a:solidFill>
              </a:rPr>
              <a:t>For I received from the Lord that which I also delivered to you</a:t>
            </a:r>
            <a:r>
              <a:rPr lang="en-US" sz="3000" dirty="0">
                <a:solidFill>
                  <a:schemeClr val="bg1"/>
                </a:solidFill>
              </a:rPr>
              <a:t>…</a:t>
            </a:r>
          </a:p>
          <a:p>
            <a:pPr lvl="1">
              <a:spcAft>
                <a:spcPts val="300"/>
              </a:spcAft>
              <a:buFont typeface="Arial" panose="020B0604020202020204" pitchFamily="34" charset="0"/>
              <a:buChar char="•"/>
            </a:pPr>
            <a:r>
              <a:rPr lang="en-US" altLang="en-US" sz="3100" dirty="0">
                <a:solidFill>
                  <a:schemeClr val="bg1"/>
                </a:solidFill>
              </a:rPr>
              <a:t>Their conduct contradicts command from Lord to Paul to Corinth</a:t>
            </a:r>
          </a:p>
          <a:p>
            <a:pPr marL="571500" lvl="1" indent="-109538">
              <a:spcAft>
                <a:spcPts val="300"/>
              </a:spcAft>
              <a:buFont typeface="Arial" panose="020B0604020202020204" pitchFamily="34" charset="0"/>
              <a:buChar char="•"/>
            </a:pPr>
            <a:r>
              <a:rPr lang="en-US" altLang="en-US" sz="3100" dirty="0">
                <a:solidFill>
                  <a:schemeClr val="bg1"/>
                </a:solidFill>
              </a:rPr>
              <a:t> Whatever their goal was, they missed it</a:t>
            </a:r>
          </a:p>
        </p:txBody>
      </p:sp>
    </p:spTree>
    <p:extLst>
      <p:ext uri="{BB962C8B-B14F-4D97-AF65-F5344CB8AC3E}">
        <p14:creationId xmlns:p14="http://schemas.microsoft.com/office/powerpoint/2010/main" val="2465708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rgbClr val="FFFF00"/>
                </a:solidFill>
              </a:rPr>
              <a:t>Prayer</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895928"/>
            <a:ext cx="8229600" cy="5581072"/>
          </a:xfrm>
        </p:spPr>
        <p:txBody>
          <a:bodyPr/>
          <a:lstStyle/>
          <a:p>
            <a:pPr>
              <a:spcAft>
                <a:spcPts val="300"/>
              </a:spcAft>
              <a:buFont typeface="Arial" panose="020B0604020202020204" pitchFamily="34" charset="0"/>
              <a:buChar char="•"/>
            </a:pPr>
            <a:r>
              <a:rPr lang="en-US" altLang="en-US" sz="3000" dirty="0">
                <a:solidFill>
                  <a:schemeClr val="bg1"/>
                </a:solidFill>
              </a:rPr>
              <a:t>1 Co.14:15 </a:t>
            </a:r>
            <a:r>
              <a:rPr lang="en-US" altLang="en-US" sz="3000" dirty="0">
                <a:solidFill>
                  <a:srgbClr val="FFFFCC"/>
                </a:solidFill>
              </a:rPr>
              <a:t>What is the conclusion then? I will pray with the spirit, and I will also pray with the understanding</a:t>
            </a:r>
          </a:p>
          <a:p>
            <a:pPr lvl="1">
              <a:spcAft>
                <a:spcPts val="300"/>
              </a:spcAft>
              <a:buFont typeface="Arial" panose="020B0604020202020204" pitchFamily="34" charset="0"/>
              <a:buChar char="•"/>
            </a:pPr>
            <a:r>
              <a:rPr lang="en-US" altLang="en-US" sz="3100" dirty="0">
                <a:solidFill>
                  <a:schemeClr val="bg1"/>
                </a:solidFill>
              </a:rPr>
              <a:t>Young men learn to lead…</a:t>
            </a:r>
          </a:p>
          <a:p>
            <a:pPr lvl="1">
              <a:spcAft>
                <a:spcPts val="300"/>
              </a:spcAft>
              <a:buFont typeface="Arial" panose="020B0604020202020204" pitchFamily="34" charset="0"/>
              <a:buChar char="•"/>
            </a:pPr>
            <a:r>
              <a:rPr lang="en-US" altLang="en-US" sz="3100" dirty="0">
                <a:solidFill>
                  <a:schemeClr val="bg1"/>
                </a:solidFill>
              </a:rPr>
              <a:t>Prayer itself is a blessing</a:t>
            </a:r>
          </a:p>
          <a:p>
            <a:pPr lvl="1">
              <a:spcAft>
                <a:spcPts val="300"/>
              </a:spcAft>
              <a:buFont typeface="Arial" panose="020B0604020202020204" pitchFamily="34" charset="0"/>
              <a:buChar char="•"/>
            </a:pPr>
            <a:r>
              <a:rPr lang="en-US" altLang="en-US" sz="3100" dirty="0">
                <a:solidFill>
                  <a:schemeClr val="bg1"/>
                </a:solidFill>
              </a:rPr>
              <a:t>Prayer also helps prepare us for other things</a:t>
            </a:r>
          </a:p>
        </p:txBody>
      </p:sp>
    </p:spTree>
    <p:extLst>
      <p:ext uri="{BB962C8B-B14F-4D97-AF65-F5344CB8AC3E}">
        <p14:creationId xmlns:p14="http://schemas.microsoft.com/office/powerpoint/2010/main" val="1626876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rgbClr val="FFFF00"/>
                </a:solidFill>
              </a:rPr>
              <a:t>Singing</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895928"/>
            <a:ext cx="8229600" cy="5581072"/>
          </a:xfrm>
        </p:spPr>
        <p:txBody>
          <a:bodyPr/>
          <a:lstStyle/>
          <a:p>
            <a:pPr>
              <a:spcAft>
                <a:spcPts val="300"/>
              </a:spcAft>
              <a:buFont typeface="Arial" panose="020B0604020202020204" pitchFamily="34" charset="0"/>
              <a:buChar char="•"/>
            </a:pPr>
            <a:r>
              <a:rPr lang="en-US" altLang="en-US" sz="3000" dirty="0">
                <a:solidFill>
                  <a:schemeClr val="bg1"/>
                </a:solidFill>
              </a:rPr>
              <a:t>1 Co.14:15, </a:t>
            </a:r>
            <a:r>
              <a:rPr lang="en-US" altLang="en-US" sz="3000" dirty="0">
                <a:solidFill>
                  <a:srgbClr val="FFFFCC"/>
                </a:solidFill>
              </a:rPr>
              <a:t>What is the conclusion then? I will pray with the spirit, and I will also pray with the understanding</a:t>
            </a:r>
          </a:p>
          <a:p>
            <a:pPr lvl="1">
              <a:spcAft>
                <a:spcPts val="300"/>
              </a:spcAft>
              <a:buFont typeface="Arial" panose="020B0604020202020204" pitchFamily="34" charset="0"/>
              <a:buChar char="•"/>
            </a:pPr>
            <a:r>
              <a:rPr lang="en-US" altLang="en-US" dirty="0">
                <a:solidFill>
                  <a:schemeClr val="bg1"/>
                </a:solidFill>
              </a:rPr>
              <a:t>With spirit, understanding</a:t>
            </a:r>
          </a:p>
        </p:txBody>
      </p:sp>
    </p:spTree>
    <p:extLst>
      <p:ext uri="{BB962C8B-B14F-4D97-AF65-F5344CB8AC3E}">
        <p14:creationId xmlns:p14="http://schemas.microsoft.com/office/powerpoint/2010/main" val="16344363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rgbClr val="FFFF00"/>
                </a:solidFill>
              </a:rPr>
              <a:t>Giving</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895928"/>
            <a:ext cx="8229600" cy="5581072"/>
          </a:xfrm>
        </p:spPr>
        <p:txBody>
          <a:bodyPr/>
          <a:lstStyle/>
          <a:p>
            <a:r>
              <a:rPr lang="en-US" altLang="en-US" sz="3000" dirty="0">
                <a:solidFill>
                  <a:schemeClr val="bg1"/>
                </a:solidFill>
              </a:rPr>
              <a:t>1 Co.16:1 </a:t>
            </a:r>
            <a:r>
              <a:rPr lang="en-US" sz="3000" dirty="0">
                <a:solidFill>
                  <a:srgbClr val="FFFFCC"/>
                </a:solidFill>
              </a:rPr>
              <a:t>Now concerning the collection for the saints, as I have given orders to the churches of Galatia, so you must do also: </a:t>
            </a:r>
            <a:r>
              <a:rPr lang="en-US" sz="3000" dirty="0">
                <a:solidFill>
                  <a:schemeClr val="bg1"/>
                </a:solidFill>
              </a:rPr>
              <a:t>2 </a:t>
            </a:r>
            <a:r>
              <a:rPr lang="en-US" sz="3000" dirty="0">
                <a:solidFill>
                  <a:srgbClr val="FFFFCC"/>
                </a:solidFill>
              </a:rPr>
              <a:t>On the first day of the week let each one of you lay something aside, storing up as he may prosper, that there be no collections when I come </a:t>
            </a:r>
            <a:endParaRPr lang="en-US" altLang="en-US" sz="3000" dirty="0">
              <a:solidFill>
                <a:srgbClr val="FFFFCC"/>
              </a:solidFill>
            </a:endParaRPr>
          </a:p>
          <a:p>
            <a:pPr lvl="1">
              <a:spcAft>
                <a:spcPts val="300"/>
              </a:spcAft>
              <a:buFont typeface="Arial" panose="020B0604020202020204" pitchFamily="34" charset="0"/>
              <a:buChar char="•"/>
            </a:pPr>
            <a:r>
              <a:rPr lang="en-US" altLang="en-US" sz="3100" dirty="0">
                <a:solidFill>
                  <a:schemeClr val="bg1"/>
                </a:solidFill>
              </a:rPr>
              <a:t>After encouragement to labor faithfully (15:58)</a:t>
            </a:r>
          </a:p>
          <a:p>
            <a:pPr lvl="1">
              <a:spcAft>
                <a:spcPts val="300"/>
              </a:spcAft>
              <a:buFont typeface="Arial" panose="020B0604020202020204" pitchFamily="34" charset="0"/>
              <a:buChar char="•"/>
            </a:pPr>
            <a:r>
              <a:rPr lang="en-US" altLang="en-US" sz="3100" dirty="0">
                <a:solidFill>
                  <a:schemeClr val="bg1"/>
                </a:solidFill>
              </a:rPr>
              <a:t>Give in love (13:3)</a:t>
            </a:r>
          </a:p>
        </p:txBody>
      </p:sp>
    </p:spTree>
    <p:extLst>
      <p:ext uri="{BB962C8B-B14F-4D97-AF65-F5344CB8AC3E}">
        <p14:creationId xmlns:p14="http://schemas.microsoft.com/office/powerpoint/2010/main" val="4086211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rgbClr val="FFFF00"/>
                </a:solidFill>
              </a:rPr>
              <a:t>Benevolence</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895928"/>
            <a:ext cx="8229600" cy="5581072"/>
          </a:xfrm>
        </p:spPr>
        <p:txBody>
          <a:bodyPr/>
          <a:lstStyle/>
          <a:p>
            <a:pPr>
              <a:spcAft>
                <a:spcPts val="300"/>
              </a:spcAft>
              <a:buFont typeface="Arial" panose="020B0604020202020204" pitchFamily="34" charset="0"/>
              <a:buChar char="•"/>
            </a:pPr>
            <a:r>
              <a:rPr lang="en-US" altLang="en-US" sz="3000" dirty="0">
                <a:solidFill>
                  <a:schemeClr val="bg1"/>
                </a:solidFill>
              </a:rPr>
              <a:t>1 Co.16:3 </a:t>
            </a:r>
            <a:r>
              <a:rPr lang="en-US" altLang="en-US" sz="3000" dirty="0">
                <a:solidFill>
                  <a:srgbClr val="FFFFCC"/>
                </a:solidFill>
              </a:rPr>
              <a:t>And when I come, whomever you approve by your letters I will send to bear your gift to Jerusalem.</a:t>
            </a:r>
            <a:r>
              <a:rPr lang="en-US" altLang="en-US" sz="3000" dirty="0">
                <a:solidFill>
                  <a:schemeClr val="bg1"/>
                </a:solidFill>
              </a:rPr>
              <a:t>  4 </a:t>
            </a:r>
            <a:r>
              <a:rPr lang="en-US" altLang="en-US" sz="3000" dirty="0">
                <a:solidFill>
                  <a:srgbClr val="FFFFCC"/>
                </a:solidFill>
              </a:rPr>
              <a:t>But if it is fitting that I go also, they will go with me</a:t>
            </a:r>
          </a:p>
          <a:p>
            <a:pPr lvl="1">
              <a:spcAft>
                <a:spcPts val="300"/>
              </a:spcAft>
              <a:buFont typeface="Arial" panose="020B0604020202020204" pitchFamily="34" charset="0"/>
              <a:buChar char="•"/>
            </a:pPr>
            <a:r>
              <a:rPr lang="en-US" altLang="en-US" sz="3100" dirty="0">
                <a:solidFill>
                  <a:schemeClr val="bg1"/>
                </a:solidFill>
              </a:rPr>
              <a:t>For destitute saints</a:t>
            </a:r>
          </a:p>
        </p:txBody>
      </p:sp>
    </p:spTree>
    <p:extLst>
      <p:ext uri="{BB962C8B-B14F-4D97-AF65-F5344CB8AC3E}">
        <p14:creationId xmlns:p14="http://schemas.microsoft.com/office/powerpoint/2010/main" val="248432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rgbClr val="FFFF00"/>
                </a:solidFill>
              </a:rPr>
              <a:t>Discipline</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895928"/>
            <a:ext cx="8229600" cy="5581072"/>
          </a:xfrm>
        </p:spPr>
        <p:txBody>
          <a:bodyPr/>
          <a:lstStyle/>
          <a:p>
            <a:pPr>
              <a:spcAft>
                <a:spcPts val="300"/>
              </a:spcAft>
              <a:buFont typeface="Arial" panose="020B0604020202020204" pitchFamily="34" charset="0"/>
              <a:buChar char="•"/>
            </a:pPr>
            <a:r>
              <a:rPr lang="en-US" altLang="en-US" dirty="0">
                <a:solidFill>
                  <a:schemeClr val="bg1"/>
                </a:solidFill>
              </a:rPr>
              <a:t>1 Co.5 </a:t>
            </a:r>
          </a:p>
          <a:p>
            <a:pPr lvl="1">
              <a:spcAft>
                <a:spcPts val="300"/>
              </a:spcAft>
              <a:buFont typeface="Arial" panose="020B0604020202020204" pitchFamily="34" charset="0"/>
              <a:buChar char="•"/>
            </a:pPr>
            <a:r>
              <a:rPr lang="en-US" altLang="en-US" sz="3100" dirty="0">
                <a:solidFill>
                  <a:schemeClr val="bg1"/>
                </a:solidFill>
              </a:rPr>
              <a:t>For ungodly members</a:t>
            </a:r>
          </a:p>
          <a:p>
            <a:pPr lvl="1">
              <a:spcAft>
                <a:spcPts val="300"/>
              </a:spcAft>
              <a:buFont typeface="Arial" panose="020B0604020202020204" pitchFamily="34" charset="0"/>
              <a:buChar char="•"/>
            </a:pPr>
            <a:r>
              <a:rPr lang="en-US" altLang="en-US" sz="3100" dirty="0">
                <a:solidFill>
                  <a:schemeClr val="bg1"/>
                </a:solidFill>
              </a:rPr>
              <a:t>1 Co.5 . . . explains rod (4:21)</a:t>
            </a:r>
          </a:p>
        </p:txBody>
      </p:sp>
    </p:spTree>
    <p:extLst>
      <p:ext uri="{BB962C8B-B14F-4D97-AF65-F5344CB8AC3E}">
        <p14:creationId xmlns:p14="http://schemas.microsoft.com/office/powerpoint/2010/main" val="749533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rgbClr val="FFFF00"/>
                </a:solidFill>
              </a:rPr>
              <a:t>Preach gospel</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895928"/>
            <a:ext cx="8229600" cy="5581072"/>
          </a:xfrm>
        </p:spPr>
        <p:txBody>
          <a:bodyPr/>
          <a:lstStyle/>
          <a:p>
            <a:pPr>
              <a:spcAft>
                <a:spcPts val="0"/>
              </a:spcAft>
              <a:buFont typeface="Arial" panose="020B0604020202020204" pitchFamily="34" charset="0"/>
              <a:buChar char="•"/>
            </a:pPr>
            <a:r>
              <a:rPr lang="en-US" altLang="en-US" sz="3000" dirty="0">
                <a:solidFill>
                  <a:schemeClr val="bg1"/>
                </a:solidFill>
              </a:rPr>
              <a:t>1 Co.9:16, </a:t>
            </a:r>
            <a:r>
              <a:rPr lang="en-US" altLang="en-US" sz="3000" dirty="0">
                <a:solidFill>
                  <a:srgbClr val="FFFFCC"/>
                </a:solidFill>
              </a:rPr>
              <a:t>For if I preach the gospel, I have nothing to boast of, for necessity is laid upon me; yes, woe is me if I do not preach the gospel! … </a:t>
            </a:r>
            <a:r>
              <a:rPr lang="en-US" altLang="en-US" sz="3000" dirty="0">
                <a:solidFill>
                  <a:schemeClr val="bg1"/>
                </a:solidFill>
              </a:rPr>
              <a:t>18 </a:t>
            </a:r>
            <a:r>
              <a:rPr lang="en-US" altLang="en-US" sz="3000" dirty="0">
                <a:solidFill>
                  <a:srgbClr val="FFFFCC"/>
                </a:solidFill>
              </a:rPr>
              <a:t>What is my reward then? That when I preach the gospel, I may present the gospel of Christ without charge, that I may not abuse my authority in the gospel</a:t>
            </a:r>
          </a:p>
          <a:p>
            <a:pPr marL="0" indent="0">
              <a:spcAft>
                <a:spcPts val="0"/>
              </a:spcAft>
              <a:buNone/>
            </a:pPr>
            <a:endParaRPr lang="en-US" altLang="en-US" dirty="0">
              <a:solidFill>
                <a:schemeClr val="bg1"/>
              </a:solidFill>
            </a:endParaRPr>
          </a:p>
        </p:txBody>
      </p:sp>
    </p:spTree>
    <p:extLst>
      <p:ext uri="{BB962C8B-B14F-4D97-AF65-F5344CB8AC3E}">
        <p14:creationId xmlns:p14="http://schemas.microsoft.com/office/powerpoint/2010/main" val="7253992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rgbClr val="FFFF00"/>
                </a:solidFill>
              </a:rPr>
              <a:t>Preach gospel</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895928"/>
            <a:ext cx="8229600" cy="5581072"/>
          </a:xfrm>
        </p:spPr>
        <p:txBody>
          <a:bodyPr/>
          <a:lstStyle/>
          <a:p>
            <a:pPr>
              <a:spcAft>
                <a:spcPts val="0"/>
              </a:spcAft>
              <a:buFont typeface="Arial" panose="020B0604020202020204" pitchFamily="34" charset="0"/>
              <a:buChar char="•"/>
            </a:pPr>
            <a:r>
              <a:rPr lang="en-US" altLang="en-US" dirty="0">
                <a:solidFill>
                  <a:schemeClr val="bg1"/>
                </a:solidFill>
              </a:rPr>
              <a:t>1 Co.9:16, 18 </a:t>
            </a:r>
          </a:p>
          <a:p>
            <a:pPr lvl="1">
              <a:spcAft>
                <a:spcPts val="0"/>
              </a:spcAft>
              <a:buFont typeface="Arial" panose="020B0604020202020204" pitchFamily="34" charset="0"/>
              <a:buChar char="•"/>
            </a:pPr>
            <a:r>
              <a:rPr lang="en-US" altLang="en-US" sz="3100" dirty="0">
                <a:solidFill>
                  <a:schemeClr val="bg1"/>
                </a:solidFill>
              </a:rPr>
              <a:t>Does Paul have an obligation that we do not have?</a:t>
            </a:r>
          </a:p>
          <a:p>
            <a:pPr lvl="1">
              <a:spcAft>
                <a:spcPts val="0"/>
              </a:spcAft>
              <a:buFont typeface="Arial" panose="020B0604020202020204" pitchFamily="34" charset="0"/>
              <a:buChar char="•"/>
            </a:pPr>
            <a:r>
              <a:rPr lang="en-US" altLang="en-US" sz="3100" dirty="0">
                <a:solidFill>
                  <a:schemeClr val="bg1"/>
                </a:solidFill>
              </a:rPr>
              <a:t>Includes . . .</a:t>
            </a:r>
          </a:p>
          <a:p>
            <a:pPr lvl="2">
              <a:spcBef>
                <a:spcPts val="0"/>
              </a:spcBef>
              <a:spcAft>
                <a:spcPts val="600"/>
              </a:spcAft>
              <a:buFont typeface="Arial" panose="020B0604020202020204" pitchFamily="34" charset="0"/>
              <a:buChar char="•"/>
            </a:pPr>
            <a:r>
              <a:rPr lang="en-US" altLang="en-US" sz="3100" dirty="0">
                <a:solidFill>
                  <a:srgbClr val="FFFFCC"/>
                </a:solidFill>
              </a:rPr>
              <a:t>Assemblies</a:t>
            </a:r>
          </a:p>
          <a:p>
            <a:pPr lvl="2">
              <a:spcBef>
                <a:spcPts val="0"/>
              </a:spcBef>
              <a:spcAft>
                <a:spcPts val="600"/>
              </a:spcAft>
              <a:buFont typeface="Arial" panose="020B0604020202020204" pitchFamily="34" charset="0"/>
              <a:buChar char="•"/>
            </a:pPr>
            <a:r>
              <a:rPr lang="en-US" altLang="en-US" sz="3100" dirty="0">
                <a:solidFill>
                  <a:srgbClr val="FFFFCC"/>
                </a:solidFill>
              </a:rPr>
              <a:t>Gospel meetings</a:t>
            </a:r>
          </a:p>
          <a:p>
            <a:pPr lvl="2">
              <a:spcBef>
                <a:spcPts val="0"/>
              </a:spcBef>
              <a:spcAft>
                <a:spcPts val="600"/>
              </a:spcAft>
              <a:buFont typeface="Arial" panose="020B0604020202020204" pitchFamily="34" charset="0"/>
              <a:buChar char="•"/>
            </a:pPr>
            <a:r>
              <a:rPr lang="en-US" altLang="en-US" sz="3100" dirty="0">
                <a:solidFill>
                  <a:srgbClr val="FFFFCC"/>
                </a:solidFill>
              </a:rPr>
              <a:t>Print</a:t>
            </a:r>
          </a:p>
          <a:p>
            <a:pPr lvl="2">
              <a:spcBef>
                <a:spcPts val="0"/>
              </a:spcBef>
              <a:spcAft>
                <a:spcPts val="600"/>
              </a:spcAft>
              <a:buFont typeface="Arial" panose="020B0604020202020204" pitchFamily="34" charset="0"/>
              <a:buChar char="•"/>
            </a:pPr>
            <a:r>
              <a:rPr lang="en-US" altLang="en-US" sz="3100" dirty="0">
                <a:solidFill>
                  <a:srgbClr val="FFFFCC"/>
                </a:solidFill>
              </a:rPr>
              <a:t>Web</a:t>
            </a:r>
          </a:p>
          <a:p>
            <a:pPr lvl="2">
              <a:spcBef>
                <a:spcPts val="0"/>
              </a:spcBef>
              <a:spcAft>
                <a:spcPts val="600"/>
              </a:spcAft>
              <a:buFont typeface="Arial" panose="020B0604020202020204" pitchFamily="34" charset="0"/>
              <a:buChar char="•"/>
            </a:pPr>
            <a:r>
              <a:rPr lang="en-US" altLang="en-US" sz="3100" dirty="0">
                <a:solidFill>
                  <a:srgbClr val="FFFFCC"/>
                </a:solidFill>
              </a:rPr>
              <a:t>Personal evangelism</a:t>
            </a:r>
          </a:p>
          <a:p>
            <a:pPr lvl="2">
              <a:spcBef>
                <a:spcPts val="0"/>
              </a:spcBef>
              <a:spcAft>
                <a:spcPts val="300"/>
              </a:spcAft>
              <a:buFont typeface="Arial" panose="020B0604020202020204" pitchFamily="34" charset="0"/>
              <a:buChar char="•"/>
            </a:pPr>
            <a:r>
              <a:rPr lang="en-US" altLang="en-US" sz="3100" dirty="0">
                <a:solidFill>
                  <a:srgbClr val="FFFFCC"/>
                </a:solidFill>
              </a:rPr>
              <a:t>Training preachers,</a:t>
            </a:r>
            <a:r>
              <a:rPr lang="en-US" altLang="en-US" sz="3100" dirty="0">
                <a:solidFill>
                  <a:schemeClr val="bg1"/>
                </a:solidFill>
              </a:rPr>
              <a:t> 2 Tim.2:2</a:t>
            </a:r>
          </a:p>
        </p:txBody>
      </p:sp>
    </p:spTree>
    <p:extLst>
      <p:ext uri="{BB962C8B-B14F-4D97-AF65-F5344CB8AC3E}">
        <p14:creationId xmlns:p14="http://schemas.microsoft.com/office/powerpoint/2010/main" val="3303727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07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57200" y="304800"/>
            <a:ext cx="8229600" cy="6114472"/>
          </a:xfrm>
        </p:spPr>
        <p:txBody>
          <a:bodyPr/>
          <a:lstStyle/>
          <a:p>
            <a:pPr>
              <a:spcAft>
                <a:spcPts val="600"/>
              </a:spcAft>
              <a:buFont typeface="Arial" panose="020B0604020202020204" pitchFamily="34" charset="0"/>
              <a:buChar char="•"/>
            </a:pPr>
            <a:r>
              <a:rPr lang="en-US" altLang="en-US" dirty="0">
                <a:solidFill>
                  <a:srgbClr val="CCFFFF"/>
                </a:solidFill>
              </a:rPr>
              <a:t>“If you don’t know where you’re going, you’ll probably end up somewhere else”</a:t>
            </a:r>
          </a:p>
          <a:p>
            <a:pPr>
              <a:spcAft>
                <a:spcPts val="600"/>
              </a:spcAft>
              <a:buFont typeface="Arial" panose="020B0604020202020204" pitchFamily="34" charset="0"/>
              <a:buChar char="•"/>
            </a:pPr>
            <a:r>
              <a:rPr lang="en-US" altLang="en-US" dirty="0">
                <a:solidFill>
                  <a:srgbClr val="FFFFCC"/>
                </a:solidFill>
              </a:rPr>
              <a:t>Everyone / every church needs clear goals to thrive</a:t>
            </a:r>
          </a:p>
          <a:p>
            <a:pPr>
              <a:spcAft>
                <a:spcPts val="600"/>
              </a:spcAft>
              <a:buFont typeface="Arial" panose="020B0604020202020204" pitchFamily="34" charset="0"/>
              <a:buChar char="•"/>
            </a:pPr>
            <a:endParaRPr lang="en-US" altLang="en-US" dirty="0">
              <a:solidFill>
                <a:srgbClr val="FFFFCC"/>
              </a:solidFill>
            </a:endParaRPr>
          </a:p>
        </p:txBody>
      </p:sp>
    </p:spTree>
    <p:extLst>
      <p:ext uri="{BB962C8B-B14F-4D97-AF65-F5344CB8AC3E}">
        <p14:creationId xmlns:p14="http://schemas.microsoft.com/office/powerpoint/2010/main" val="3893306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5203" y="609600"/>
            <a:ext cx="6039895" cy="457200"/>
          </a:xfrm>
          <a:solidFill>
            <a:schemeClr val="tx1">
              <a:lumMod val="95000"/>
              <a:lumOff val="5000"/>
            </a:schemeClr>
          </a:solidFill>
          <a:ln>
            <a:solidFill>
              <a:srgbClr val="0070C0"/>
            </a:solidFill>
          </a:ln>
          <a:effectLst/>
        </p:spPr>
        <p:txBody>
          <a:bodyPr anchor="ctr" anchorCtr="0"/>
          <a:lstStyle/>
          <a:p>
            <a:r>
              <a:rPr lang="en-US" sz="2600" dirty="0">
                <a:solidFill>
                  <a:schemeClr val="bg1"/>
                </a:solidFill>
                <a:latin typeface="Verdana" panose="020B0604030504040204" pitchFamily="34" charset="0"/>
                <a:ea typeface="Verdana" panose="020B0604030504040204" pitchFamily="34" charset="0"/>
                <a:cs typeface="Verdana" panose="020B0604030504040204" pitchFamily="34" charset="0"/>
              </a:rPr>
              <a:t>I. </a:t>
            </a:r>
            <a:r>
              <a:rPr lang="en-US" sz="2600" dirty="0">
                <a:solidFill>
                  <a:schemeClr val="bg1"/>
                </a:solidFill>
                <a:latin typeface="+mn-lt"/>
                <a:ea typeface="Verdana" panose="020B0604030504040204" pitchFamily="34" charset="0"/>
                <a:cs typeface="Verdana" panose="020B0604030504040204" pitchFamily="34" charset="0"/>
              </a:rPr>
              <a:t>Nine Collective Goals</a:t>
            </a:r>
          </a:p>
        </p:txBody>
      </p:sp>
      <p:sp>
        <p:nvSpPr>
          <p:cNvPr id="3" name="Title 1">
            <a:extLst>
              <a:ext uri="{FF2B5EF4-FFF2-40B4-BE49-F238E27FC236}">
                <a16:creationId xmlns:a16="http://schemas.microsoft.com/office/drawing/2014/main" id="{3173E41C-65D1-563A-DF83-4E49142BC38E}"/>
              </a:ext>
            </a:extLst>
          </p:cNvPr>
          <p:cNvSpPr txBox="1">
            <a:spLocks/>
          </p:cNvSpPr>
          <p:nvPr/>
        </p:nvSpPr>
        <p:spPr bwMode="auto">
          <a:xfrm>
            <a:off x="1553065" y="1219200"/>
            <a:ext cx="6039895" cy="1295400"/>
          </a:xfrm>
          <a:prstGeom prst="rect">
            <a:avLst/>
          </a:prstGeom>
          <a:solidFill>
            <a:schemeClr val="tx1">
              <a:lumMod val="95000"/>
              <a:lumOff val="5000"/>
            </a:schemeClr>
          </a:solidFill>
          <a:ln>
            <a:solidFill>
              <a:srgbClr val="0070C0"/>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t>II. </a:t>
            </a:r>
            <a:r>
              <a:rPr lang="en-US" sz="3600" dirty="0">
                <a:solidFill>
                  <a:srgbClr val="FFFF99"/>
                </a:solidFill>
                <a:latin typeface="+mn-lt"/>
                <a:ea typeface="Verdana" panose="020B0604030504040204" pitchFamily="34" charset="0"/>
                <a:cs typeface="Verdana" panose="020B0604030504040204" pitchFamily="34" charset="0"/>
              </a:rPr>
              <a:t>Church Reaches Goals as Christians Reach Goals</a:t>
            </a:r>
            <a:endParaRPr lang="en-US" sz="3000" dirty="0">
              <a:solidFill>
                <a:srgbClr val="FFFF99"/>
              </a:solidFill>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8022089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chemeClr val="bg1"/>
                </a:solidFill>
              </a:rPr>
              <a:t>Mt.5:48</a:t>
            </a:r>
          </a:p>
        </p:txBody>
      </p:sp>
      <p:sp>
        <p:nvSpPr>
          <p:cNvPr id="3075" name="Rectangle 3"/>
          <p:cNvSpPr>
            <a:spLocks noGrp="1" noChangeArrowheads="1"/>
          </p:cNvSpPr>
          <p:nvPr>
            <p:ph type="body" idx="1"/>
          </p:nvPr>
        </p:nvSpPr>
        <p:spPr>
          <a:xfrm>
            <a:off x="457200" y="895928"/>
            <a:ext cx="8229600" cy="5581072"/>
          </a:xfrm>
        </p:spPr>
        <p:txBody>
          <a:bodyPr/>
          <a:lstStyle/>
          <a:p>
            <a:pPr>
              <a:spcAft>
                <a:spcPts val="300"/>
              </a:spcAft>
              <a:buFont typeface="Arial" panose="020B0604020202020204" pitchFamily="34" charset="0"/>
              <a:buChar char="•"/>
            </a:pPr>
            <a:r>
              <a:rPr lang="en-US" altLang="en-US" dirty="0">
                <a:solidFill>
                  <a:srgbClr val="CCFFCC"/>
                </a:solidFill>
              </a:rPr>
              <a:t>Future used as imperative: </a:t>
            </a:r>
            <a:r>
              <a:rPr lang="en-US" altLang="en-US" i="1" dirty="0">
                <a:solidFill>
                  <a:schemeClr val="bg1"/>
                </a:solidFill>
              </a:rPr>
              <a:t>you must be</a:t>
            </a:r>
            <a:endParaRPr lang="en-US" altLang="en-US" sz="3000" i="1" dirty="0">
              <a:solidFill>
                <a:schemeClr val="bg1"/>
              </a:solidFill>
            </a:endParaRPr>
          </a:p>
          <a:p>
            <a:pPr lvl="1">
              <a:spcAft>
                <a:spcPts val="600"/>
              </a:spcAft>
              <a:buFont typeface="Arial" panose="020B0604020202020204" pitchFamily="34" charset="0"/>
              <a:buChar char="•"/>
            </a:pPr>
            <a:r>
              <a:rPr lang="en-US" altLang="en-US" sz="3100" dirty="0">
                <a:solidFill>
                  <a:schemeClr val="bg1"/>
                </a:solidFill>
              </a:rPr>
              <a:t>“You will clean up this mess!”</a:t>
            </a:r>
          </a:p>
          <a:p>
            <a:pPr lvl="1">
              <a:spcAft>
                <a:spcPts val="600"/>
              </a:spcAft>
              <a:buFont typeface="Arial" panose="020B0604020202020204" pitchFamily="34" charset="0"/>
              <a:buChar char="•"/>
            </a:pPr>
            <a:r>
              <a:rPr lang="en-US" altLang="en-US" sz="3100" dirty="0">
                <a:solidFill>
                  <a:schemeClr val="bg1"/>
                </a:solidFill>
              </a:rPr>
              <a:t>Seems impossible…</a:t>
            </a:r>
          </a:p>
          <a:p>
            <a:pPr lvl="1">
              <a:spcAft>
                <a:spcPts val="600"/>
              </a:spcAft>
              <a:buFont typeface="Arial" panose="020B0604020202020204" pitchFamily="34" charset="0"/>
              <a:buChar char="•"/>
            </a:pPr>
            <a:r>
              <a:rPr lang="en-US" altLang="en-US" sz="3100" dirty="0">
                <a:solidFill>
                  <a:schemeClr val="bg1"/>
                </a:solidFill>
              </a:rPr>
              <a:t>“The aim of Christians” </a:t>
            </a:r>
            <a:r>
              <a:rPr lang="en-US" altLang="en-US" sz="2400" dirty="0">
                <a:solidFill>
                  <a:schemeClr val="bg1"/>
                </a:solidFill>
              </a:rPr>
              <a:t>-</a:t>
            </a:r>
            <a:r>
              <a:rPr lang="en-US" altLang="en-US" sz="3100" dirty="0">
                <a:solidFill>
                  <a:schemeClr val="bg1"/>
                </a:solidFill>
              </a:rPr>
              <a:t> </a:t>
            </a:r>
            <a:r>
              <a:rPr lang="en-US" altLang="en-US" sz="2400" dirty="0">
                <a:solidFill>
                  <a:schemeClr val="bg1"/>
                </a:solidFill>
              </a:rPr>
              <a:t>(A)</a:t>
            </a:r>
            <a:endParaRPr lang="en-US" altLang="en-US" sz="3100" dirty="0">
              <a:solidFill>
                <a:schemeClr val="bg1"/>
              </a:solidFill>
            </a:endParaRPr>
          </a:p>
          <a:p>
            <a:pPr lvl="1">
              <a:spcAft>
                <a:spcPts val="600"/>
              </a:spcAft>
              <a:buFont typeface="Arial" panose="020B0604020202020204" pitchFamily="34" charset="0"/>
              <a:buChar char="•"/>
            </a:pPr>
            <a:r>
              <a:rPr lang="en-US" altLang="en-US" sz="3100" dirty="0">
                <a:solidFill>
                  <a:schemeClr val="bg1"/>
                </a:solidFill>
              </a:rPr>
              <a:t>Fully developed; mature</a:t>
            </a:r>
          </a:p>
          <a:p>
            <a:pPr lvl="1">
              <a:spcAft>
                <a:spcPts val="300"/>
              </a:spcAft>
              <a:buFont typeface="Arial" panose="020B0604020202020204" pitchFamily="34" charset="0"/>
              <a:buChar char="•"/>
            </a:pPr>
            <a:r>
              <a:rPr lang="en-US" altLang="en-US" sz="3100" dirty="0">
                <a:solidFill>
                  <a:schemeClr val="bg1"/>
                </a:solidFill>
              </a:rPr>
              <a:t>Hb.5:14, of full age; </a:t>
            </a:r>
            <a:r>
              <a:rPr lang="en-US" altLang="en-US" sz="3100" dirty="0">
                <a:solidFill>
                  <a:srgbClr val="FFFFCC"/>
                </a:solidFill>
              </a:rPr>
              <a:t>‘</a:t>
            </a:r>
            <a:r>
              <a:rPr lang="en-US" altLang="en-US" sz="3100" i="1" dirty="0">
                <a:solidFill>
                  <a:srgbClr val="FFFFCC"/>
                </a:solidFill>
              </a:rPr>
              <a:t>full-grown men’ </a:t>
            </a:r>
            <a:r>
              <a:rPr lang="en-US" altLang="en-US" sz="2400" dirty="0">
                <a:solidFill>
                  <a:schemeClr val="bg1"/>
                </a:solidFill>
              </a:rPr>
              <a:t>(ASV); </a:t>
            </a:r>
            <a:r>
              <a:rPr lang="en-US" altLang="en-US" sz="3100" i="1" dirty="0">
                <a:solidFill>
                  <a:srgbClr val="FFFFCC"/>
                </a:solidFill>
              </a:rPr>
              <a:t>mature</a:t>
            </a:r>
            <a:r>
              <a:rPr lang="en-US" altLang="en-US" sz="2400" dirty="0">
                <a:solidFill>
                  <a:schemeClr val="bg1"/>
                </a:solidFill>
              </a:rPr>
              <a:t> (ESV; NASB)</a:t>
            </a:r>
            <a:endParaRPr lang="en-US" altLang="en-US" sz="3100" dirty="0">
              <a:solidFill>
                <a:schemeClr val="bg1"/>
              </a:solidFill>
            </a:endParaRPr>
          </a:p>
          <a:p>
            <a:pPr lvl="1">
              <a:spcAft>
                <a:spcPts val="300"/>
              </a:spcAft>
              <a:buFont typeface="Arial" panose="020B0604020202020204" pitchFamily="34" charset="0"/>
              <a:buChar char="•"/>
            </a:pPr>
            <a:endParaRPr lang="en-US" altLang="en-US" sz="3000" dirty="0">
              <a:solidFill>
                <a:schemeClr val="bg1"/>
              </a:solidFill>
            </a:endParaRPr>
          </a:p>
        </p:txBody>
      </p:sp>
    </p:spTree>
    <p:extLst>
      <p:ext uri="{BB962C8B-B14F-4D97-AF65-F5344CB8AC3E}">
        <p14:creationId xmlns:p14="http://schemas.microsoft.com/office/powerpoint/2010/main" val="2495446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chemeClr val="bg1"/>
                </a:solidFill>
              </a:rPr>
              <a:t>Mt.19:21</a:t>
            </a:r>
          </a:p>
        </p:txBody>
      </p:sp>
      <p:sp>
        <p:nvSpPr>
          <p:cNvPr id="3075" name="Rectangle 3"/>
          <p:cNvSpPr>
            <a:spLocks noGrp="1" noChangeArrowheads="1"/>
          </p:cNvSpPr>
          <p:nvPr>
            <p:ph type="body" idx="1"/>
          </p:nvPr>
        </p:nvSpPr>
        <p:spPr>
          <a:xfrm>
            <a:off x="457200" y="895928"/>
            <a:ext cx="8229600" cy="5581072"/>
          </a:xfrm>
        </p:spPr>
        <p:txBody>
          <a:bodyPr/>
          <a:lstStyle/>
          <a:p>
            <a:pPr>
              <a:spcAft>
                <a:spcPts val="0"/>
              </a:spcAft>
              <a:buFont typeface="Arial" panose="020B0604020202020204" pitchFamily="34" charset="0"/>
              <a:buChar char="•"/>
            </a:pPr>
            <a:r>
              <a:rPr lang="en-US" altLang="en-US" dirty="0">
                <a:solidFill>
                  <a:srgbClr val="CCFFCC"/>
                </a:solidFill>
              </a:rPr>
              <a:t>Same word of RYR</a:t>
            </a:r>
            <a:endParaRPr lang="en-US" altLang="en-US" sz="3000" i="1" dirty="0">
              <a:solidFill>
                <a:schemeClr val="bg1"/>
              </a:solidFill>
            </a:endParaRPr>
          </a:p>
          <a:p>
            <a:pPr lvl="1">
              <a:spcBef>
                <a:spcPts val="600"/>
              </a:spcBef>
              <a:spcAft>
                <a:spcPts val="300"/>
              </a:spcAft>
              <a:buFont typeface="Arial" panose="020B0604020202020204" pitchFamily="34" charset="0"/>
              <a:buChar char="•"/>
            </a:pPr>
            <a:r>
              <a:rPr lang="en-US" altLang="en-US" sz="3100" dirty="0">
                <a:solidFill>
                  <a:schemeClr val="bg1"/>
                </a:solidFill>
              </a:rPr>
              <a:t>If he keeps 9 of 10 commandments…not perfect (complete)</a:t>
            </a:r>
          </a:p>
          <a:p>
            <a:pPr lvl="1">
              <a:spcBef>
                <a:spcPts val="600"/>
              </a:spcBef>
              <a:spcAft>
                <a:spcPts val="300"/>
              </a:spcAft>
              <a:buFont typeface="Arial" panose="020B0604020202020204" pitchFamily="34" charset="0"/>
              <a:buChar char="•"/>
            </a:pPr>
            <a:r>
              <a:rPr lang="en-US" altLang="en-US" sz="3000" dirty="0">
                <a:solidFill>
                  <a:schemeClr val="bg1"/>
                </a:solidFill>
              </a:rPr>
              <a:t>Cake recipe</a:t>
            </a:r>
          </a:p>
          <a:p>
            <a:pPr lvl="1">
              <a:spcBef>
                <a:spcPts val="600"/>
              </a:spcBef>
              <a:spcAft>
                <a:spcPts val="300"/>
              </a:spcAft>
              <a:buFont typeface="Arial" panose="020B0604020202020204" pitchFamily="34" charset="0"/>
              <a:buChar char="•"/>
            </a:pPr>
            <a:r>
              <a:rPr lang="en-US" altLang="en-US" sz="3000" dirty="0">
                <a:solidFill>
                  <a:srgbClr val="CCFFFF"/>
                </a:solidFill>
              </a:rPr>
              <a:t>Christian does everything except love His enemies…</a:t>
            </a:r>
          </a:p>
        </p:txBody>
      </p:sp>
    </p:spTree>
    <p:extLst>
      <p:ext uri="{BB962C8B-B14F-4D97-AF65-F5344CB8AC3E}">
        <p14:creationId xmlns:p14="http://schemas.microsoft.com/office/powerpoint/2010/main" val="1544698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chemeClr val="bg1"/>
                </a:solidFill>
              </a:rPr>
              <a:t>Ep.4:11-13</a:t>
            </a:r>
          </a:p>
        </p:txBody>
      </p:sp>
      <p:sp>
        <p:nvSpPr>
          <p:cNvPr id="3075" name="Rectangle 3"/>
          <p:cNvSpPr>
            <a:spLocks noGrp="1" noChangeArrowheads="1"/>
          </p:cNvSpPr>
          <p:nvPr>
            <p:ph type="body" idx="1"/>
          </p:nvPr>
        </p:nvSpPr>
        <p:spPr>
          <a:xfrm>
            <a:off x="457200" y="895928"/>
            <a:ext cx="8229600" cy="5581072"/>
          </a:xfrm>
        </p:spPr>
        <p:txBody>
          <a:bodyPr/>
          <a:lstStyle/>
          <a:p>
            <a:pPr>
              <a:spcAft>
                <a:spcPts val="300"/>
              </a:spcAft>
              <a:buFont typeface="Arial" panose="020B0604020202020204" pitchFamily="34" charset="0"/>
              <a:buChar char="•"/>
            </a:pPr>
            <a:r>
              <a:rPr lang="en-US" altLang="en-US" dirty="0">
                <a:solidFill>
                  <a:srgbClr val="CCFFCC"/>
                </a:solidFill>
              </a:rPr>
              <a:t>God gives gifts to His church to </a:t>
            </a:r>
            <a:r>
              <a:rPr lang="en-US" altLang="en-US" i="1" dirty="0">
                <a:solidFill>
                  <a:srgbClr val="CCFFCC"/>
                </a:solidFill>
              </a:rPr>
              <a:t>perfect</a:t>
            </a:r>
            <a:r>
              <a:rPr lang="en-US" altLang="en-US" dirty="0">
                <a:solidFill>
                  <a:srgbClr val="CCFFCC"/>
                </a:solidFill>
              </a:rPr>
              <a:t> the saints (</a:t>
            </a:r>
            <a:r>
              <a:rPr lang="en-US" altLang="en-US" i="1" dirty="0">
                <a:solidFill>
                  <a:srgbClr val="CCFFCC"/>
                </a:solidFill>
              </a:rPr>
              <a:t>complete</a:t>
            </a:r>
            <a:r>
              <a:rPr lang="en-US" altLang="en-US" dirty="0">
                <a:solidFill>
                  <a:srgbClr val="CCFFCC"/>
                </a:solidFill>
              </a:rPr>
              <a:t>)</a:t>
            </a:r>
            <a:endParaRPr lang="en-US" altLang="en-US" sz="3000" i="1" dirty="0">
              <a:solidFill>
                <a:schemeClr val="bg1"/>
              </a:solidFill>
            </a:endParaRPr>
          </a:p>
          <a:p>
            <a:pPr lvl="1">
              <a:spcAft>
                <a:spcPts val="300"/>
              </a:spcAft>
              <a:buFont typeface="Arial" panose="020B0604020202020204" pitchFamily="34" charset="0"/>
              <a:buChar char="•"/>
            </a:pPr>
            <a:r>
              <a:rPr lang="en-US" altLang="en-US" sz="3100" dirty="0">
                <a:solidFill>
                  <a:schemeClr val="bg1"/>
                </a:solidFill>
              </a:rPr>
              <a:t>Of mending fishing nets, setting broken bones, restoring Christians (</a:t>
            </a:r>
            <a:r>
              <a:rPr lang="en-US" altLang="en-US" sz="3100" u="sng" dirty="0">
                <a:solidFill>
                  <a:schemeClr val="bg1"/>
                </a:solidFill>
              </a:rPr>
              <a:t>Ga.6:1</a:t>
            </a:r>
            <a:r>
              <a:rPr lang="en-US" altLang="en-US" sz="3100" dirty="0">
                <a:solidFill>
                  <a:schemeClr val="bg1"/>
                </a:solidFill>
              </a:rPr>
              <a:t>)</a:t>
            </a:r>
          </a:p>
          <a:p>
            <a:pPr lvl="2">
              <a:spcAft>
                <a:spcPts val="300"/>
              </a:spcAft>
              <a:buFont typeface="Arial" panose="020B0604020202020204" pitchFamily="34" charset="0"/>
              <a:buChar char="•"/>
            </a:pPr>
            <a:r>
              <a:rPr lang="en-US" altLang="en-US" sz="3100" dirty="0">
                <a:solidFill>
                  <a:srgbClr val="FFFFCC"/>
                </a:solidFill>
              </a:rPr>
              <a:t>Apostles.  </a:t>
            </a:r>
            <a:r>
              <a:rPr lang="en-US" altLang="en-US" sz="3100" dirty="0">
                <a:solidFill>
                  <a:schemeClr val="bg1"/>
                </a:solidFill>
              </a:rPr>
              <a:t>Lk.16:27-31</a:t>
            </a:r>
          </a:p>
          <a:p>
            <a:pPr lvl="2">
              <a:spcAft>
                <a:spcPts val="300"/>
              </a:spcAft>
              <a:buFont typeface="Arial" panose="020B0604020202020204" pitchFamily="34" charset="0"/>
              <a:buChar char="•"/>
            </a:pPr>
            <a:r>
              <a:rPr lang="en-US" altLang="en-US" sz="3100" dirty="0">
                <a:solidFill>
                  <a:srgbClr val="FFFFCC"/>
                </a:solidFill>
              </a:rPr>
              <a:t>Prophets.</a:t>
            </a:r>
            <a:r>
              <a:rPr lang="en-US" altLang="en-US" sz="3100" dirty="0">
                <a:solidFill>
                  <a:schemeClr val="bg1"/>
                </a:solidFill>
              </a:rPr>
              <a:t>  1 Co.12:28</a:t>
            </a:r>
          </a:p>
          <a:p>
            <a:pPr lvl="2">
              <a:spcAft>
                <a:spcPts val="300"/>
              </a:spcAft>
              <a:buFont typeface="Arial" panose="020B0604020202020204" pitchFamily="34" charset="0"/>
              <a:buChar char="•"/>
            </a:pPr>
            <a:r>
              <a:rPr lang="en-US" altLang="en-US" sz="3100" dirty="0">
                <a:solidFill>
                  <a:srgbClr val="FFFFCC"/>
                </a:solidFill>
              </a:rPr>
              <a:t>Evangelists.</a:t>
            </a:r>
            <a:r>
              <a:rPr lang="en-US" altLang="en-US" sz="3100" dirty="0">
                <a:solidFill>
                  <a:schemeClr val="bg1"/>
                </a:solidFill>
              </a:rPr>
              <a:t>  Ac.21:8; 2 Tim.4:5</a:t>
            </a:r>
          </a:p>
          <a:p>
            <a:pPr lvl="2">
              <a:spcAft>
                <a:spcPts val="300"/>
              </a:spcAft>
              <a:buFont typeface="Arial" panose="020B0604020202020204" pitchFamily="34" charset="0"/>
              <a:buChar char="•"/>
            </a:pPr>
            <a:r>
              <a:rPr lang="en-US" altLang="en-US" sz="3100" dirty="0">
                <a:solidFill>
                  <a:srgbClr val="FFFFCC"/>
                </a:solidFill>
              </a:rPr>
              <a:t>Pastors.</a:t>
            </a:r>
            <a:r>
              <a:rPr lang="en-US" altLang="en-US" sz="3100" dirty="0">
                <a:solidFill>
                  <a:schemeClr val="bg1"/>
                </a:solidFill>
              </a:rPr>
              <a:t>  Ps.23.  1 Sm.17</a:t>
            </a:r>
          </a:p>
          <a:p>
            <a:pPr lvl="2">
              <a:spcAft>
                <a:spcPts val="300"/>
              </a:spcAft>
              <a:buFont typeface="Arial" panose="020B0604020202020204" pitchFamily="34" charset="0"/>
              <a:buChar char="•"/>
            </a:pPr>
            <a:r>
              <a:rPr lang="en-US" altLang="en-US" sz="3100" dirty="0">
                <a:solidFill>
                  <a:srgbClr val="FFFFCC"/>
                </a:solidFill>
              </a:rPr>
              <a:t>Teachers.</a:t>
            </a:r>
            <a:r>
              <a:rPr lang="en-US" altLang="en-US" sz="3100" dirty="0">
                <a:solidFill>
                  <a:schemeClr val="bg1"/>
                </a:solidFill>
              </a:rPr>
              <a:t>  1 Co.12:28</a:t>
            </a:r>
          </a:p>
          <a:p>
            <a:pPr marL="457200" lvl="1" indent="0">
              <a:spcAft>
                <a:spcPts val="300"/>
              </a:spcAft>
              <a:buNone/>
            </a:pPr>
            <a:endParaRPr lang="en-US" altLang="en-US" sz="3000" dirty="0">
              <a:solidFill>
                <a:schemeClr val="bg1"/>
              </a:solidFill>
            </a:endParaRPr>
          </a:p>
        </p:txBody>
      </p:sp>
    </p:spTree>
    <p:extLst>
      <p:ext uri="{BB962C8B-B14F-4D97-AF65-F5344CB8AC3E}">
        <p14:creationId xmlns:p14="http://schemas.microsoft.com/office/powerpoint/2010/main" val="430048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chemeClr val="bg1"/>
                </a:solidFill>
              </a:rPr>
              <a:t>Col.1:28</a:t>
            </a:r>
          </a:p>
        </p:txBody>
      </p:sp>
      <p:sp>
        <p:nvSpPr>
          <p:cNvPr id="3075" name="Rectangle 3"/>
          <p:cNvSpPr>
            <a:spLocks noGrp="1" noChangeArrowheads="1"/>
          </p:cNvSpPr>
          <p:nvPr>
            <p:ph type="body" idx="1"/>
          </p:nvPr>
        </p:nvSpPr>
        <p:spPr>
          <a:xfrm>
            <a:off x="419492" y="895928"/>
            <a:ext cx="8305800" cy="5581072"/>
          </a:xfrm>
        </p:spPr>
        <p:txBody>
          <a:bodyPr/>
          <a:lstStyle/>
          <a:p>
            <a:pPr>
              <a:spcAft>
                <a:spcPts val="300"/>
              </a:spcAft>
              <a:buFont typeface="Arial" panose="020B0604020202020204" pitchFamily="34" charset="0"/>
              <a:buChar char="•"/>
            </a:pPr>
            <a:r>
              <a:rPr lang="en-US" altLang="en-US" i="1" dirty="0">
                <a:solidFill>
                  <a:srgbClr val="CCFFCC"/>
                </a:solidFill>
              </a:rPr>
              <a:t>Complete</a:t>
            </a:r>
            <a:r>
              <a:rPr lang="en-US" altLang="en-US" dirty="0">
                <a:solidFill>
                  <a:srgbClr val="CCFFCC"/>
                </a:solidFill>
              </a:rPr>
              <a:t> </a:t>
            </a:r>
            <a:r>
              <a:rPr lang="en-US" altLang="en-US" dirty="0">
                <a:solidFill>
                  <a:schemeClr val="bg1"/>
                </a:solidFill>
              </a:rPr>
              <a:t>here: full perfection (salvation in heaven)</a:t>
            </a:r>
            <a:endParaRPr lang="en-US" altLang="en-US" sz="3000" i="1" dirty="0">
              <a:solidFill>
                <a:schemeClr val="bg1"/>
              </a:solidFill>
            </a:endParaRPr>
          </a:p>
          <a:p>
            <a:pPr lvl="1">
              <a:spcAft>
                <a:spcPts val="300"/>
              </a:spcAft>
              <a:buFont typeface="Arial" panose="020B0604020202020204" pitchFamily="34" charset="0"/>
              <a:buChar char="•"/>
            </a:pPr>
            <a:r>
              <a:rPr lang="en-US" altLang="en-US" sz="3100" dirty="0">
                <a:solidFill>
                  <a:schemeClr val="bg1"/>
                </a:solidFill>
              </a:rPr>
              <a:t>Col.4:12, </a:t>
            </a:r>
            <a:r>
              <a:rPr lang="en-US" altLang="en-US" sz="3100" i="1" dirty="0">
                <a:solidFill>
                  <a:srgbClr val="CCFFCC"/>
                </a:solidFill>
              </a:rPr>
              <a:t>perfect</a:t>
            </a:r>
            <a:r>
              <a:rPr lang="en-US" altLang="en-US" sz="3100" dirty="0">
                <a:solidFill>
                  <a:schemeClr val="bg1"/>
                </a:solidFill>
              </a:rPr>
              <a:t>: here of present maturity</a:t>
            </a:r>
          </a:p>
          <a:p>
            <a:pPr lvl="1">
              <a:spcAft>
                <a:spcPts val="300"/>
              </a:spcAft>
              <a:buFont typeface="Arial" panose="020B0604020202020204" pitchFamily="34" charset="0"/>
              <a:buChar char="•"/>
            </a:pPr>
            <a:r>
              <a:rPr lang="en-US" altLang="en-US" sz="3100" dirty="0">
                <a:solidFill>
                  <a:schemeClr val="bg1"/>
                </a:solidFill>
              </a:rPr>
              <a:t>In fellowship with Him, derived from Him, consists in likeness to Him</a:t>
            </a:r>
          </a:p>
          <a:p>
            <a:pPr marL="457200" lvl="1" indent="0">
              <a:spcAft>
                <a:spcPts val="300"/>
              </a:spcAft>
              <a:buNone/>
            </a:pPr>
            <a:endParaRPr lang="en-US" altLang="en-US" sz="3000" dirty="0">
              <a:solidFill>
                <a:schemeClr val="bg1"/>
              </a:solidFill>
            </a:endParaRPr>
          </a:p>
        </p:txBody>
      </p:sp>
    </p:spTree>
    <p:extLst>
      <p:ext uri="{BB962C8B-B14F-4D97-AF65-F5344CB8AC3E}">
        <p14:creationId xmlns:p14="http://schemas.microsoft.com/office/powerpoint/2010/main" val="728081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chemeClr val="bg1"/>
                </a:solidFill>
              </a:rPr>
              <a:t>Ph.3:12</a:t>
            </a:r>
          </a:p>
        </p:txBody>
      </p:sp>
      <p:sp>
        <p:nvSpPr>
          <p:cNvPr id="3075" name="Rectangle 3"/>
          <p:cNvSpPr>
            <a:spLocks noGrp="1" noChangeArrowheads="1"/>
          </p:cNvSpPr>
          <p:nvPr>
            <p:ph type="body" idx="1"/>
          </p:nvPr>
        </p:nvSpPr>
        <p:spPr>
          <a:xfrm>
            <a:off x="419492" y="895928"/>
            <a:ext cx="8305800" cy="5581072"/>
          </a:xfrm>
        </p:spPr>
        <p:txBody>
          <a:bodyPr/>
          <a:lstStyle/>
          <a:p>
            <a:pPr>
              <a:spcAft>
                <a:spcPts val="300"/>
              </a:spcAft>
              <a:buFont typeface="Arial" panose="020B0604020202020204" pitchFamily="34" charset="0"/>
              <a:buChar char="•"/>
            </a:pPr>
            <a:r>
              <a:rPr lang="en-US" altLang="en-US" dirty="0">
                <a:solidFill>
                  <a:schemeClr val="bg1"/>
                </a:solidFill>
              </a:rPr>
              <a:t>Lord ‘grabbed’ him for a purpose</a:t>
            </a:r>
          </a:p>
          <a:p>
            <a:pPr lvl="1">
              <a:spcAft>
                <a:spcPts val="300"/>
              </a:spcAft>
              <a:buFont typeface="Arial" panose="020B0604020202020204" pitchFamily="34" charset="0"/>
              <a:buChar char="•"/>
            </a:pPr>
            <a:r>
              <a:rPr lang="en-US" altLang="en-US" sz="3100" dirty="0">
                <a:solidFill>
                  <a:schemeClr val="bg1"/>
                </a:solidFill>
              </a:rPr>
              <a:t>Then he ‘laid hold’ of Lord’s will</a:t>
            </a:r>
          </a:p>
          <a:p>
            <a:pPr lvl="2">
              <a:spcAft>
                <a:spcPts val="300"/>
              </a:spcAft>
              <a:buFont typeface="Arial" panose="020B0604020202020204" pitchFamily="34" charset="0"/>
              <a:buChar char="•"/>
            </a:pPr>
            <a:r>
              <a:rPr lang="en-US" altLang="en-US" sz="3100" dirty="0">
                <a:solidFill>
                  <a:schemeClr val="bg1"/>
                </a:solidFill>
              </a:rPr>
              <a:t>Paul was not already perfected [goal: salvation in heaven]</a:t>
            </a:r>
          </a:p>
          <a:p>
            <a:pPr lvl="3">
              <a:spcAft>
                <a:spcPts val="300"/>
              </a:spcAft>
              <a:buFont typeface="Arial" panose="020B0604020202020204" pitchFamily="34" charset="0"/>
              <a:buChar char="•"/>
            </a:pPr>
            <a:r>
              <a:rPr lang="en-US" altLang="en-US" sz="3100" dirty="0">
                <a:solidFill>
                  <a:schemeClr val="bg1"/>
                </a:solidFill>
              </a:rPr>
              <a:t>Paul’s struggle with sin, fear, doubt was not over</a:t>
            </a:r>
          </a:p>
          <a:p>
            <a:pPr lvl="3">
              <a:spcAft>
                <a:spcPts val="300"/>
              </a:spcAft>
              <a:buFont typeface="Arial" panose="020B0604020202020204" pitchFamily="34" charset="0"/>
              <a:buChar char="•"/>
            </a:pPr>
            <a:r>
              <a:rPr lang="en-US" altLang="en-US" sz="3100" dirty="0">
                <a:solidFill>
                  <a:schemeClr val="bg1"/>
                </a:solidFill>
              </a:rPr>
              <a:t>15: </a:t>
            </a:r>
            <a:r>
              <a:rPr lang="en-US" altLang="en-US" sz="3100" i="1" dirty="0">
                <a:solidFill>
                  <a:schemeClr val="bg1"/>
                </a:solidFill>
              </a:rPr>
              <a:t>mature</a:t>
            </a:r>
            <a:r>
              <a:rPr lang="en-US" altLang="en-US" sz="3100" dirty="0">
                <a:solidFill>
                  <a:schemeClr val="bg1"/>
                </a:solidFill>
              </a:rPr>
              <a:t> – full-aged, as opposed to a child</a:t>
            </a:r>
          </a:p>
        </p:txBody>
      </p:sp>
    </p:spTree>
    <p:extLst>
      <p:ext uri="{BB962C8B-B14F-4D97-AF65-F5344CB8AC3E}">
        <p14:creationId xmlns:p14="http://schemas.microsoft.com/office/powerpoint/2010/main" val="367773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chemeClr val="bg1"/>
                </a:solidFill>
              </a:rPr>
              <a:t>Ph.3:14, heaven</a:t>
            </a:r>
          </a:p>
        </p:txBody>
      </p:sp>
      <p:sp>
        <p:nvSpPr>
          <p:cNvPr id="3075" name="Rectangle 3"/>
          <p:cNvSpPr>
            <a:spLocks noGrp="1" noChangeArrowheads="1"/>
          </p:cNvSpPr>
          <p:nvPr>
            <p:ph type="body" idx="1"/>
          </p:nvPr>
        </p:nvSpPr>
        <p:spPr>
          <a:xfrm>
            <a:off x="419492" y="895928"/>
            <a:ext cx="8305800" cy="5581072"/>
          </a:xfrm>
        </p:spPr>
        <p:txBody>
          <a:bodyPr/>
          <a:lstStyle/>
          <a:p>
            <a:pPr>
              <a:spcAft>
                <a:spcPts val="300"/>
              </a:spcAft>
              <a:buFont typeface="Arial" panose="020B0604020202020204" pitchFamily="34" charset="0"/>
              <a:buChar char="•"/>
            </a:pPr>
            <a:r>
              <a:rPr lang="en-US" altLang="en-US" sz="3100" dirty="0">
                <a:solidFill>
                  <a:srgbClr val="CCFFCC"/>
                </a:solidFill>
              </a:rPr>
              <a:t>“You must have long range goals to keep you from being frustrated by short-term failures” </a:t>
            </a:r>
            <a:r>
              <a:rPr lang="en-US" altLang="en-US" sz="2400" dirty="0">
                <a:solidFill>
                  <a:schemeClr val="bg1"/>
                </a:solidFill>
              </a:rPr>
              <a:t>– Noble</a:t>
            </a:r>
          </a:p>
          <a:p>
            <a:pPr>
              <a:spcAft>
                <a:spcPts val="300"/>
              </a:spcAft>
              <a:buFont typeface="Arial" panose="020B0604020202020204" pitchFamily="34" charset="0"/>
              <a:buChar char="•"/>
            </a:pPr>
            <a:r>
              <a:rPr lang="en-US" altLang="en-US" sz="3100" dirty="0">
                <a:solidFill>
                  <a:srgbClr val="CCFFFF"/>
                </a:solidFill>
              </a:rPr>
              <a:t>“Journey of 1000 miles begins with the first step.”</a:t>
            </a:r>
          </a:p>
          <a:p>
            <a:pPr lvl="1">
              <a:spcAft>
                <a:spcPts val="100"/>
              </a:spcAft>
              <a:buFont typeface="Arial" panose="020B0604020202020204" pitchFamily="34" charset="0"/>
              <a:buChar char="•"/>
            </a:pPr>
            <a:r>
              <a:rPr lang="en-US" altLang="en-US" sz="3100" dirty="0">
                <a:solidFill>
                  <a:srgbClr val="FFFF99"/>
                </a:solidFill>
              </a:rPr>
              <a:t>Eric </a:t>
            </a:r>
            <a:r>
              <a:rPr lang="en-US" altLang="en-US" sz="3100" dirty="0" err="1">
                <a:solidFill>
                  <a:srgbClr val="FFFF99"/>
                </a:solidFill>
              </a:rPr>
              <a:t>Sevareid</a:t>
            </a:r>
            <a:r>
              <a:rPr lang="en-US" altLang="en-US" sz="3100" dirty="0">
                <a:solidFill>
                  <a:srgbClr val="FFFF99"/>
                </a:solidFill>
              </a:rPr>
              <a:t> – principle of the ‘next mile’</a:t>
            </a:r>
          </a:p>
          <a:p>
            <a:pPr lvl="2">
              <a:spcAft>
                <a:spcPts val="300"/>
              </a:spcAft>
              <a:buFont typeface="Arial" panose="020B0604020202020204" pitchFamily="34" charset="0"/>
              <a:buChar char="•"/>
            </a:pPr>
            <a:r>
              <a:rPr lang="en-US" altLang="en-US" sz="3100" dirty="0">
                <a:solidFill>
                  <a:schemeClr val="bg1"/>
                </a:solidFill>
              </a:rPr>
              <a:t>Young mothers must use ‘next mile’ principle</a:t>
            </a:r>
          </a:p>
          <a:p>
            <a:pPr lvl="2">
              <a:spcAft>
                <a:spcPts val="300"/>
              </a:spcAft>
              <a:buFont typeface="Arial" panose="020B0604020202020204" pitchFamily="34" charset="0"/>
              <a:buChar char="•"/>
            </a:pPr>
            <a:r>
              <a:rPr lang="en-US" altLang="en-US" sz="3100" dirty="0">
                <a:solidFill>
                  <a:schemeClr val="bg1"/>
                </a:solidFill>
              </a:rPr>
              <a:t>Churches must use ‘next mile’ principle.   Ga.6:9</a:t>
            </a:r>
          </a:p>
        </p:txBody>
      </p:sp>
    </p:spTree>
    <p:extLst>
      <p:ext uri="{BB962C8B-B14F-4D97-AF65-F5344CB8AC3E}">
        <p14:creationId xmlns:p14="http://schemas.microsoft.com/office/powerpoint/2010/main" val="897223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57200" y="381000"/>
            <a:ext cx="8229600" cy="6096000"/>
          </a:xfrm>
        </p:spPr>
        <p:txBody>
          <a:bodyPr/>
          <a:lstStyle/>
          <a:p>
            <a:pPr>
              <a:spcAft>
                <a:spcPts val="600"/>
              </a:spcAft>
              <a:buFont typeface="Arial" panose="020B0604020202020204" pitchFamily="34" charset="0"/>
              <a:buChar char="•"/>
            </a:pPr>
            <a:r>
              <a:rPr lang="en-US" altLang="en-US" dirty="0">
                <a:solidFill>
                  <a:schemeClr val="bg1"/>
                </a:solidFill>
              </a:rPr>
              <a:t>Col.1:6 (gospel) </a:t>
            </a:r>
            <a:r>
              <a:rPr lang="en-US" altLang="en-US" dirty="0">
                <a:solidFill>
                  <a:srgbClr val="FFFFCC"/>
                </a:solidFill>
              </a:rPr>
              <a:t>which has come to you, as it has also in all the world, and is bringing forth fruit, as it is also among you since the day you heard and knew the grace of God in truth…  </a:t>
            </a:r>
            <a:r>
              <a:rPr lang="en-US" altLang="en-US" dirty="0">
                <a:solidFill>
                  <a:schemeClr val="bg1"/>
                </a:solidFill>
              </a:rPr>
              <a:t>23 </a:t>
            </a:r>
            <a:r>
              <a:rPr lang="en-US" altLang="en-US" dirty="0">
                <a:solidFill>
                  <a:srgbClr val="FFFFCC"/>
                </a:solidFill>
              </a:rPr>
              <a:t>if indeed you continue in the faith, grounded and steadfast, and are not moved away from the hope of the gospel which you heard, which was preached to every creature under heaven, of which I, Paul, became a minister. </a:t>
            </a:r>
          </a:p>
          <a:p>
            <a:pPr>
              <a:spcAft>
                <a:spcPts val="600"/>
              </a:spcAft>
              <a:buFont typeface="Arial" panose="020B0604020202020204" pitchFamily="34" charset="0"/>
              <a:buChar char="•"/>
            </a:pPr>
            <a:r>
              <a:rPr lang="en-US" sz="3100" dirty="0">
                <a:solidFill>
                  <a:srgbClr val="CCFFFF"/>
                </a:solidFill>
                <a:ea typeface="Times New Roman" panose="02020603050405020304" pitchFamily="18" charset="0"/>
                <a:cs typeface="Calibri" panose="020F0502020204030204" pitchFamily="34" charset="0"/>
              </a:rPr>
              <a:t>army – team – church </a:t>
            </a:r>
          </a:p>
        </p:txBody>
      </p:sp>
    </p:spTree>
    <p:extLst>
      <p:ext uri="{BB962C8B-B14F-4D97-AF65-F5344CB8AC3E}">
        <p14:creationId xmlns:p14="http://schemas.microsoft.com/office/powerpoint/2010/main" val="1750784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57200" y="304800"/>
            <a:ext cx="8229600" cy="6114472"/>
          </a:xfrm>
        </p:spPr>
        <p:txBody>
          <a:bodyPr/>
          <a:lstStyle/>
          <a:p>
            <a:pPr>
              <a:spcAft>
                <a:spcPts val="300"/>
              </a:spcAft>
              <a:buFont typeface="Arial" panose="020B0604020202020204" pitchFamily="34" charset="0"/>
              <a:buChar char="•"/>
            </a:pPr>
            <a:r>
              <a:rPr lang="en-US" altLang="en-US" dirty="0">
                <a:solidFill>
                  <a:srgbClr val="FFFFCC"/>
                </a:solidFill>
              </a:rPr>
              <a:t>Ph.3</a:t>
            </a:r>
            <a:r>
              <a:rPr lang="en-US" altLang="en-US" baseline="30000" dirty="0">
                <a:solidFill>
                  <a:schemeClr val="bg1"/>
                </a:solidFill>
              </a:rPr>
              <a:t>14</a:t>
            </a:r>
            <a:r>
              <a:rPr lang="en-US" altLang="en-US" dirty="0">
                <a:solidFill>
                  <a:schemeClr val="bg1"/>
                </a:solidFill>
              </a:rPr>
              <a:t>,</a:t>
            </a:r>
            <a:r>
              <a:rPr lang="en-US" altLang="en-US" dirty="0">
                <a:solidFill>
                  <a:srgbClr val="FFFFCC"/>
                </a:solidFill>
              </a:rPr>
              <a:t> </a:t>
            </a:r>
            <a:r>
              <a:rPr lang="en-US" altLang="en-US" dirty="0">
                <a:solidFill>
                  <a:srgbClr val="CCFFCC"/>
                </a:solidFill>
              </a:rPr>
              <a:t>I press on toward the </a:t>
            </a:r>
            <a:r>
              <a:rPr lang="en-US" altLang="en-US" u="sng" dirty="0">
                <a:solidFill>
                  <a:srgbClr val="CCFFCC"/>
                </a:solidFill>
              </a:rPr>
              <a:t>goal</a:t>
            </a:r>
            <a:r>
              <a:rPr lang="en-US" altLang="en-US" dirty="0">
                <a:solidFill>
                  <a:srgbClr val="CCFFCC"/>
                </a:solidFill>
              </a:rPr>
              <a:t> for the prize of the upward call of God in Christ Jesus</a:t>
            </a:r>
          </a:p>
          <a:p>
            <a:pPr lvl="1">
              <a:spcAft>
                <a:spcPts val="600"/>
              </a:spcAft>
              <a:buFont typeface="Arial" panose="020B0604020202020204" pitchFamily="34" charset="0"/>
              <a:buChar char="•"/>
            </a:pPr>
            <a:r>
              <a:rPr lang="en-US" altLang="en-US" sz="3100" dirty="0">
                <a:solidFill>
                  <a:srgbClr val="FFFFCC"/>
                </a:solidFill>
              </a:rPr>
              <a:t>‘Goal’ – ‘what I seek to achieve,’ or ‘what I wish to accomplish’ </a:t>
            </a:r>
            <a:r>
              <a:rPr lang="en-US" altLang="en-US" sz="2400" dirty="0">
                <a:solidFill>
                  <a:schemeClr val="bg1"/>
                </a:solidFill>
              </a:rPr>
              <a:t>– L-N</a:t>
            </a:r>
            <a:endParaRPr lang="en-US" altLang="en-US" sz="3100" dirty="0">
              <a:solidFill>
                <a:schemeClr val="bg1"/>
              </a:solidFill>
            </a:endParaRPr>
          </a:p>
          <a:p>
            <a:pPr lvl="1">
              <a:spcAft>
                <a:spcPts val="600"/>
              </a:spcAft>
              <a:buFont typeface="Arial" panose="020B0604020202020204" pitchFamily="34" charset="0"/>
              <a:buChar char="•"/>
            </a:pPr>
            <a:r>
              <a:rPr lang="en-US" altLang="en-US" sz="3100" dirty="0">
                <a:solidFill>
                  <a:srgbClr val="FFFFCC"/>
                </a:solidFill>
              </a:rPr>
              <a:t>NASB: </a:t>
            </a:r>
            <a:r>
              <a:rPr lang="en-US" altLang="en-US" sz="3100" dirty="0">
                <a:solidFill>
                  <a:schemeClr val="bg1"/>
                </a:solidFill>
              </a:rPr>
              <a:t>4x</a:t>
            </a:r>
          </a:p>
          <a:p>
            <a:pPr>
              <a:spcAft>
                <a:spcPts val="600"/>
              </a:spcAft>
              <a:buFont typeface="Arial" panose="020B0604020202020204" pitchFamily="34" charset="0"/>
              <a:buChar char="•"/>
            </a:pPr>
            <a:r>
              <a:rPr lang="en-US" altLang="en-US" sz="3100" dirty="0">
                <a:solidFill>
                  <a:schemeClr val="bg1"/>
                </a:solidFill>
              </a:rPr>
              <a:t>1 Tim.1</a:t>
            </a:r>
            <a:r>
              <a:rPr lang="en-US" altLang="en-US" sz="3100" baseline="30000" dirty="0">
                <a:solidFill>
                  <a:schemeClr val="bg1"/>
                </a:solidFill>
              </a:rPr>
              <a:t>5</a:t>
            </a:r>
            <a:r>
              <a:rPr lang="en-US" altLang="en-US" sz="3100" dirty="0">
                <a:solidFill>
                  <a:schemeClr val="bg1"/>
                </a:solidFill>
              </a:rPr>
              <a:t>, </a:t>
            </a:r>
            <a:r>
              <a:rPr lang="en-US" altLang="en-US" sz="3100" dirty="0">
                <a:solidFill>
                  <a:srgbClr val="CCFFCC"/>
                </a:solidFill>
              </a:rPr>
              <a:t>But the goal of our instruction</a:t>
            </a:r>
            <a:br>
              <a:rPr lang="en-US" altLang="en-US" sz="3100" dirty="0">
                <a:solidFill>
                  <a:srgbClr val="CCFFCC"/>
                </a:solidFill>
              </a:rPr>
            </a:br>
            <a:r>
              <a:rPr lang="en-US" altLang="en-US" sz="3100" dirty="0">
                <a:solidFill>
                  <a:srgbClr val="CCFFCC"/>
                </a:solidFill>
              </a:rPr>
              <a:t>is love from a pure heart and a good con-science and a sincere faith </a:t>
            </a:r>
          </a:p>
        </p:txBody>
      </p:sp>
    </p:spTree>
    <p:extLst>
      <p:ext uri="{BB962C8B-B14F-4D97-AF65-F5344CB8AC3E}">
        <p14:creationId xmlns:p14="http://schemas.microsoft.com/office/powerpoint/2010/main" val="3469104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838200"/>
          </a:xfrm>
        </p:spPr>
        <p:txBody>
          <a:bodyPr/>
          <a:lstStyle/>
          <a:p>
            <a:r>
              <a:rPr lang="en-US" altLang="en-US" sz="3600" dirty="0">
                <a:solidFill>
                  <a:srgbClr val="FFFF00"/>
                </a:solidFill>
              </a:rPr>
              <a:t>Parents’ goals for children</a:t>
            </a:r>
            <a:endParaRPr lang="en-US" altLang="en-US" sz="3200" dirty="0">
              <a:solidFill>
                <a:schemeClr val="bg1"/>
              </a:solidFill>
            </a:endParaRPr>
          </a:p>
        </p:txBody>
      </p:sp>
      <p:sp>
        <p:nvSpPr>
          <p:cNvPr id="3075" name="Rectangle 3"/>
          <p:cNvSpPr>
            <a:spLocks noGrp="1" noChangeArrowheads="1"/>
          </p:cNvSpPr>
          <p:nvPr>
            <p:ph type="body" idx="1"/>
          </p:nvPr>
        </p:nvSpPr>
        <p:spPr>
          <a:xfrm>
            <a:off x="457200" y="914400"/>
            <a:ext cx="8229600" cy="5504872"/>
          </a:xfrm>
        </p:spPr>
        <p:txBody>
          <a:bodyPr/>
          <a:lstStyle/>
          <a:p>
            <a:pPr>
              <a:spcAft>
                <a:spcPts val="600"/>
              </a:spcAft>
              <a:buFont typeface="Arial" panose="020B0604020202020204" pitchFamily="34" charset="0"/>
              <a:buChar char="•"/>
            </a:pPr>
            <a:r>
              <a:rPr lang="en-US" altLang="en-US" dirty="0">
                <a:solidFill>
                  <a:schemeClr val="bg1"/>
                </a:solidFill>
              </a:rPr>
              <a:t>Physical health, nourishment, protection; spiritual training; education; social skills; etc.     </a:t>
            </a:r>
          </a:p>
          <a:p>
            <a:pPr>
              <a:spcAft>
                <a:spcPts val="600"/>
              </a:spcAft>
              <a:buFont typeface="Arial" panose="020B0604020202020204" pitchFamily="34" charset="0"/>
              <a:buChar char="•"/>
            </a:pPr>
            <a:r>
              <a:rPr lang="en-US" altLang="en-US" dirty="0">
                <a:solidFill>
                  <a:schemeClr val="bg1"/>
                </a:solidFill>
              </a:rPr>
              <a:t>How do they reach a long term goal?    By consistently pursuing short term goals. </a:t>
            </a:r>
          </a:p>
          <a:p>
            <a:pPr marL="0" indent="0">
              <a:spcAft>
                <a:spcPts val="600"/>
              </a:spcAft>
              <a:buNone/>
            </a:pPr>
            <a:endParaRPr lang="en-US" altLang="en-US" dirty="0">
              <a:solidFill>
                <a:schemeClr val="bg1"/>
              </a:solidFill>
            </a:endParaRPr>
          </a:p>
          <a:p>
            <a:pPr marL="0" indent="0">
              <a:spcAft>
                <a:spcPts val="600"/>
              </a:spcAft>
              <a:buNone/>
            </a:pPr>
            <a:endParaRPr lang="en-US" altLang="en-US" dirty="0">
              <a:solidFill>
                <a:schemeClr val="bg1"/>
              </a:solidFill>
            </a:endParaRPr>
          </a:p>
        </p:txBody>
      </p:sp>
    </p:spTree>
    <p:extLst>
      <p:ext uri="{BB962C8B-B14F-4D97-AF65-F5344CB8AC3E}">
        <p14:creationId xmlns:p14="http://schemas.microsoft.com/office/powerpoint/2010/main" val="251970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838200"/>
          </a:xfrm>
        </p:spPr>
        <p:txBody>
          <a:bodyPr/>
          <a:lstStyle/>
          <a:p>
            <a:r>
              <a:rPr lang="en-US" altLang="en-US" sz="3600" dirty="0">
                <a:solidFill>
                  <a:srgbClr val="FFFF00"/>
                </a:solidFill>
              </a:rPr>
              <a:t>Churches have goals</a:t>
            </a:r>
            <a:endParaRPr lang="en-US" altLang="en-US" sz="3200" dirty="0">
              <a:solidFill>
                <a:schemeClr val="bg1"/>
              </a:solidFill>
            </a:endParaRPr>
          </a:p>
        </p:txBody>
      </p:sp>
      <p:sp>
        <p:nvSpPr>
          <p:cNvPr id="3075" name="Rectangle 3"/>
          <p:cNvSpPr>
            <a:spLocks noGrp="1" noChangeArrowheads="1"/>
          </p:cNvSpPr>
          <p:nvPr>
            <p:ph type="body" idx="1"/>
          </p:nvPr>
        </p:nvSpPr>
        <p:spPr>
          <a:xfrm>
            <a:off x="381000" y="914400"/>
            <a:ext cx="8382000" cy="5504872"/>
          </a:xfrm>
        </p:spPr>
        <p:txBody>
          <a:bodyPr/>
          <a:lstStyle/>
          <a:p>
            <a:pPr marL="0" indent="0">
              <a:spcAft>
                <a:spcPts val="600"/>
              </a:spcAft>
              <a:buNone/>
            </a:pPr>
            <a:r>
              <a:rPr lang="en-US" sz="3100" dirty="0">
                <a:solidFill>
                  <a:srgbClr val="FFFFCC"/>
                </a:solidFill>
                <a:ea typeface="Times New Roman" panose="02020603050405020304" pitchFamily="18" charset="0"/>
                <a:cs typeface="Calibri" panose="020F0502020204030204" pitchFamily="34" charset="0"/>
              </a:rPr>
              <a:t>Church A:</a:t>
            </a:r>
            <a:r>
              <a:rPr lang="en-US" sz="3100" dirty="0">
                <a:solidFill>
                  <a:schemeClr val="bg1"/>
                </a:solidFill>
                <a:ea typeface="Times New Roman" panose="02020603050405020304" pitchFamily="18" charset="0"/>
                <a:cs typeface="Calibri" panose="020F0502020204030204" pitchFamily="34" charset="0"/>
              </a:rPr>
              <a:t> grows to 300 . . . 600 . . . 2000 because of compromise.</a:t>
            </a:r>
          </a:p>
          <a:p>
            <a:pPr marL="0" indent="0">
              <a:spcAft>
                <a:spcPts val="400"/>
              </a:spcAft>
              <a:buNone/>
            </a:pPr>
            <a:r>
              <a:rPr lang="en-US" altLang="en-US" sz="3100" dirty="0">
                <a:solidFill>
                  <a:srgbClr val="FFFFCC"/>
                </a:solidFill>
                <a:cs typeface="Calibri" panose="020F0502020204030204" pitchFamily="34" charset="0"/>
              </a:rPr>
              <a:t>Church B: </a:t>
            </a:r>
            <a:r>
              <a:rPr lang="en-US" altLang="en-US" sz="3100" dirty="0">
                <a:solidFill>
                  <a:schemeClr val="bg1"/>
                </a:solidFill>
                <a:cs typeface="Calibri" panose="020F0502020204030204" pitchFamily="34" charset="0"/>
              </a:rPr>
              <a:t>remains small, despite teaching efforts, and lose people because they take unpopular stands on modesty, emphasize obedience to NT instead of social programs</a:t>
            </a:r>
            <a:r>
              <a:rPr lang="en-US" altLang="en-US" sz="2800" dirty="0">
                <a:solidFill>
                  <a:schemeClr val="bg1"/>
                </a:solidFill>
                <a:cs typeface="Calibri" panose="020F0502020204030204" pitchFamily="34" charset="0"/>
              </a:rPr>
              <a:t>…</a:t>
            </a:r>
            <a:endParaRPr lang="en-US" altLang="en-US" dirty="0">
              <a:solidFill>
                <a:schemeClr val="bg1"/>
              </a:solidFill>
              <a:cs typeface="Calibri" panose="020F0502020204030204" pitchFamily="34" charset="0"/>
            </a:endParaRPr>
          </a:p>
          <a:p>
            <a:pPr>
              <a:spcAft>
                <a:spcPts val="400"/>
              </a:spcAft>
              <a:buFont typeface="Arial" panose="020B0604020202020204" pitchFamily="34" charset="0"/>
              <a:buChar char="•"/>
            </a:pPr>
            <a:r>
              <a:rPr lang="en-US" altLang="en-US" sz="3100" dirty="0">
                <a:solidFill>
                  <a:srgbClr val="FFFFCC"/>
                </a:solidFill>
                <a:cs typeface="Calibri" panose="020F0502020204030204" pitchFamily="34" charset="0"/>
              </a:rPr>
              <a:t>Corinth,</a:t>
            </a:r>
            <a:r>
              <a:rPr lang="en-US" altLang="en-US" sz="3100" dirty="0">
                <a:solidFill>
                  <a:schemeClr val="bg1"/>
                </a:solidFill>
                <a:cs typeface="Calibri" panose="020F0502020204030204" pitchFamily="34" charset="0"/>
              </a:rPr>
              <a:t> 1 Co.5:  neglected withdrawing until Paul wrote, demanding it.   </a:t>
            </a:r>
          </a:p>
          <a:p>
            <a:pPr>
              <a:spcAft>
                <a:spcPts val="400"/>
              </a:spcAft>
              <a:buFont typeface="Arial" panose="020B0604020202020204" pitchFamily="34" charset="0"/>
              <a:buChar char="•"/>
            </a:pPr>
            <a:r>
              <a:rPr lang="en-US" altLang="en-US" sz="3100" dirty="0">
                <a:solidFill>
                  <a:schemeClr val="bg1"/>
                </a:solidFill>
                <a:cs typeface="Calibri" panose="020F0502020204030204" pitchFamily="34" charset="0"/>
              </a:rPr>
              <a:t>Which church met its goals?   Both!  </a:t>
            </a:r>
          </a:p>
          <a:p>
            <a:pPr>
              <a:spcAft>
                <a:spcPts val="600"/>
              </a:spcAft>
              <a:buFont typeface="Arial" panose="020B0604020202020204" pitchFamily="34" charset="0"/>
              <a:buChar char="•"/>
            </a:pPr>
            <a:r>
              <a:rPr lang="en-US" altLang="en-US" sz="3100" dirty="0">
                <a:solidFill>
                  <a:srgbClr val="CCFFCC"/>
                </a:solidFill>
                <a:cs typeface="Calibri" panose="020F0502020204030204" pitchFamily="34" charset="0"/>
              </a:rPr>
              <a:t>Which church met Scriptural goals?   </a:t>
            </a:r>
            <a:r>
              <a:rPr lang="en-US" altLang="en-US" sz="3100" dirty="0">
                <a:solidFill>
                  <a:schemeClr val="bg1"/>
                </a:solidFill>
                <a:cs typeface="Calibri" panose="020F0502020204030204" pitchFamily="34" charset="0"/>
              </a:rPr>
              <a:t>Rv.2 ,3</a:t>
            </a:r>
          </a:p>
          <a:p>
            <a:pPr marL="0" indent="0">
              <a:spcAft>
                <a:spcPts val="600"/>
              </a:spcAft>
              <a:buNone/>
            </a:pPr>
            <a:endParaRPr lang="en-US" altLang="en-US" dirty="0">
              <a:solidFill>
                <a:schemeClr val="bg1"/>
              </a:solidFill>
            </a:endParaRPr>
          </a:p>
        </p:txBody>
      </p:sp>
    </p:spTree>
    <p:extLst>
      <p:ext uri="{BB962C8B-B14F-4D97-AF65-F5344CB8AC3E}">
        <p14:creationId xmlns:p14="http://schemas.microsoft.com/office/powerpoint/2010/main" val="3061742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5203" y="609600"/>
            <a:ext cx="6039895" cy="1371600"/>
          </a:xfrm>
          <a:solidFill>
            <a:schemeClr val="tx1">
              <a:lumMod val="95000"/>
              <a:lumOff val="5000"/>
            </a:schemeClr>
          </a:solidFill>
          <a:ln>
            <a:solidFill>
              <a:srgbClr val="0070C0"/>
            </a:solidFill>
          </a:ln>
          <a:effectLst/>
        </p:spPr>
        <p:txBody>
          <a:bodyPr anchor="ctr" anchorCtr="0"/>
          <a:lstStyle/>
          <a:p>
            <a:r>
              <a:rPr 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t>I. </a:t>
            </a:r>
            <a:r>
              <a:rPr lang="en-US" sz="3600" dirty="0">
                <a:solidFill>
                  <a:srgbClr val="FFFF99"/>
                </a:solidFill>
                <a:latin typeface="+mn-lt"/>
                <a:ea typeface="Verdana" panose="020B0604030504040204" pitchFamily="34" charset="0"/>
                <a:cs typeface="Verdana" panose="020B0604030504040204" pitchFamily="34" charset="0"/>
              </a:rPr>
              <a:t>Nine Collective Goals</a:t>
            </a:r>
            <a:endParaRPr lang="en-US" sz="3000" dirty="0">
              <a:solidFill>
                <a:srgbClr val="FFFF99"/>
              </a:solidFill>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094865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rgbClr val="FFFF00"/>
                </a:solidFill>
              </a:rPr>
              <a:t>Assemble</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895928"/>
            <a:ext cx="8229600" cy="5581072"/>
          </a:xfrm>
        </p:spPr>
        <p:txBody>
          <a:bodyPr/>
          <a:lstStyle/>
          <a:p>
            <a:pPr>
              <a:spcAft>
                <a:spcPts val="300"/>
              </a:spcAft>
              <a:buFont typeface="Arial" panose="020B0604020202020204" pitchFamily="34" charset="0"/>
              <a:buChar char="•"/>
            </a:pPr>
            <a:r>
              <a:rPr lang="en-US" altLang="en-US" dirty="0">
                <a:solidFill>
                  <a:schemeClr val="bg1"/>
                </a:solidFill>
              </a:rPr>
              <a:t>1 Co.1:2, </a:t>
            </a:r>
            <a:r>
              <a:rPr lang="en-US" altLang="en-US" sz="3000" dirty="0">
                <a:solidFill>
                  <a:srgbClr val="FFFFCC"/>
                </a:solidFill>
              </a:rPr>
              <a:t>To the church of God which is at Corinth, to those who are sanctified in Christ Jesus, called to be saints, with all who in every place call on the name of Jesus Christ our Lord, both theirs and ours</a:t>
            </a:r>
          </a:p>
          <a:p>
            <a:pPr lvl="1">
              <a:spcAft>
                <a:spcPts val="300"/>
              </a:spcAft>
              <a:buFont typeface="Arial" panose="020B0604020202020204" pitchFamily="34" charset="0"/>
              <a:buChar char="•"/>
            </a:pPr>
            <a:r>
              <a:rPr lang="en-US" altLang="en-US" sz="3100" dirty="0">
                <a:solidFill>
                  <a:srgbClr val="CCFFFF"/>
                </a:solidFill>
              </a:rPr>
              <a:t>In Athens: political assemblies.   </a:t>
            </a:r>
            <a:r>
              <a:rPr lang="en-US" altLang="en-US" sz="3100" dirty="0">
                <a:solidFill>
                  <a:schemeClr val="bg1"/>
                </a:solidFill>
              </a:rPr>
              <a:t>Ac.7:38</a:t>
            </a:r>
          </a:p>
          <a:p>
            <a:pPr lvl="1">
              <a:spcAft>
                <a:spcPts val="300"/>
              </a:spcAft>
              <a:buFont typeface="Arial" panose="020B0604020202020204" pitchFamily="34" charset="0"/>
              <a:buChar char="•"/>
            </a:pPr>
            <a:r>
              <a:rPr lang="en-US" altLang="en-US" sz="3100" dirty="0">
                <a:solidFill>
                  <a:srgbClr val="CCFFFF"/>
                </a:solidFill>
              </a:rPr>
              <a:t>In NT: usually of assemblies of God’s people  </a:t>
            </a:r>
          </a:p>
          <a:p>
            <a:pPr>
              <a:spcAft>
                <a:spcPts val="300"/>
              </a:spcAft>
              <a:buFont typeface="Arial" panose="020B0604020202020204" pitchFamily="34" charset="0"/>
              <a:buChar char="•"/>
            </a:pPr>
            <a:r>
              <a:rPr lang="en-US" altLang="en-US" sz="3100" dirty="0">
                <a:solidFill>
                  <a:schemeClr val="bg1"/>
                </a:solidFill>
              </a:rPr>
              <a:t>1 Co.14:23, therefore if the whole church comes together in one place . . .</a:t>
            </a:r>
          </a:p>
          <a:p>
            <a:pPr lvl="1">
              <a:spcAft>
                <a:spcPts val="300"/>
              </a:spcAft>
              <a:buFont typeface="Arial" panose="020B0604020202020204" pitchFamily="34" charset="0"/>
              <a:buChar char="•"/>
            </a:pPr>
            <a:endParaRPr lang="en-US" altLang="en-US" sz="2700" dirty="0">
              <a:solidFill>
                <a:schemeClr val="bg1"/>
              </a:solidFill>
            </a:endParaRPr>
          </a:p>
        </p:txBody>
      </p:sp>
    </p:spTree>
    <p:extLst>
      <p:ext uri="{BB962C8B-B14F-4D97-AF65-F5344CB8AC3E}">
        <p14:creationId xmlns:p14="http://schemas.microsoft.com/office/powerpoint/2010/main" val="2618368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rgbClr val="FFFF00"/>
                </a:solidFill>
              </a:rPr>
              <a:t>Teach / Preach</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895928"/>
            <a:ext cx="8229600" cy="5581072"/>
          </a:xfrm>
        </p:spPr>
        <p:txBody>
          <a:bodyPr/>
          <a:lstStyle/>
          <a:p>
            <a:r>
              <a:rPr lang="en-US" altLang="en-US" sz="3000" dirty="0">
                <a:solidFill>
                  <a:schemeClr val="bg1"/>
                </a:solidFill>
              </a:rPr>
              <a:t>1 Co.1:18, </a:t>
            </a:r>
            <a:r>
              <a:rPr lang="en-US" altLang="en-US" sz="3000" dirty="0">
                <a:solidFill>
                  <a:srgbClr val="FFFFCC"/>
                </a:solidFill>
              </a:rPr>
              <a:t>For the message of the cross is foolishness to those who are perishing, but to us who are being saved it is the power of God …</a:t>
            </a:r>
            <a:r>
              <a:rPr lang="en-US" altLang="en-US" sz="3000" dirty="0">
                <a:solidFill>
                  <a:schemeClr val="bg1"/>
                </a:solidFill>
              </a:rPr>
              <a:t> 21, </a:t>
            </a:r>
            <a:r>
              <a:rPr lang="en-US" sz="3000" dirty="0">
                <a:solidFill>
                  <a:srgbClr val="FFFFCC"/>
                </a:solidFill>
              </a:rPr>
              <a:t>For since, in the wisdom of God, the world through wisdom did not know God, it pleased God through the foolishness of the message preached to save those who believe</a:t>
            </a:r>
            <a:endParaRPr lang="en-US" altLang="en-US" sz="3000" dirty="0">
              <a:solidFill>
                <a:srgbClr val="FFFFCC"/>
              </a:solidFill>
            </a:endParaRPr>
          </a:p>
          <a:p>
            <a:pPr lvl="1">
              <a:spcAft>
                <a:spcPts val="300"/>
              </a:spcAft>
              <a:buFont typeface="Arial" panose="020B0604020202020204" pitchFamily="34" charset="0"/>
              <a:buChar char="•"/>
            </a:pPr>
            <a:r>
              <a:rPr lang="en-US" altLang="en-US" sz="3100" dirty="0">
                <a:solidFill>
                  <a:srgbClr val="CCFFFF"/>
                </a:solidFill>
              </a:rPr>
              <a:t>Encouraging men to preach, and . . .</a:t>
            </a:r>
          </a:p>
          <a:p>
            <a:pPr marL="971550" lvl="2" indent="-227013">
              <a:spcAft>
                <a:spcPts val="300"/>
              </a:spcAft>
              <a:buFont typeface="Arial" panose="020B0604020202020204" pitchFamily="34" charset="0"/>
              <a:buChar char="•"/>
            </a:pPr>
            <a:r>
              <a:rPr lang="en-US" altLang="en-US" sz="3100" dirty="0">
                <a:solidFill>
                  <a:schemeClr val="bg1"/>
                </a:solidFill>
              </a:rPr>
              <a:t>Men / women to teach . . .</a:t>
            </a:r>
          </a:p>
          <a:p>
            <a:pPr marL="1196975" lvl="3" indent="-225425">
              <a:spcAft>
                <a:spcPts val="300"/>
              </a:spcAft>
              <a:buFont typeface="Arial" panose="020B0604020202020204" pitchFamily="34" charset="0"/>
              <a:buChar char="•"/>
            </a:pPr>
            <a:r>
              <a:rPr lang="en-US" altLang="en-US" sz="3100" dirty="0">
                <a:solidFill>
                  <a:schemeClr val="bg1"/>
                </a:solidFill>
              </a:rPr>
              <a:t>Encourages spiritual growth</a:t>
            </a:r>
          </a:p>
        </p:txBody>
      </p:sp>
    </p:spTree>
    <p:extLst>
      <p:ext uri="{BB962C8B-B14F-4D97-AF65-F5344CB8AC3E}">
        <p14:creationId xmlns:p14="http://schemas.microsoft.com/office/powerpoint/2010/main" val="3445490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rgbClr val="FFFF00"/>
                </a:solidFill>
              </a:rPr>
              <a:t>Teach / Preach</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895928"/>
            <a:ext cx="8229600" cy="5581072"/>
          </a:xfrm>
        </p:spPr>
        <p:txBody>
          <a:bodyPr/>
          <a:lstStyle/>
          <a:p>
            <a:r>
              <a:rPr lang="en-US" altLang="en-US" sz="3000" dirty="0">
                <a:solidFill>
                  <a:schemeClr val="bg1"/>
                </a:solidFill>
              </a:rPr>
              <a:t>1 Co.4:17 </a:t>
            </a:r>
            <a:r>
              <a:rPr lang="en-US" sz="3000" dirty="0">
                <a:solidFill>
                  <a:srgbClr val="FFFFCC"/>
                </a:solidFill>
              </a:rPr>
              <a:t>For this reason I have sent Timothy to you, who is my beloved and faithful son in the Lord, who will remind you of my ways in Christ, as I teach everywhere in every church</a:t>
            </a:r>
            <a:endParaRPr lang="en-US" altLang="en-US" sz="3000" dirty="0">
              <a:solidFill>
                <a:srgbClr val="FFFFCC"/>
              </a:solidFill>
            </a:endParaRPr>
          </a:p>
          <a:p>
            <a:pPr lvl="1">
              <a:spcAft>
                <a:spcPts val="300"/>
              </a:spcAft>
              <a:buFont typeface="Arial" panose="020B0604020202020204" pitchFamily="34" charset="0"/>
              <a:buChar char="•"/>
            </a:pPr>
            <a:r>
              <a:rPr lang="en-US" altLang="en-US" sz="3100" dirty="0">
                <a:solidFill>
                  <a:srgbClr val="CCFFFF"/>
                </a:solidFill>
              </a:rPr>
              <a:t>Thread runs throughout epistle</a:t>
            </a:r>
          </a:p>
          <a:p>
            <a:pPr marL="971550" lvl="2" indent="-227013">
              <a:spcAft>
                <a:spcPts val="300"/>
              </a:spcAft>
              <a:buFont typeface="Arial" panose="020B0604020202020204" pitchFamily="34" charset="0"/>
              <a:buChar char="•"/>
            </a:pPr>
            <a:r>
              <a:rPr lang="en-US" altLang="en-US" sz="3100" dirty="0">
                <a:solidFill>
                  <a:schemeClr val="bg1"/>
                </a:solidFill>
              </a:rPr>
              <a:t>Paul wants each congregation to hold truth (5:8)</a:t>
            </a:r>
          </a:p>
          <a:p>
            <a:pPr marL="971550" lvl="2" indent="-227013">
              <a:spcAft>
                <a:spcPts val="300"/>
              </a:spcAft>
              <a:buFont typeface="Arial" panose="020B0604020202020204" pitchFamily="34" charset="0"/>
              <a:buChar char="•"/>
            </a:pPr>
            <a:r>
              <a:rPr lang="en-US" altLang="en-US" sz="3100" dirty="0">
                <a:solidFill>
                  <a:srgbClr val="FFC000"/>
                </a:solidFill>
              </a:rPr>
              <a:t>How is this possible?</a:t>
            </a:r>
          </a:p>
          <a:p>
            <a:pPr marL="1428750" lvl="3" indent="-227013">
              <a:spcAft>
                <a:spcPts val="300"/>
              </a:spcAft>
              <a:buFont typeface="Arial" panose="020B0604020202020204" pitchFamily="34" charset="0"/>
              <a:buChar char="•"/>
            </a:pPr>
            <a:r>
              <a:rPr lang="en-US" altLang="en-US" sz="3100" dirty="0">
                <a:solidFill>
                  <a:srgbClr val="FFC000"/>
                </a:solidFill>
              </a:rPr>
              <a:t>Common thread in his admonition is teaching  </a:t>
            </a:r>
          </a:p>
        </p:txBody>
      </p:sp>
    </p:spTree>
    <p:extLst>
      <p:ext uri="{BB962C8B-B14F-4D97-AF65-F5344CB8AC3E}">
        <p14:creationId xmlns:p14="http://schemas.microsoft.com/office/powerpoint/2010/main" val="3269232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6788</TotalTime>
  <Words>1480</Words>
  <Application>Microsoft Office PowerPoint</Application>
  <PresentationFormat>On-screen Show (4:3)</PresentationFormat>
  <Paragraphs>142</Paragraphs>
  <Slides>27</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Verdana</vt:lpstr>
      <vt:lpstr>Default Design</vt:lpstr>
      <vt:lpstr>PowerPoint Presentation</vt:lpstr>
      <vt:lpstr>PowerPoint Presentation</vt:lpstr>
      <vt:lpstr>PowerPoint Presentation</vt:lpstr>
      <vt:lpstr>Parents’ goals for children</vt:lpstr>
      <vt:lpstr>Churches have goals</vt:lpstr>
      <vt:lpstr>I. Nine Collective Goals</vt:lpstr>
      <vt:lpstr>Assemble</vt:lpstr>
      <vt:lpstr>Teach / Preach</vt:lpstr>
      <vt:lpstr>Teach / Preach</vt:lpstr>
      <vt:lpstr>Teach / Preach</vt:lpstr>
      <vt:lpstr>Teach / Preach</vt:lpstr>
      <vt:lpstr>Lord’s supper</vt:lpstr>
      <vt:lpstr>Prayer</vt:lpstr>
      <vt:lpstr>Singing</vt:lpstr>
      <vt:lpstr>Giving</vt:lpstr>
      <vt:lpstr>Benevolence</vt:lpstr>
      <vt:lpstr>Discipline</vt:lpstr>
      <vt:lpstr>Preach gospel</vt:lpstr>
      <vt:lpstr>Preach gospel</vt:lpstr>
      <vt:lpstr>I. Nine Collective Goals</vt:lpstr>
      <vt:lpstr>Mt.5:48</vt:lpstr>
      <vt:lpstr>Mt.19:21</vt:lpstr>
      <vt:lpstr>Ep.4:11-13</vt:lpstr>
      <vt:lpstr>Col.1:28</vt:lpstr>
      <vt:lpstr>Ph.3:12</vt:lpstr>
      <vt:lpstr>Ph.3:14, heaven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 Duggin</dc:creator>
  <cp:lastModifiedBy>Ty Johnson</cp:lastModifiedBy>
  <cp:revision>565</cp:revision>
  <dcterms:created xsi:type="dcterms:W3CDTF">2004-01-08T21:08:14Z</dcterms:created>
  <dcterms:modified xsi:type="dcterms:W3CDTF">2023-05-05T15:16:52Z</dcterms:modified>
</cp:coreProperties>
</file>