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7"/>
  </p:notesMasterIdLst>
  <p:sldIdLst>
    <p:sldId id="305" r:id="rId3"/>
    <p:sldId id="454" r:id="rId4"/>
    <p:sldId id="373" r:id="rId5"/>
    <p:sldId id="522" r:id="rId6"/>
    <p:sldId id="526" r:id="rId7"/>
    <p:sldId id="511" r:id="rId8"/>
    <p:sldId id="527" r:id="rId9"/>
    <p:sldId id="528" r:id="rId10"/>
    <p:sldId id="512" r:id="rId11"/>
    <p:sldId id="529" r:id="rId12"/>
    <p:sldId id="530" r:id="rId13"/>
    <p:sldId id="531" r:id="rId14"/>
    <p:sldId id="532" r:id="rId15"/>
    <p:sldId id="53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CCFFCC"/>
    <a:srgbClr val="CCFFFF"/>
    <a:srgbClr val="FFFF99"/>
    <a:srgbClr val="FFFF66"/>
    <a:srgbClr val="FF9999"/>
    <a:srgbClr val="FFCCCC"/>
    <a:srgbClr val="FF99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689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977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17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6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929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17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748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99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543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59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22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447800"/>
            <a:ext cx="6477000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Kind of People</a:t>
            </a:r>
            <a:b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Needed in the Church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400" dirty="0">
                <a:solidFill>
                  <a:srgbClr val="CCFFCC"/>
                </a:solidFill>
              </a:rPr>
              <a:t>Those who know God’s word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Mt.28:19-20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Church is in education business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Lk.16:8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Mt.7:24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(Ac.2:42) . . . 8:4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Ac.18:11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Ho.4:6</a:t>
            </a:r>
          </a:p>
        </p:txBody>
      </p:sp>
    </p:spTree>
    <p:extLst>
      <p:ext uri="{BB962C8B-B14F-4D97-AF65-F5344CB8AC3E}">
        <p14:creationId xmlns:p14="http://schemas.microsoft.com/office/powerpoint/2010/main" val="250598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3.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400" dirty="0">
                <a:solidFill>
                  <a:srgbClr val="CCFFCC"/>
                </a:solidFill>
              </a:rPr>
              <a:t>Those who pray regularly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Ac.2:42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Dn.6:10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K.20:40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268471A-250C-63CA-D847-80A7DB037F14}"/>
              </a:ext>
            </a:extLst>
          </p:cNvPr>
          <p:cNvSpPr/>
          <p:nvPr/>
        </p:nvSpPr>
        <p:spPr>
          <a:xfrm>
            <a:off x="1297289" y="2895600"/>
            <a:ext cx="6549422" cy="1878660"/>
          </a:xfrm>
          <a:prstGeom prst="round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ECFF"/>
                </a:solidFill>
              </a:rPr>
              <a:t>While busy here and there, our </a:t>
            </a:r>
            <a:r>
              <a:rPr lang="en-US" sz="3100" u="sng" dirty="0">
                <a:solidFill>
                  <a:srgbClr val="CCECFF"/>
                </a:solidFill>
              </a:rPr>
              <a:t>children</a:t>
            </a:r>
            <a:r>
              <a:rPr lang="en-US" sz="3100" dirty="0">
                <a:solidFill>
                  <a:srgbClr val="CCECFF"/>
                </a:solidFill>
              </a:rPr>
              <a:t> are gone, our </a:t>
            </a:r>
            <a:r>
              <a:rPr lang="en-US" sz="3100" u="sng" dirty="0">
                <a:solidFill>
                  <a:srgbClr val="CCECFF"/>
                </a:solidFill>
              </a:rPr>
              <a:t>friends</a:t>
            </a:r>
            <a:r>
              <a:rPr lang="en-US" sz="3100" dirty="0">
                <a:solidFill>
                  <a:srgbClr val="CCECFF"/>
                </a:solidFill>
              </a:rPr>
              <a:t>… </a:t>
            </a:r>
            <a:r>
              <a:rPr lang="en-US" sz="3100" u="sng" dirty="0">
                <a:solidFill>
                  <a:srgbClr val="CCECFF"/>
                </a:solidFill>
              </a:rPr>
              <a:t>church</a:t>
            </a:r>
            <a:r>
              <a:rPr lang="en-US" sz="3100" dirty="0">
                <a:solidFill>
                  <a:srgbClr val="CCECFF"/>
                </a:solidFill>
              </a:rPr>
              <a:t>… </a:t>
            </a:r>
            <a:r>
              <a:rPr lang="en-US" sz="3100" u="sng" dirty="0">
                <a:solidFill>
                  <a:srgbClr val="CCECFF"/>
                </a:solidFill>
              </a:rPr>
              <a:t>soul</a:t>
            </a:r>
            <a:r>
              <a:rPr lang="en-US" sz="3100" dirty="0">
                <a:solidFill>
                  <a:srgbClr val="CCEC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0925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973" y="0"/>
            <a:ext cx="8876144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4.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400" dirty="0">
                <a:solidFill>
                  <a:srgbClr val="CCFFCC"/>
                </a:solidFill>
              </a:rPr>
              <a:t>Those who love and care for those in need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Ac.2:44-45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Our favorite ‘tie’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Saved together, </a:t>
            </a:r>
            <a:r>
              <a:rPr lang="en-US" altLang="en-US" sz="3000" dirty="0">
                <a:solidFill>
                  <a:schemeClr val="bg1"/>
                </a:solidFill>
              </a:rPr>
              <a:t>38, 40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Sanctified together, </a:t>
            </a:r>
            <a:r>
              <a:rPr lang="en-US" altLang="en-US" sz="3000" dirty="0">
                <a:solidFill>
                  <a:schemeClr val="bg1"/>
                </a:solidFill>
              </a:rPr>
              <a:t>41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Studied together, </a:t>
            </a:r>
            <a:r>
              <a:rPr lang="en-US" altLang="en-US" sz="3000" dirty="0">
                <a:solidFill>
                  <a:schemeClr val="bg1"/>
                </a:solidFill>
              </a:rPr>
              <a:t>42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Sacrifice of praise together, </a:t>
            </a:r>
            <a:r>
              <a:rPr lang="en-US" altLang="en-US" sz="3000" dirty="0">
                <a:solidFill>
                  <a:schemeClr val="bg1"/>
                </a:solidFill>
              </a:rPr>
              <a:t>43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Served together, </a:t>
            </a:r>
            <a:r>
              <a:rPr lang="en-US" altLang="en-US" sz="3000" dirty="0">
                <a:solidFill>
                  <a:schemeClr val="bg1"/>
                </a:solidFill>
              </a:rPr>
              <a:t>44-45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Share Good News together, </a:t>
            </a:r>
            <a:r>
              <a:rPr lang="en-US" altLang="en-US" sz="3000" dirty="0">
                <a:solidFill>
                  <a:schemeClr val="bg1"/>
                </a:solidFill>
              </a:rPr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6169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973" y="0"/>
            <a:ext cx="8876144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5.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400" dirty="0">
                <a:solidFill>
                  <a:srgbClr val="CCFFCC"/>
                </a:solidFill>
              </a:rPr>
              <a:t>Those who have great faith in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Ac.6:5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Faith gets us through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If we trust God’s promises…why fear anything?   (Acts 7)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</a:rPr>
              <a:t>Hb.11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</a:rPr>
              <a:t>Each example emphasizes a particular feature of faith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</a:rPr>
              <a:t>There is no need, trial, persecution that faith cannot answer</a:t>
            </a:r>
          </a:p>
        </p:txBody>
      </p:sp>
    </p:spTree>
    <p:extLst>
      <p:ext uri="{BB962C8B-B14F-4D97-AF65-F5344CB8AC3E}">
        <p14:creationId xmlns:p14="http://schemas.microsoft.com/office/powerpoint/2010/main" val="426955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973" y="0"/>
            <a:ext cx="8876144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5.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400" dirty="0">
                <a:solidFill>
                  <a:srgbClr val="CCFFCC"/>
                </a:solidFill>
              </a:rPr>
              <a:t>Those who have great faith in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Mt.27:…41-42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Many look for God in specular ways…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Naaman,</a:t>
            </a:r>
            <a:r>
              <a:rPr lang="en-US" altLang="en-US" sz="3100" dirty="0">
                <a:solidFill>
                  <a:schemeClr val="bg1"/>
                </a:solidFill>
              </a:rPr>
              <a:t> 2 K.5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Rich man, </a:t>
            </a:r>
            <a:r>
              <a:rPr lang="en-US" altLang="en-US" sz="3100" dirty="0">
                <a:solidFill>
                  <a:schemeClr val="bg1"/>
                </a:solidFill>
              </a:rPr>
              <a:t>Lk.16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Christians,</a:t>
            </a:r>
            <a:r>
              <a:rPr lang="en-US" altLang="en-US" sz="3100" dirty="0">
                <a:solidFill>
                  <a:schemeClr val="bg1"/>
                </a:solidFill>
              </a:rPr>
              <a:t> 2 Co.5:7</a:t>
            </a:r>
          </a:p>
        </p:txBody>
      </p:sp>
    </p:spTree>
    <p:extLst>
      <p:ext uri="{BB962C8B-B14F-4D97-AF65-F5344CB8AC3E}">
        <p14:creationId xmlns:p14="http://schemas.microsoft.com/office/powerpoint/2010/main" val="188000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Marines: ‘a few good men’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Gideon’s army: few for different reason</a:t>
            </a:r>
          </a:p>
          <a:p>
            <a:pPr>
              <a:spcAft>
                <a:spcPts val="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NT churches: 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Ac.2 – 3000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Ac.4:4 – 5000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Ac.5:14 . . . 6:1, 7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44811" y="457200"/>
            <a:ext cx="7837170" cy="1066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Gospel-Guided Church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Evaluation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i="1" dirty="0">
                <a:solidFill>
                  <a:srgbClr val="FFFFCC"/>
                </a:solidFill>
              </a:rPr>
              <a:t>Illness</a:t>
            </a:r>
            <a:r>
              <a:rPr lang="en-US" altLang="en-US" sz="3100" dirty="0">
                <a:solidFill>
                  <a:srgbClr val="FFFFCC"/>
                </a:solidFill>
              </a:rPr>
              <a:t>.</a:t>
            </a:r>
            <a:r>
              <a:rPr lang="en-US" altLang="en-US" sz="3100" dirty="0">
                <a:solidFill>
                  <a:schemeClr val="bg1"/>
                </a:solidFill>
              </a:rPr>
              <a:t>  2 Co.13:5</a:t>
            </a:r>
          </a:p>
          <a:p>
            <a:pPr>
              <a:spcAft>
                <a:spcPts val="600"/>
              </a:spcAft>
            </a:pPr>
            <a:r>
              <a:rPr lang="en-US" altLang="en-US" sz="3100" i="1" dirty="0">
                <a:solidFill>
                  <a:srgbClr val="FFFFCC"/>
                </a:solidFill>
              </a:rPr>
              <a:t>Learning disability</a:t>
            </a:r>
            <a:r>
              <a:rPr lang="en-US" altLang="en-US" sz="3100" dirty="0">
                <a:solidFill>
                  <a:srgbClr val="FFFFCC"/>
                </a:solidFill>
              </a:rPr>
              <a:t>.</a:t>
            </a:r>
            <a:r>
              <a:rPr lang="en-US" altLang="en-US" sz="3100" dirty="0">
                <a:solidFill>
                  <a:schemeClr val="bg1"/>
                </a:solidFill>
              </a:rPr>
              <a:t>  Hb.5:11</a:t>
            </a:r>
          </a:p>
          <a:p>
            <a:pPr>
              <a:spcAft>
                <a:spcPts val="600"/>
              </a:spcAft>
            </a:pPr>
            <a:r>
              <a:rPr lang="en-US" altLang="en-US" sz="3100" i="1" dirty="0">
                <a:solidFill>
                  <a:srgbClr val="FFFFCC"/>
                </a:solidFill>
              </a:rPr>
              <a:t>Souls at stake.  </a:t>
            </a:r>
            <a:r>
              <a:rPr lang="en-US" altLang="en-US" sz="3100" dirty="0">
                <a:solidFill>
                  <a:schemeClr val="bg1"/>
                </a:solidFill>
              </a:rPr>
              <a:t>3 Jn.2</a:t>
            </a:r>
          </a:p>
          <a:p>
            <a:pPr lvl="1">
              <a:spcAft>
                <a:spcPts val="600"/>
              </a:spcAft>
            </a:pPr>
            <a:r>
              <a:rPr lang="en-US" altLang="en-US" sz="3100" i="1" dirty="0">
                <a:solidFill>
                  <a:schemeClr val="bg1"/>
                </a:solidFill>
              </a:rPr>
              <a:t>Pray this way for . . .</a:t>
            </a:r>
          </a:p>
          <a:p>
            <a:pPr lvl="2">
              <a:spcAft>
                <a:spcPts val="600"/>
              </a:spcAft>
            </a:pPr>
            <a:r>
              <a:rPr lang="en-US" altLang="en-US" sz="3100" i="1" dirty="0">
                <a:solidFill>
                  <a:srgbClr val="CCFFCC"/>
                </a:solidFill>
              </a:rPr>
              <a:t>Rich man,</a:t>
            </a:r>
            <a:r>
              <a:rPr lang="en-US" altLang="en-US" sz="3100" i="1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Lk.12? </a:t>
            </a:r>
          </a:p>
          <a:p>
            <a:pPr lvl="2">
              <a:spcAft>
                <a:spcPts val="600"/>
              </a:spcAft>
            </a:pPr>
            <a:r>
              <a:rPr lang="en-US" altLang="en-US" sz="3100" i="1" dirty="0">
                <a:solidFill>
                  <a:srgbClr val="CCFFCC"/>
                </a:solidFill>
              </a:rPr>
              <a:t>Ananias and Sapphira</a:t>
            </a:r>
            <a:r>
              <a:rPr lang="en-US" altLang="en-US" sz="3100" i="1" dirty="0">
                <a:solidFill>
                  <a:schemeClr val="bg1"/>
                </a:solidFill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Ac.5?</a:t>
            </a:r>
          </a:p>
          <a:p>
            <a:pPr lvl="2">
              <a:spcAft>
                <a:spcPts val="600"/>
              </a:spcAft>
            </a:pPr>
            <a:r>
              <a:rPr lang="en-US" altLang="en-US" sz="3100" i="1" dirty="0">
                <a:solidFill>
                  <a:srgbClr val="CCFFCC"/>
                </a:solidFill>
              </a:rPr>
              <a:t>Diotrephes,</a:t>
            </a:r>
            <a:r>
              <a:rPr lang="en-US" altLang="en-US" sz="3100" i="1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3 Jn.9-10?</a:t>
            </a:r>
          </a:p>
        </p:txBody>
      </p:sp>
    </p:spTree>
    <p:extLst>
      <p:ext uri="{BB962C8B-B14F-4D97-AF65-F5344CB8AC3E}">
        <p14:creationId xmlns:p14="http://schemas.microsoft.com/office/powerpoint/2010/main" val="133471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143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Attitude (mind)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Ph.2:5, </a:t>
            </a:r>
            <a:r>
              <a:rPr lang="en-US" altLang="en-US" sz="3100" i="1" dirty="0">
                <a:solidFill>
                  <a:schemeClr val="bg1"/>
                </a:solidFill>
              </a:rPr>
              <a:t>let this mind be in you… (attitude)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Focus:</a:t>
            </a:r>
            <a:r>
              <a:rPr lang="en-US" altLang="en-US" sz="3100" dirty="0">
                <a:solidFill>
                  <a:schemeClr val="bg1"/>
                </a:solidFill>
              </a:rPr>
              <a:t> 1 Sm.2:27;  4:15;  Mt.7:5;  Ro.1:20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Poverty of spirit:  </a:t>
            </a:r>
            <a:r>
              <a:rPr lang="en-US" altLang="en-US" sz="3100" dirty="0">
                <a:solidFill>
                  <a:schemeClr val="bg1"/>
                </a:solidFill>
              </a:rPr>
              <a:t>take maturity seriously.  Mt.5:3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Humility:</a:t>
            </a:r>
            <a:r>
              <a:rPr lang="en-US" altLang="en-US" sz="3100" dirty="0">
                <a:solidFill>
                  <a:schemeClr val="bg1"/>
                </a:solidFill>
              </a:rPr>
              <a:t>  Lk.18:9-14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Determination:  </a:t>
            </a:r>
            <a:r>
              <a:rPr lang="en-US" altLang="en-US" sz="3100" dirty="0">
                <a:solidFill>
                  <a:schemeClr val="bg1"/>
                </a:solidFill>
              </a:rPr>
              <a:t>Ph.4:13 (12)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Self-examination:  </a:t>
            </a:r>
            <a:r>
              <a:rPr lang="en-US" altLang="en-US" sz="3100" dirty="0">
                <a:solidFill>
                  <a:schemeClr val="bg1"/>
                </a:solidFill>
              </a:rPr>
              <a:t>Hb.11:34</a:t>
            </a:r>
          </a:p>
        </p:txBody>
      </p:sp>
    </p:spTree>
    <p:extLst>
      <p:ext uri="{BB962C8B-B14F-4D97-AF65-F5344CB8AC3E}">
        <p14:creationId xmlns:p14="http://schemas.microsoft.com/office/powerpoint/2010/main" val="137186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18854"/>
            <a:ext cx="8610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Time – </a:t>
            </a:r>
            <a:r>
              <a:rPr lang="en-US" altLang="en-US" sz="3400" dirty="0">
                <a:solidFill>
                  <a:schemeClr val="bg1"/>
                </a:solidFill>
              </a:rPr>
              <a:t>Ac.17:11-12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09600"/>
            <a:ext cx="8418944" cy="58674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More noble: </a:t>
            </a:r>
            <a:r>
              <a:rPr lang="en-US" altLang="en-US" sz="3000" dirty="0">
                <a:solidFill>
                  <a:schemeClr val="bg1"/>
                </a:solidFill>
              </a:rPr>
              <a:t>noble-minded </a:t>
            </a:r>
            <a:r>
              <a:rPr lang="en-US" altLang="en-US" sz="2000" dirty="0">
                <a:solidFill>
                  <a:schemeClr val="bg1"/>
                </a:solidFill>
              </a:rPr>
              <a:t>(NASB).    </a:t>
            </a:r>
            <a:r>
              <a:rPr lang="en-US" altLang="en-US" sz="3000" dirty="0">
                <a:solidFill>
                  <a:schemeClr val="bg1"/>
                </a:solidFill>
              </a:rPr>
              <a:t>Receptive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Than…</a:t>
            </a:r>
            <a:r>
              <a:rPr lang="en-US" altLang="en-US" sz="3000" dirty="0" err="1">
                <a:solidFill>
                  <a:srgbClr val="CCFFCC"/>
                </a:solidFill>
              </a:rPr>
              <a:t>Thes</a:t>
            </a:r>
            <a:r>
              <a:rPr lang="en-US" altLang="en-US" sz="3000" dirty="0">
                <a:solidFill>
                  <a:srgbClr val="CCFFCC"/>
                </a:solidFill>
              </a:rPr>
              <a:t>.: </a:t>
            </a:r>
            <a:r>
              <a:rPr lang="en-US" altLang="en-US" sz="3000" dirty="0">
                <a:solidFill>
                  <a:schemeClr val="bg1"/>
                </a:solidFill>
              </a:rPr>
              <a:t>excellence, unlike persecutors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Received:</a:t>
            </a:r>
            <a:r>
              <a:rPr lang="en-US" altLang="en-US" sz="3000" dirty="0">
                <a:solidFill>
                  <a:schemeClr val="bg1"/>
                </a:solidFill>
              </a:rPr>
              <a:t> good and honest hearts are blessed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Word:</a:t>
            </a:r>
            <a:r>
              <a:rPr lang="en-US" altLang="en-US" sz="3000" dirty="0">
                <a:solidFill>
                  <a:schemeClr val="bg1"/>
                </a:solidFill>
              </a:rPr>
              <a:t> spiritual focus; go wherever God leads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All readiness</a:t>
            </a:r>
            <a:r>
              <a:rPr lang="en-US" altLang="en-US" sz="3000" dirty="0">
                <a:solidFill>
                  <a:schemeClr val="bg1"/>
                </a:solidFill>
              </a:rPr>
              <a:t>: eager to obey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Searched: </a:t>
            </a:r>
            <a:r>
              <a:rPr lang="en-US" altLang="en-US" sz="3000" dirty="0">
                <a:solidFill>
                  <a:schemeClr val="bg1"/>
                </a:solidFill>
              </a:rPr>
              <a:t>honesty + accuracy, not prejudice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Scriptures: </a:t>
            </a:r>
            <a:r>
              <a:rPr lang="en-US" altLang="en-US" sz="2900" dirty="0">
                <a:solidFill>
                  <a:schemeClr val="bg1"/>
                </a:solidFill>
              </a:rPr>
              <a:t>NOT</a:t>
            </a:r>
            <a:r>
              <a:rPr lang="en-US" altLang="en-US" sz="3000" dirty="0">
                <a:solidFill>
                  <a:schemeClr val="bg1"/>
                </a:solidFill>
              </a:rPr>
              <a:t> past beliefs, present pleasure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Daily: </a:t>
            </a:r>
            <a:r>
              <a:rPr lang="en-US" altLang="en-US" sz="3000" dirty="0">
                <a:solidFill>
                  <a:schemeClr val="bg1"/>
                </a:solidFill>
              </a:rPr>
              <a:t>regular, prominent place in schedule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Whether…so: </a:t>
            </a:r>
            <a:r>
              <a:rPr lang="en-US" altLang="en-US" sz="3000" i="1" dirty="0">
                <a:solidFill>
                  <a:schemeClr val="bg1"/>
                </a:solidFill>
              </a:rPr>
              <a:t>His </a:t>
            </a:r>
            <a:r>
              <a:rPr lang="en-US" altLang="en-US" sz="3000" dirty="0">
                <a:solidFill>
                  <a:schemeClr val="bg1"/>
                </a:solidFill>
              </a:rPr>
              <a:t>word, His way – accuracy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Therefore…many of them believed 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74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Time – </a:t>
            </a:r>
            <a:r>
              <a:rPr lang="en-US" altLang="en-US" sz="3400" dirty="0">
                <a:solidFill>
                  <a:schemeClr val="bg1"/>
                </a:solidFill>
              </a:rPr>
              <a:t>Ac.17:11-12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C000"/>
                </a:solidFill>
              </a:rPr>
              <a:t>Effect:</a:t>
            </a:r>
            <a:r>
              <a:rPr lang="en-US" altLang="en-US" sz="3100" dirty="0">
                <a:solidFill>
                  <a:schemeClr val="bg1"/>
                </a:solidFill>
              </a:rPr>
              <a:t>  Ro:12:2, not conformed, but transformed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Conformed:</a:t>
            </a:r>
            <a:r>
              <a:rPr lang="en-US" altLang="en-US" sz="3100" dirty="0">
                <a:solidFill>
                  <a:schemeClr val="bg1"/>
                </a:solidFill>
              </a:rPr>
              <a:t> be guided by (world’s mold).  1 Pt.1:13-15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Transformed: </a:t>
            </a:r>
            <a:r>
              <a:rPr lang="en-US" altLang="en-US" sz="3100" dirty="0">
                <a:solidFill>
                  <a:schemeClr val="bg1"/>
                </a:solidFill>
              </a:rPr>
              <a:t>be changed into same form (as Scripture) / (as Christ):  2 Co.3:18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5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C000"/>
                </a:solidFill>
              </a:rPr>
              <a:t>Method: </a:t>
            </a:r>
            <a:r>
              <a:rPr lang="en-US" altLang="en-US" sz="3100" dirty="0">
                <a:solidFill>
                  <a:schemeClr val="bg1"/>
                </a:solidFill>
              </a:rPr>
              <a:t>renew the mind…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Read . . . Embrace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DEA35A9-8934-598F-3208-E6E64A31DBFB}"/>
              </a:ext>
            </a:extLst>
          </p:cNvPr>
          <p:cNvSpPr/>
          <p:nvPr/>
        </p:nvSpPr>
        <p:spPr>
          <a:xfrm>
            <a:off x="1190135" y="4038600"/>
            <a:ext cx="6781800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Some prefer to change the word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than to let the word change them</a:t>
            </a:r>
          </a:p>
        </p:txBody>
      </p:sp>
    </p:spTree>
    <p:extLst>
      <p:ext uri="{BB962C8B-B14F-4D97-AF65-F5344CB8AC3E}">
        <p14:creationId xmlns:p14="http://schemas.microsoft.com/office/powerpoint/2010/main" val="117443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762000"/>
            <a:ext cx="4866266" cy="5334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The Gospel-Guided Church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FEBE9C7-BCFA-97D1-B36A-63E679E7DD45}"/>
              </a:ext>
            </a:extLst>
          </p:cNvPr>
          <p:cNvSpPr/>
          <p:nvPr/>
        </p:nvSpPr>
        <p:spPr bwMode="auto">
          <a:xfrm>
            <a:off x="657519" y="1524000"/>
            <a:ext cx="7837170" cy="1066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People Who Compose The Church</a:t>
            </a:r>
            <a:endParaRPr kumimoji="0" lang="en-US" sz="3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2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1.</a:t>
            </a:r>
            <a:r>
              <a:rPr lang="en-US" altLang="en-US" sz="3400" dirty="0">
                <a:solidFill>
                  <a:srgbClr val="FFFF00"/>
                </a:solidFill>
              </a:rPr>
              <a:t> </a:t>
            </a:r>
            <a:r>
              <a:rPr lang="en-US" altLang="en-US" sz="3400" dirty="0">
                <a:solidFill>
                  <a:srgbClr val="CCFFCC"/>
                </a:solidFill>
              </a:rPr>
              <a:t>Those who are redeemed from sin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Ac.2:37-38, </a:t>
            </a:r>
            <a:r>
              <a:rPr lang="en-US" altLang="en-US" sz="3000" dirty="0">
                <a:solidFill>
                  <a:srgbClr val="FFFFCC"/>
                </a:solidFill>
              </a:rPr>
              <a:t>requirements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Ac.2:41, </a:t>
            </a:r>
            <a:r>
              <a:rPr lang="en-US" altLang="en-US" sz="3000" dirty="0">
                <a:solidFill>
                  <a:srgbClr val="FFFFCC"/>
                </a:solidFill>
              </a:rPr>
              <a:t>reception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Ac.2:42, </a:t>
            </a:r>
            <a:r>
              <a:rPr lang="en-US" altLang="en-US" sz="3000" dirty="0">
                <a:solidFill>
                  <a:srgbClr val="FFFFCC"/>
                </a:solidFill>
              </a:rPr>
              <a:t>resolution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4B3A0A9-F69E-53A1-A1E0-182B2ED7E4E9}"/>
              </a:ext>
            </a:extLst>
          </p:cNvPr>
          <p:cNvSpPr/>
          <p:nvPr/>
        </p:nvSpPr>
        <p:spPr>
          <a:xfrm>
            <a:off x="1297289" y="2895600"/>
            <a:ext cx="6549422" cy="1066800"/>
          </a:xfrm>
          <a:prstGeom prst="roundRect">
            <a:avLst/>
          </a:prstGeom>
          <a:solidFill>
            <a:schemeClr val="tx2">
              <a:lumMod val="95000"/>
              <a:lumOff val="5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ECFF"/>
                </a:solidFill>
              </a:rPr>
              <a:t>This is the only material that</a:t>
            </a:r>
            <a:br>
              <a:rPr lang="en-US" sz="3100" dirty="0">
                <a:solidFill>
                  <a:srgbClr val="CCECFF"/>
                </a:solidFill>
              </a:rPr>
            </a:br>
            <a:r>
              <a:rPr lang="en-US" sz="3100" dirty="0">
                <a:solidFill>
                  <a:srgbClr val="CCECFF"/>
                </a:solidFill>
              </a:rPr>
              <a:t>Jesus used to build His church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AF6B7F3-A8A7-25E6-CF1B-8CB1F7F73938}"/>
              </a:ext>
            </a:extLst>
          </p:cNvPr>
          <p:cNvSpPr/>
          <p:nvPr/>
        </p:nvSpPr>
        <p:spPr>
          <a:xfrm>
            <a:off x="1304827" y="4191000"/>
            <a:ext cx="6549422" cy="1066800"/>
          </a:xfrm>
          <a:prstGeom prst="roundRect">
            <a:avLst/>
          </a:prstGeom>
          <a:solidFill>
            <a:schemeClr val="tx2">
              <a:lumMod val="95000"/>
              <a:lumOff val="5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ECFF"/>
                </a:solidFill>
              </a:rPr>
              <a:t>These people continued to live</a:t>
            </a:r>
            <a:br>
              <a:rPr lang="en-US" sz="3100" dirty="0">
                <a:solidFill>
                  <a:srgbClr val="CCECFF"/>
                </a:solidFill>
              </a:rPr>
            </a:br>
            <a:r>
              <a:rPr lang="en-US" sz="3100" dirty="0">
                <a:solidFill>
                  <a:srgbClr val="CCECFF"/>
                </a:solidFill>
              </a:rPr>
              <a:t>for Him who died for us</a:t>
            </a:r>
          </a:p>
        </p:txBody>
      </p:sp>
    </p:spTree>
    <p:extLst>
      <p:ext uri="{BB962C8B-B14F-4D97-AF65-F5344CB8AC3E}">
        <p14:creationId xmlns:p14="http://schemas.microsoft.com/office/powerpoint/2010/main" val="164360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13231</TotalTime>
  <Words>606</Words>
  <Application>Microsoft Office PowerPoint</Application>
  <PresentationFormat>On-screen Show (4:3)</PresentationFormat>
  <Paragraphs>97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PowerPoint Presentation</vt:lpstr>
      <vt:lpstr>Evaluation</vt:lpstr>
      <vt:lpstr>Attitude (mind)</vt:lpstr>
      <vt:lpstr>Time – Ac.17:11-12</vt:lpstr>
      <vt:lpstr>Time – Ac.17:11-12</vt:lpstr>
      <vt:lpstr>PowerPoint Presentation</vt:lpstr>
      <vt:lpstr>1. Those who are redeemed from sin</vt:lpstr>
      <vt:lpstr>2. Those who know God’s word</vt:lpstr>
      <vt:lpstr>3. Those who pray regularly</vt:lpstr>
      <vt:lpstr>4. Those who love and care for those in need</vt:lpstr>
      <vt:lpstr>5. Those who have great faith in God</vt:lpstr>
      <vt:lpstr>5. Those who have great faith in God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1183</cp:revision>
  <dcterms:created xsi:type="dcterms:W3CDTF">2011-08-18T15:42:19Z</dcterms:created>
  <dcterms:modified xsi:type="dcterms:W3CDTF">2023-05-28T17:52:41Z</dcterms:modified>
</cp:coreProperties>
</file>